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handoutMasterIdLst>
    <p:handoutMasterId r:id="rId53"/>
  </p:handoutMasterIdLst>
  <p:sldIdLst>
    <p:sldId id="298" r:id="rId2"/>
    <p:sldId id="263" r:id="rId3"/>
    <p:sldId id="265" r:id="rId4"/>
    <p:sldId id="308" r:id="rId5"/>
    <p:sldId id="264" r:id="rId6"/>
    <p:sldId id="267" r:id="rId7"/>
    <p:sldId id="309" r:id="rId8"/>
    <p:sldId id="310" r:id="rId9"/>
    <p:sldId id="317" r:id="rId10"/>
    <p:sldId id="299" r:id="rId11"/>
    <p:sldId id="294" r:id="rId12"/>
    <p:sldId id="276" r:id="rId13"/>
    <p:sldId id="268" r:id="rId14"/>
    <p:sldId id="304" r:id="rId15"/>
    <p:sldId id="323" r:id="rId16"/>
    <p:sldId id="270" r:id="rId17"/>
    <p:sldId id="325" r:id="rId18"/>
    <p:sldId id="274" r:id="rId19"/>
    <p:sldId id="300" r:id="rId20"/>
    <p:sldId id="301" r:id="rId21"/>
    <p:sldId id="302" r:id="rId22"/>
    <p:sldId id="303" r:id="rId23"/>
    <p:sldId id="272" r:id="rId24"/>
    <p:sldId id="275" r:id="rId25"/>
    <p:sldId id="312" r:id="rId26"/>
    <p:sldId id="311" r:id="rId27"/>
    <p:sldId id="280" r:id="rId28"/>
    <p:sldId id="281" r:id="rId29"/>
    <p:sldId id="320" r:id="rId30"/>
    <p:sldId id="318" r:id="rId31"/>
    <p:sldId id="319" r:id="rId32"/>
    <p:sldId id="277" r:id="rId33"/>
    <p:sldId id="297" r:id="rId34"/>
    <p:sldId id="279" r:id="rId35"/>
    <p:sldId id="278" r:id="rId36"/>
    <p:sldId id="283" r:id="rId37"/>
    <p:sldId id="284" r:id="rId38"/>
    <p:sldId id="287" r:id="rId39"/>
    <p:sldId id="288" r:id="rId40"/>
    <p:sldId id="289" r:id="rId41"/>
    <p:sldId id="290" r:id="rId42"/>
    <p:sldId id="306" r:id="rId43"/>
    <p:sldId id="313" r:id="rId44"/>
    <p:sldId id="305" r:id="rId45"/>
    <p:sldId id="307" r:id="rId46"/>
    <p:sldId id="292" r:id="rId47"/>
    <p:sldId id="295" r:id="rId48"/>
    <p:sldId id="291" r:id="rId49"/>
    <p:sldId id="326" r:id="rId50"/>
    <p:sldId id="321" r:id="rId51"/>
  </p:sldIdLst>
  <p:sldSz cx="9144000" cy="5143500" type="screen16x9"/>
  <p:notesSz cx="10234613" cy="70993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190" autoAdjust="0"/>
  </p:normalViewPr>
  <p:slideViewPr>
    <p:cSldViewPr>
      <p:cViewPr varScale="1">
        <p:scale>
          <a:sx n="94" d="100"/>
          <a:sy n="94" d="100"/>
        </p:scale>
        <p:origin x="-804" y="-90"/>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25" y="5"/>
            <a:ext cx="4435477" cy="355603"/>
          </a:xfrm>
          <a:prstGeom prst="rect">
            <a:avLst/>
          </a:prstGeom>
        </p:spPr>
        <p:txBody>
          <a:bodyPr vert="horz" lIns="109386" tIns="54691" rIns="109386" bIns="54691" rtlCol="0"/>
          <a:lstStyle>
            <a:lvl1pPr algn="l">
              <a:defRPr sz="1600"/>
            </a:lvl1pPr>
          </a:lstStyle>
          <a:p>
            <a:endParaRPr lang="zh-CN" altLang="en-US"/>
          </a:p>
        </p:txBody>
      </p:sp>
      <p:sp>
        <p:nvSpPr>
          <p:cNvPr id="3" name="日期占位符 2"/>
          <p:cNvSpPr>
            <a:spLocks noGrp="1"/>
          </p:cNvSpPr>
          <p:nvPr>
            <p:ph type="dt" sz="quarter" idx="1"/>
          </p:nvPr>
        </p:nvSpPr>
        <p:spPr>
          <a:xfrm>
            <a:off x="5797571" y="5"/>
            <a:ext cx="4435477" cy="355603"/>
          </a:xfrm>
          <a:prstGeom prst="rect">
            <a:avLst/>
          </a:prstGeom>
        </p:spPr>
        <p:txBody>
          <a:bodyPr vert="horz" lIns="109386" tIns="54691" rIns="109386" bIns="54691" rtlCol="0"/>
          <a:lstStyle>
            <a:lvl1pPr algn="r">
              <a:defRPr sz="1600"/>
            </a:lvl1pPr>
          </a:lstStyle>
          <a:p>
            <a:fld id="{EF9061CA-E898-4362-A04E-D5AD53800ABC}" type="datetimeFigureOut">
              <a:rPr lang="zh-CN" altLang="en-US" smtClean="0"/>
              <a:t>2012-8-7</a:t>
            </a:fld>
            <a:endParaRPr lang="zh-CN" altLang="en-US"/>
          </a:p>
        </p:txBody>
      </p:sp>
      <p:sp>
        <p:nvSpPr>
          <p:cNvPr id="4" name="页脚占位符 3"/>
          <p:cNvSpPr>
            <a:spLocks noGrp="1"/>
          </p:cNvSpPr>
          <p:nvPr>
            <p:ph type="ftr" sz="quarter" idx="2"/>
          </p:nvPr>
        </p:nvSpPr>
        <p:spPr>
          <a:xfrm>
            <a:off x="25" y="6743709"/>
            <a:ext cx="4435477" cy="354012"/>
          </a:xfrm>
          <a:prstGeom prst="rect">
            <a:avLst/>
          </a:prstGeom>
        </p:spPr>
        <p:txBody>
          <a:bodyPr vert="horz" lIns="109386" tIns="54691" rIns="109386" bIns="54691" rtlCol="0" anchor="b"/>
          <a:lstStyle>
            <a:lvl1pPr algn="l">
              <a:defRPr sz="1600"/>
            </a:lvl1pPr>
          </a:lstStyle>
          <a:p>
            <a:endParaRPr lang="zh-CN" altLang="en-US"/>
          </a:p>
        </p:txBody>
      </p:sp>
      <p:sp>
        <p:nvSpPr>
          <p:cNvPr id="5" name="灯片编号占位符 4"/>
          <p:cNvSpPr>
            <a:spLocks noGrp="1"/>
          </p:cNvSpPr>
          <p:nvPr>
            <p:ph type="sldNum" sz="quarter" idx="3"/>
          </p:nvPr>
        </p:nvSpPr>
        <p:spPr>
          <a:xfrm>
            <a:off x="5797571" y="6743709"/>
            <a:ext cx="4435477" cy="354012"/>
          </a:xfrm>
          <a:prstGeom prst="rect">
            <a:avLst/>
          </a:prstGeom>
        </p:spPr>
        <p:txBody>
          <a:bodyPr vert="horz" lIns="109386" tIns="54691" rIns="109386" bIns="54691" rtlCol="0" anchor="b"/>
          <a:lstStyle>
            <a:lvl1pPr algn="r">
              <a:defRPr sz="1600"/>
            </a:lvl1pPr>
          </a:lstStyle>
          <a:p>
            <a:fld id="{7B83F7A5-AA12-45F6-AC08-2DC15ED0EF89}" type="slidenum">
              <a:rPr lang="zh-CN" altLang="en-US" smtClean="0"/>
              <a:t>‹#›</a:t>
            </a:fld>
            <a:endParaRPr lang="zh-CN" altLang="en-US"/>
          </a:p>
        </p:txBody>
      </p:sp>
    </p:spTree>
    <p:extLst>
      <p:ext uri="{BB962C8B-B14F-4D97-AF65-F5344CB8AC3E}">
        <p14:creationId xmlns:p14="http://schemas.microsoft.com/office/powerpoint/2010/main" val="275366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1" y="5"/>
            <a:ext cx="4434999" cy="354966"/>
          </a:xfrm>
          <a:prstGeom prst="rect">
            <a:avLst/>
          </a:prstGeom>
        </p:spPr>
        <p:txBody>
          <a:bodyPr vert="horz" lIns="118471" tIns="59240" rIns="118471" bIns="59240" rtlCol="0"/>
          <a:lstStyle>
            <a:lvl1pPr algn="l">
              <a:defRPr sz="1600"/>
            </a:lvl1pPr>
          </a:lstStyle>
          <a:p>
            <a:endParaRPr lang="zh-CN" altLang="en-US"/>
          </a:p>
        </p:txBody>
      </p:sp>
      <p:sp>
        <p:nvSpPr>
          <p:cNvPr id="3" name="日期占位符 2"/>
          <p:cNvSpPr>
            <a:spLocks noGrp="1"/>
          </p:cNvSpPr>
          <p:nvPr>
            <p:ph type="dt" idx="1"/>
          </p:nvPr>
        </p:nvSpPr>
        <p:spPr>
          <a:xfrm>
            <a:off x="5797265" y="5"/>
            <a:ext cx="4434999" cy="354966"/>
          </a:xfrm>
          <a:prstGeom prst="rect">
            <a:avLst/>
          </a:prstGeom>
        </p:spPr>
        <p:txBody>
          <a:bodyPr vert="horz" lIns="118471" tIns="59240" rIns="118471" bIns="59240" rtlCol="0"/>
          <a:lstStyle>
            <a:lvl1pPr algn="r">
              <a:defRPr sz="1600"/>
            </a:lvl1pPr>
          </a:lstStyle>
          <a:p>
            <a:fld id="{BB7F1FB9-9135-4AC0-B19D-A8CB354EC874}" type="datetimeFigureOut">
              <a:rPr lang="zh-CN" altLang="en-US" smtClean="0"/>
              <a:pPr/>
              <a:t>2012-8-7</a:t>
            </a:fld>
            <a:endParaRPr lang="zh-CN" altLang="en-US"/>
          </a:p>
        </p:txBody>
      </p:sp>
      <p:sp>
        <p:nvSpPr>
          <p:cNvPr id="4" name="幻灯片图像占位符 3"/>
          <p:cNvSpPr>
            <a:spLocks noGrp="1" noRot="1" noChangeAspect="1"/>
          </p:cNvSpPr>
          <p:nvPr>
            <p:ph type="sldImg" idx="2"/>
          </p:nvPr>
        </p:nvSpPr>
        <p:spPr>
          <a:xfrm>
            <a:off x="2752725" y="531813"/>
            <a:ext cx="4732338" cy="2662237"/>
          </a:xfrm>
          <a:prstGeom prst="rect">
            <a:avLst/>
          </a:prstGeom>
          <a:noFill/>
          <a:ln w="12700">
            <a:solidFill>
              <a:prstClr val="black"/>
            </a:solidFill>
          </a:ln>
        </p:spPr>
        <p:txBody>
          <a:bodyPr vert="horz" lIns="118471" tIns="59240" rIns="118471" bIns="59240" rtlCol="0" anchor="ctr"/>
          <a:lstStyle/>
          <a:p>
            <a:endParaRPr lang="zh-CN" altLang="en-US"/>
          </a:p>
        </p:txBody>
      </p:sp>
      <p:sp>
        <p:nvSpPr>
          <p:cNvPr id="5" name="备注占位符 4"/>
          <p:cNvSpPr>
            <a:spLocks noGrp="1"/>
          </p:cNvSpPr>
          <p:nvPr>
            <p:ph type="body" sz="quarter" idx="3"/>
          </p:nvPr>
        </p:nvSpPr>
        <p:spPr>
          <a:xfrm>
            <a:off x="1023465" y="3372176"/>
            <a:ext cx="8187690" cy="3194685"/>
          </a:xfrm>
          <a:prstGeom prst="rect">
            <a:avLst/>
          </a:prstGeom>
        </p:spPr>
        <p:txBody>
          <a:bodyPr vert="horz" lIns="118471" tIns="59240" rIns="118471" bIns="5924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11" y="6743111"/>
            <a:ext cx="4434999" cy="354966"/>
          </a:xfrm>
          <a:prstGeom prst="rect">
            <a:avLst/>
          </a:prstGeom>
        </p:spPr>
        <p:txBody>
          <a:bodyPr vert="horz" lIns="118471" tIns="59240" rIns="118471" bIns="59240" rtlCol="0" anchor="b"/>
          <a:lstStyle>
            <a:lvl1pPr algn="l">
              <a:defRPr sz="1600"/>
            </a:lvl1pPr>
          </a:lstStyle>
          <a:p>
            <a:endParaRPr lang="zh-CN" altLang="en-US"/>
          </a:p>
        </p:txBody>
      </p:sp>
      <p:sp>
        <p:nvSpPr>
          <p:cNvPr id="7" name="灯片编号占位符 6"/>
          <p:cNvSpPr>
            <a:spLocks noGrp="1"/>
          </p:cNvSpPr>
          <p:nvPr>
            <p:ph type="sldNum" sz="quarter" idx="5"/>
          </p:nvPr>
        </p:nvSpPr>
        <p:spPr>
          <a:xfrm>
            <a:off x="5797265" y="6743111"/>
            <a:ext cx="4434999" cy="354966"/>
          </a:xfrm>
          <a:prstGeom prst="rect">
            <a:avLst/>
          </a:prstGeom>
        </p:spPr>
        <p:txBody>
          <a:bodyPr vert="horz" lIns="118471" tIns="59240" rIns="118471" bIns="59240" rtlCol="0" anchor="b"/>
          <a:lstStyle>
            <a:lvl1pPr algn="r">
              <a:defRPr sz="1600"/>
            </a:lvl1pPr>
          </a:lstStyle>
          <a:p>
            <a:fld id="{909AE94F-F71F-4F94-AA35-FB8682F67D0A}" type="slidenum">
              <a:rPr lang="zh-CN" altLang="en-US" smtClean="0"/>
              <a:pPr/>
              <a:t>‹#›</a:t>
            </a:fld>
            <a:endParaRPr lang="zh-CN" altLang="en-US"/>
          </a:p>
        </p:txBody>
      </p:sp>
    </p:spTree>
    <p:extLst>
      <p:ext uri="{BB962C8B-B14F-4D97-AF65-F5344CB8AC3E}">
        <p14:creationId xmlns:p14="http://schemas.microsoft.com/office/powerpoint/2010/main" val="122525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900"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1</a:t>
            </a:fld>
            <a:endParaRPr lang="zh-CN" altLang="en-US"/>
          </a:p>
        </p:txBody>
      </p:sp>
    </p:spTree>
    <p:extLst>
      <p:ext uri="{BB962C8B-B14F-4D97-AF65-F5344CB8AC3E}">
        <p14:creationId xmlns:p14="http://schemas.microsoft.com/office/powerpoint/2010/main" val="3801447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The idea of evolution has been brought into computer graphics for many years.</a:t>
            </a:r>
          </a:p>
          <a:p>
            <a:endParaRPr lang="en-US" altLang="zh-CN" baseline="0" dirty="0" smtClean="0"/>
          </a:p>
          <a:p>
            <a:r>
              <a:rPr lang="en-US" altLang="zh-CN" baseline="0" dirty="0" smtClean="0"/>
              <a:t>The most important difference of our work from these previous ones is, our method evolves a set of 3D shapes.</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10</a:t>
            </a:fld>
            <a:endParaRPr lang="zh-CN" altLang="en-US"/>
          </a:p>
        </p:txBody>
      </p:sp>
    </p:spTree>
    <p:extLst>
      <p:ext uri="{BB962C8B-B14F-4D97-AF65-F5344CB8AC3E}">
        <p14:creationId xmlns:p14="http://schemas.microsoft.com/office/powerpoint/2010/main" val="1825119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Also related to our</a:t>
            </a:r>
            <a:r>
              <a:rPr lang="en-US" altLang="zh-CN" baseline="0" dirty="0" smtClean="0"/>
              <a:t> work is data-driven shape modeling, which is recently a </a:t>
            </a:r>
            <a:r>
              <a:rPr lang="en-US" altLang="zh-CN" dirty="0" smtClean="0"/>
              <a:t>very hot topic in computer graphics.</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11</a:t>
            </a:fld>
            <a:endParaRPr lang="zh-CN" altLang="en-US"/>
          </a:p>
        </p:txBody>
      </p:sp>
    </p:spTree>
    <p:extLst>
      <p:ext uri="{BB962C8B-B14F-4D97-AF65-F5344CB8AC3E}">
        <p14:creationId xmlns:p14="http://schemas.microsoft.com/office/powerpoint/2010/main" val="360490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a:t>
            </a:r>
            <a:r>
              <a:rPr lang="en-US" altLang="zh-CN" baseline="0" dirty="0" smtClean="0"/>
              <a:t> work is also inspired by the seminar work of design galleries.</a:t>
            </a:r>
          </a:p>
          <a:p>
            <a:endParaRPr lang="en-US" altLang="zh-CN" baseline="0" dirty="0" smtClean="0"/>
          </a:p>
          <a:p>
            <a:r>
              <a:rPr lang="en-US" altLang="zh-CN" baseline="0" dirty="0" smtClean="0"/>
              <a:t>We utilize a shape gallery to help the user to explore the design space of man-made objects.</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12</a:t>
            </a:fld>
            <a:endParaRPr lang="zh-CN" altLang="en-US"/>
          </a:p>
        </p:txBody>
      </p:sp>
    </p:spTree>
    <p:extLst>
      <p:ext uri="{BB962C8B-B14F-4D97-AF65-F5344CB8AC3E}">
        <p14:creationId xmlns:p14="http://schemas.microsoft.com/office/powerpoint/2010/main" val="460799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is a</a:t>
            </a:r>
            <a:r>
              <a:rPr lang="en-US" altLang="zh-CN" baseline="0" dirty="0" smtClean="0"/>
              <a:t>n overview of our system.</a:t>
            </a:r>
          </a:p>
          <a:p>
            <a:endParaRPr lang="en-US" altLang="zh-CN" baseline="0" dirty="0" smtClean="0"/>
          </a:p>
          <a:p>
            <a:r>
              <a:rPr lang="en-US" altLang="zh-CN" baseline="0" dirty="0" smtClean="0"/>
              <a:t>Starting from the initial population, we repeatedly generate new shapes from the current generation, through a reproduction process</a:t>
            </a:r>
          </a:p>
          <a:p>
            <a:endParaRPr lang="en-US" altLang="zh-CN" baseline="0" dirty="0" smtClean="0"/>
          </a:p>
          <a:p>
            <a:r>
              <a:rPr lang="en-US" altLang="zh-CN" baseline="0" dirty="0" smtClean="0"/>
              <a:t>The newly generated shapes are filtered by the upright standing criterion, and then presented to the user in a 3D shape gallery.</a:t>
            </a:r>
          </a:p>
          <a:p>
            <a:endParaRPr lang="en-US" altLang="zh-CN" baseline="0" dirty="0" smtClean="0"/>
          </a:p>
          <a:p>
            <a:r>
              <a:rPr lang="en-US" altLang="zh-CN" baseline="0" dirty="0" smtClean="0"/>
              <a:t>The user can affect the evolution by rating the new shapes. The rated shapes are then merged into the whole population to join in the reproduction in the next round.</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13</a:t>
            </a:fld>
            <a:endParaRPr lang="zh-CN" altLang="en-US"/>
          </a:p>
        </p:txBody>
      </p:sp>
    </p:spTree>
    <p:extLst>
      <p:ext uri="{BB962C8B-B14F-4D97-AF65-F5344CB8AC3E}">
        <p14:creationId xmlns:p14="http://schemas.microsoft.com/office/powerpoint/2010/main" val="1177960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a</a:t>
            </a:r>
            <a:r>
              <a:rPr lang="en-US" altLang="zh-CN" baseline="0" dirty="0" smtClean="0"/>
              <a:t> snapshot of the user interface of our system.</a:t>
            </a:r>
          </a:p>
          <a:p>
            <a:endParaRPr lang="en-US" altLang="zh-CN" baseline="0" dirty="0" smtClean="0"/>
          </a:p>
          <a:p>
            <a:r>
              <a:rPr lang="en-US" altLang="zh-CN" baseline="0" dirty="0" smtClean="0"/>
              <a:t>Our system presents 9 shapes at a time to the user and allow her to rate the shapes as liked or disliked</a:t>
            </a:r>
          </a:p>
          <a:p>
            <a:endParaRPr lang="en-US" altLang="zh-CN" baseline="0" dirty="0" smtClean="0"/>
          </a:p>
          <a:p>
            <a:r>
              <a:rPr lang="en-US" altLang="zh-CN" baseline="0" dirty="0" smtClean="0"/>
              <a:t>Liked shapes will have higher chance to reproduce.</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14</a:t>
            </a:fld>
            <a:endParaRPr lang="zh-CN" altLang="en-US"/>
          </a:p>
        </p:txBody>
      </p:sp>
    </p:spTree>
    <p:extLst>
      <p:ext uri="{BB962C8B-B14F-4D97-AF65-F5344CB8AC3E}">
        <p14:creationId xmlns:p14="http://schemas.microsoft.com/office/powerpoint/2010/main" val="3169761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1238010">
              <a:defRPr/>
            </a:pPr>
            <a:r>
              <a:rPr lang="en-US" altLang="zh-CN" dirty="0"/>
              <a:t>To </a:t>
            </a:r>
            <a:r>
              <a:rPr lang="en-US" altLang="zh-CN" dirty="0" smtClean="0"/>
              <a:t>keep the amount of computation</a:t>
            </a:r>
            <a:r>
              <a:rPr lang="en-US" altLang="zh-CN" baseline="0" dirty="0" smtClean="0"/>
              <a:t> and user interaction in each generation manageable,</a:t>
            </a:r>
          </a:p>
          <a:p>
            <a:pPr defTabSz="1238010">
              <a:defRPr/>
            </a:pPr>
            <a:endParaRPr lang="en-US" altLang="zh-CN" baseline="0" dirty="0" smtClean="0"/>
          </a:p>
          <a:p>
            <a:pPr defTabSz="1238010">
              <a:defRPr/>
            </a:pPr>
            <a:r>
              <a:rPr lang="en-US" altLang="zh-CN" baseline="0" dirty="0" smtClean="0"/>
              <a:t>We should only allow a relatively small set to participate the reproduction</a:t>
            </a:r>
          </a:p>
          <a:p>
            <a:pPr defTabSz="1238010">
              <a:defRPr/>
            </a:pPr>
            <a:endParaRPr lang="en-US" altLang="zh-CN" baseline="0" dirty="0" smtClean="0"/>
          </a:p>
          <a:p>
            <a:pPr defTabSz="1238010">
              <a:defRPr/>
            </a:pPr>
            <a:r>
              <a:rPr lang="en-US" altLang="zh-CN" baseline="0" dirty="0" smtClean="0"/>
              <a:t>So we need to consider how to maintain a relatively small breeding set while keeping diversity,</a:t>
            </a:r>
            <a:endParaRPr lang="en-US" altLang="zh-CN" dirty="0" smtClean="0"/>
          </a:p>
          <a:p>
            <a:pPr defTabSz="1238010">
              <a:defRPr/>
            </a:pPr>
            <a:endParaRPr lang="en-US" altLang="zh-CN" dirty="0" smtClean="0"/>
          </a:p>
          <a:p>
            <a:pPr defTabSz="1238010">
              <a:defRPr/>
            </a:pPr>
            <a:r>
              <a:rPr lang="en-US" altLang="zh-CN" dirty="0" smtClean="0"/>
              <a:t>To this end, we split</a:t>
            </a:r>
            <a:r>
              <a:rPr lang="en-US" altLang="zh-CN" baseline="0" dirty="0" smtClean="0"/>
              <a:t> the</a:t>
            </a:r>
            <a:r>
              <a:rPr lang="en-US" altLang="zh-CN" dirty="0" smtClean="0"/>
              <a:t> whole population</a:t>
            </a:r>
            <a:r>
              <a:rPr lang="en-US" altLang="zh-CN" baseline="0" dirty="0" smtClean="0"/>
              <a:t> into two disjoint subsets: a large background set and a smaller foreground set</a:t>
            </a:r>
          </a:p>
          <a:p>
            <a:endParaRPr lang="en-US" altLang="zh-CN" baseline="0" dirty="0" smtClean="0"/>
          </a:p>
          <a:p>
            <a:r>
              <a:rPr lang="en-US" altLang="zh-CN" baseline="0" dirty="0" smtClean="0"/>
              <a:t>The foreground set contains </a:t>
            </a:r>
            <a:r>
              <a:rPr lang="en-US" altLang="zh-CN" dirty="0" smtClean="0"/>
              <a:t>shapes breeding to produce new generations.</a:t>
            </a:r>
          </a:p>
          <a:p>
            <a:pPr defTabSz="1238010">
              <a:defRPr/>
            </a:pPr>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15</a:t>
            </a:fld>
            <a:endParaRPr lang="zh-CN" altLang="en-US"/>
          </a:p>
        </p:txBody>
      </p:sp>
    </p:spTree>
    <p:extLst>
      <p:ext uri="{BB962C8B-B14F-4D97-AF65-F5344CB8AC3E}">
        <p14:creationId xmlns:p14="http://schemas.microsoft.com/office/powerpoint/2010/main" val="1177960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a:t>
            </a:r>
            <a:r>
              <a:rPr lang="en-US" altLang="zh-CN" dirty="0"/>
              <a:t>rest of the population is in the background set, which is kept for the sake of diversity.</a:t>
            </a:r>
          </a:p>
          <a:p>
            <a:endParaRPr lang="en-US" altLang="zh-CN" dirty="0"/>
          </a:p>
          <a:p>
            <a:r>
              <a:rPr lang="en-US" altLang="zh-CN" dirty="0"/>
              <a:t>In each generation a controlled portion of the background set is upgraded and included in the </a:t>
            </a:r>
            <a:r>
              <a:rPr lang="en-US" altLang="zh-CN" baseline="0" dirty="0" smtClean="0"/>
              <a:t>foreground </a:t>
            </a:r>
            <a:r>
              <a:rPr lang="en-US" altLang="zh-CN" dirty="0"/>
              <a:t>set, to </a:t>
            </a:r>
            <a:r>
              <a:rPr lang="en-US" altLang="zh-CN" dirty="0" smtClean="0"/>
              <a:t>introduce more </a:t>
            </a:r>
            <a:r>
              <a:rPr lang="en-US" altLang="zh-CN" dirty="0"/>
              <a:t>diversity into the </a:t>
            </a:r>
            <a:r>
              <a:rPr lang="en-US" altLang="zh-CN" dirty="0" smtClean="0"/>
              <a:t>breeding set.</a:t>
            </a:r>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16</a:t>
            </a:fld>
            <a:endParaRPr lang="zh-CN" altLang="en-US"/>
          </a:p>
        </p:txBody>
      </p:sp>
    </p:spTree>
    <p:extLst>
      <p:ext uri="{BB962C8B-B14F-4D97-AF65-F5344CB8AC3E}">
        <p14:creationId xmlns:p14="http://schemas.microsoft.com/office/powerpoint/2010/main" val="446601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a:t>
            </a:r>
            <a:r>
              <a:rPr lang="en-US" altLang="zh-CN" baseline="0" dirty="0" smtClean="0"/>
              <a:t> let’s take a look at the core part, reproduction.</a:t>
            </a:r>
          </a:p>
          <a:p>
            <a:endParaRPr lang="en-US" altLang="zh-CN" baseline="0" dirty="0" smtClean="0"/>
          </a:p>
          <a:p>
            <a:r>
              <a:rPr lang="en-US" altLang="zh-CN" baseline="0" dirty="0" smtClean="0"/>
              <a:t>The reproduction contains two genetic operators: mutation and crossover</a:t>
            </a:r>
            <a:r>
              <a:rPr lang="en-US" altLang="zh-CN" b="1" baseline="0" dirty="0" smtClean="0"/>
              <a:t>, which are the key to generate shape variations</a:t>
            </a:r>
          </a:p>
          <a:p>
            <a:endParaRPr lang="en-US" altLang="zh-CN" baseline="0" dirty="0" smtClean="0"/>
          </a:p>
          <a:p>
            <a:r>
              <a:rPr lang="en-US" altLang="zh-CN" baseline="0" dirty="0" smtClean="0"/>
              <a:t>We will spend a bit more time on the crossover operator since it is a major operation of the reproduction process</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17</a:t>
            </a:fld>
            <a:endParaRPr lang="zh-CN" altLang="en-US"/>
          </a:p>
        </p:txBody>
      </p:sp>
    </p:spTree>
    <p:extLst>
      <p:ext uri="{BB962C8B-B14F-4D97-AF65-F5344CB8AC3E}">
        <p14:creationId xmlns:p14="http://schemas.microsoft.com/office/powerpoint/2010/main" val="1177960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 reproduction </a:t>
            </a:r>
            <a:r>
              <a:rPr lang="en-US" altLang="zh-CN" baseline="0" dirty="0" smtClean="0"/>
              <a:t>works on the finer level parts, that is, the individual components of a man-made shape</a:t>
            </a:r>
          </a:p>
          <a:p>
            <a:endParaRPr lang="en-US" altLang="zh-CN" baseline="0" dirty="0" smtClean="0"/>
          </a:p>
          <a:p>
            <a:r>
              <a:rPr lang="en-US" altLang="zh-CN" baseline="0" dirty="0" smtClean="0"/>
              <a:t>For example, this bicycle model is composed of seventy one components</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18</a:t>
            </a:fld>
            <a:endParaRPr lang="zh-CN" altLang="en-US"/>
          </a:p>
        </p:txBody>
      </p:sp>
    </p:spTree>
    <p:extLst>
      <p:ext uri="{BB962C8B-B14F-4D97-AF65-F5344CB8AC3E}">
        <p14:creationId xmlns:p14="http://schemas.microsoft.com/office/powerpoint/2010/main" val="2382321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accommodate</a:t>
            </a:r>
            <a:r>
              <a:rPr lang="en-US" altLang="zh-CN" baseline="0" dirty="0" smtClean="0"/>
              <a:t> the part alternation caused by mutation </a:t>
            </a:r>
            <a:r>
              <a:rPr lang="en-US" altLang="zh-CN" dirty="0" smtClean="0"/>
              <a:t>and crossover, we adopt the component-wise</a:t>
            </a:r>
            <a:r>
              <a:rPr lang="en-US" altLang="zh-CN" baseline="0" dirty="0" smtClean="0"/>
              <a:t> controllers as the means for structure-aware deformation</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19</a:t>
            </a:fld>
            <a:endParaRPr lang="zh-CN" altLang="en-US"/>
          </a:p>
        </p:txBody>
      </p:sp>
    </p:spTree>
    <p:extLst>
      <p:ext uri="{BB962C8B-B14F-4D97-AF65-F5344CB8AC3E}">
        <p14:creationId xmlns:p14="http://schemas.microsoft.com/office/powerpoint/2010/main" val="199644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900" dirty="0"/>
              <a:t>As many other speakers have already mentioned, the creation of 3D content is a very important topic in computer graphics,</a:t>
            </a:r>
          </a:p>
          <a:p>
            <a:r>
              <a:rPr lang="en-US" altLang="zh-CN" sz="1900" dirty="0"/>
              <a:t>At the same time, 3D content creation remains challenging</a:t>
            </a:r>
          </a:p>
          <a:p>
            <a:endParaRPr lang="en-US" altLang="zh-CN" sz="1900" dirty="0"/>
          </a:p>
          <a:p>
            <a:r>
              <a:rPr lang="en-US" altLang="zh-CN" sz="1900" dirty="0"/>
              <a:t>Especially, to come up with a means for creative 3d modeling is even hard</a:t>
            </a:r>
            <a:r>
              <a:rPr lang="zh-CN" altLang="en-US" sz="1900" dirty="0"/>
              <a:t> </a:t>
            </a:r>
            <a:r>
              <a:rPr lang="en-US" altLang="zh-CN" sz="1900" dirty="0"/>
              <a:t>since the whole process is usually open-ended, the user has neither a clear goal, nor an existing model to start with</a:t>
            </a:r>
            <a:br>
              <a:rPr lang="en-US" altLang="zh-CN" sz="1900" dirty="0"/>
            </a:br>
            <a:endParaRPr lang="en-US" altLang="zh-CN" sz="1900" dirty="0"/>
          </a:p>
          <a:p>
            <a:r>
              <a:rPr lang="en-US" altLang="zh-CN" sz="1900" dirty="0"/>
              <a:t>This kind of creative process often requires inspiration</a:t>
            </a:r>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2</a:t>
            </a:fld>
            <a:endParaRPr lang="zh-CN" altLang="en-US"/>
          </a:p>
        </p:txBody>
      </p:sp>
    </p:spTree>
    <p:extLst>
      <p:ext uri="{BB962C8B-B14F-4D97-AF65-F5344CB8AC3E}">
        <p14:creationId xmlns:p14="http://schemas.microsoft.com/office/powerpoint/2010/main" val="3291935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20</a:t>
            </a:fld>
            <a:endParaRPr lang="zh-CN" altLang="en-US"/>
          </a:p>
        </p:txBody>
      </p:sp>
    </p:spTree>
    <p:extLst>
      <p:ext uri="{BB962C8B-B14F-4D97-AF65-F5344CB8AC3E}">
        <p14:creationId xmlns:p14="http://schemas.microsoft.com/office/powerpoint/2010/main" val="1973969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the resulting controllers by structure optimization</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21</a:t>
            </a:fld>
            <a:endParaRPr lang="zh-CN" altLang="en-US"/>
          </a:p>
        </p:txBody>
      </p:sp>
    </p:spTree>
    <p:extLst>
      <p:ext uri="{BB962C8B-B14F-4D97-AF65-F5344CB8AC3E}">
        <p14:creationId xmlns:p14="http://schemas.microsoft.com/office/powerpoint/2010/main" val="1501259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22</a:t>
            </a:fld>
            <a:endParaRPr lang="zh-CN" altLang="en-US"/>
          </a:p>
        </p:txBody>
      </p:sp>
    </p:spTree>
    <p:extLst>
      <p:ext uri="{BB962C8B-B14F-4D97-AF65-F5344CB8AC3E}">
        <p14:creationId xmlns:p14="http://schemas.microsoft.com/office/powerpoint/2010/main" val="1429479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Basically, the crossover is a part recombination</a:t>
            </a:r>
            <a:r>
              <a:rPr lang="en-US" altLang="zh-CN" baseline="0" dirty="0" smtClean="0"/>
              <a:t> between two parent shapes</a:t>
            </a:r>
          </a:p>
          <a:p>
            <a:endParaRPr lang="en-US" altLang="zh-CN" baseline="0" dirty="0" smtClean="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23</a:t>
            </a:fld>
            <a:endParaRPr lang="zh-CN" altLang="en-US"/>
          </a:p>
        </p:txBody>
      </p:sp>
    </p:spTree>
    <p:extLst>
      <p:ext uri="{BB962C8B-B14F-4D97-AF65-F5344CB8AC3E}">
        <p14:creationId xmlns:p14="http://schemas.microsoft.com/office/powerpoint/2010/main" val="1639220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generate</a:t>
            </a:r>
            <a:r>
              <a:rPr lang="en-US" altLang="zh-CN" baseline="0" dirty="0" smtClean="0"/>
              <a:t> as many as possible individuals that are reasonable or fit, w</a:t>
            </a:r>
            <a:r>
              <a:rPr lang="en-US" altLang="zh-CN" dirty="0" smtClean="0"/>
              <a:t>e need to perform the part</a:t>
            </a:r>
            <a:r>
              <a:rPr lang="en-US" altLang="zh-CN" baseline="0" dirty="0" smtClean="0"/>
              <a:t> </a:t>
            </a:r>
            <a:r>
              <a:rPr lang="en-US" altLang="zh-CN" baseline="0" dirty="0" err="1" smtClean="0"/>
              <a:t>re</a:t>
            </a:r>
            <a:r>
              <a:rPr lang="en-US" altLang="zh-CN" dirty="0" err="1" smtClean="0"/>
              <a:t>combinations</a:t>
            </a:r>
            <a:r>
              <a:rPr lang="en-US" altLang="zh-CN" dirty="0" smtClean="0"/>
              <a:t> in a reasonable manner</a:t>
            </a:r>
          </a:p>
          <a:p>
            <a:endParaRPr lang="en-US" altLang="zh-CN" dirty="0" smtClean="0"/>
          </a:p>
          <a:p>
            <a:r>
              <a:rPr lang="en-US" altLang="zh-CN" dirty="0" smtClean="0"/>
              <a:t>To</a:t>
            </a:r>
            <a:r>
              <a:rPr lang="en-US" altLang="zh-CN" baseline="0" dirty="0" smtClean="0"/>
              <a:t> this end</a:t>
            </a:r>
            <a:r>
              <a:rPr lang="en-US" altLang="zh-CN" dirty="0" smtClean="0"/>
              <a:t>, we need to solve the following </a:t>
            </a:r>
            <a:r>
              <a:rPr lang="en-US" altLang="zh-CN" baseline="0" dirty="0" smtClean="0"/>
              <a:t>two key problems:</a:t>
            </a:r>
          </a:p>
          <a:p>
            <a:endParaRPr lang="en-US" altLang="zh-CN" baseline="0" dirty="0" smtClean="0"/>
          </a:p>
          <a:p>
            <a:r>
              <a:rPr lang="en-US" altLang="zh-CN" baseline="0" dirty="0" smtClean="0"/>
              <a:t>How to select proper subsets of parts from both the two parent shapes.</a:t>
            </a:r>
          </a:p>
          <a:p>
            <a:endParaRPr lang="en-US" altLang="zh-CN" baseline="0" dirty="0" smtClean="0"/>
          </a:p>
          <a:p>
            <a:r>
              <a:rPr lang="en-US" altLang="zh-CN" baseline="0" dirty="0" smtClean="0"/>
              <a:t>The second one is how to assemble the selected parts to form a complete shape</a:t>
            </a:r>
          </a:p>
          <a:p>
            <a:endParaRPr lang="en-US" altLang="zh-CN" baseline="0" dirty="0" smtClean="0"/>
          </a:p>
          <a:p>
            <a:r>
              <a:rPr lang="en-US" altLang="zh-CN" baseline="0" dirty="0" smtClean="0"/>
              <a:t>Solving these two problems for man-made objects is definitely not a trivial task.</a:t>
            </a:r>
          </a:p>
          <a:p>
            <a:endParaRPr lang="en-US" altLang="zh-CN" baseline="0" dirty="0" smtClean="0"/>
          </a:p>
          <a:p>
            <a:r>
              <a:rPr lang="en-US" altLang="zh-CN" baseline="0" dirty="0" smtClean="0"/>
              <a:t>But if we have part correspondence in hand, the problems can be made much easier.</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24</a:t>
            </a:fld>
            <a:endParaRPr lang="zh-CN" altLang="en-US"/>
          </a:p>
        </p:txBody>
      </p:sp>
    </p:spTree>
    <p:extLst>
      <p:ext uri="{BB962C8B-B14F-4D97-AF65-F5344CB8AC3E}">
        <p14:creationId xmlns:p14="http://schemas.microsoft.com/office/powerpoint/2010/main" val="1949338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can we compute part</a:t>
            </a:r>
            <a:r>
              <a:rPr lang="en-US" altLang="zh-CN" baseline="0" dirty="0" smtClean="0"/>
              <a:t> correspondence?</a:t>
            </a:r>
          </a:p>
          <a:p>
            <a:endParaRPr lang="en-US" altLang="zh-CN" baseline="0" dirty="0" smtClean="0"/>
          </a:p>
          <a:p>
            <a:r>
              <a:rPr lang="en-US" altLang="zh-CN" baseline="0" dirty="0" smtClean="0"/>
              <a:t>Unfortunately</a:t>
            </a:r>
            <a:r>
              <a:rPr lang="en-US" altLang="zh-CN" dirty="0" smtClean="0"/>
              <a:t>, finding</a:t>
            </a:r>
            <a:r>
              <a:rPr lang="en-US" altLang="zh-CN" baseline="0" dirty="0" smtClean="0"/>
              <a:t> exact correspondence for finer level parts of man-made objects is an ill-posed problem</a:t>
            </a:r>
            <a:endParaRPr lang="en-US" altLang="zh-CN" dirty="0" smtClean="0"/>
          </a:p>
          <a:p>
            <a:endParaRPr lang="en-US" altLang="zh-CN" dirty="0" smtClean="0"/>
          </a:p>
          <a:p>
            <a:r>
              <a:rPr lang="en-US" altLang="zh-CN" dirty="0" smtClean="0"/>
              <a:t>So we opt to find</a:t>
            </a:r>
            <a:r>
              <a:rPr lang="en-US" altLang="zh-CN" baseline="0" dirty="0" smtClean="0"/>
              <a:t> a fuzzy part correspondence</a:t>
            </a:r>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25</a:t>
            </a:fld>
            <a:endParaRPr lang="zh-CN" altLang="en-US"/>
          </a:p>
        </p:txBody>
      </p:sp>
    </p:spTree>
    <p:extLst>
      <p:ext uri="{BB962C8B-B14F-4D97-AF65-F5344CB8AC3E}">
        <p14:creationId xmlns:p14="http://schemas.microsoft.com/office/powerpoint/2010/main" val="2582333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This is how we compute fuzzy part correspondence… which is actually simplistic</a:t>
            </a:r>
          </a:p>
          <a:p>
            <a:endParaRPr lang="en-US" altLang="zh-CN" baseline="0" dirty="0" smtClean="0"/>
          </a:p>
          <a:p>
            <a:r>
              <a:rPr lang="en-US" altLang="zh-CN" baseline="0" dirty="0" smtClean="0"/>
              <a:t>Given two shapes, we first remove their discrepancy in part proportion using the method style content separation</a:t>
            </a:r>
          </a:p>
          <a:p>
            <a:endParaRPr lang="en-US" altLang="zh-CN" baseline="0" dirty="0" smtClean="0"/>
          </a:p>
          <a:p>
            <a:r>
              <a:rPr lang="en-US" altLang="zh-CN" baseline="0" dirty="0" smtClean="0"/>
              <a:t>Then we perform global alignment for the two shapes</a:t>
            </a:r>
          </a:p>
          <a:p>
            <a:endParaRPr lang="en-US" altLang="zh-CN" baseline="0" dirty="0" smtClean="0"/>
          </a:p>
          <a:p>
            <a:r>
              <a:rPr lang="en-US" altLang="zh-CN" baseline="0" dirty="0" smtClean="0"/>
              <a:t>The fuzzy part correspondence between every two parts from the two shapes is simply computed as the </a:t>
            </a:r>
            <a:r>
              <a:rPr lang="en-US" altLang="zh-CN" baseline="0" dirty="0" err="1" smtClean="0"/>
              <a:t>Hausdorff</a:t>
            </a:r>
            <a:r>
              <a:rPr lang="en-US" altLang="zh-CN" baseline="0" dirty="0" smtClean="0"/>
              <a:t> distance between their bounding boxes</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26</a:t>
            </a:fld>
            <a:endParaRPr lang="zh-CN" altLang="en-US"/>
          </a:p>
        </p:txBody>
      </p:sp>
    </p:spTree>
    <p:extLst>
      <p:ext uri="{BB962C8B-B14F-4D97-AF65-F5344CB8AC3E}">
        <p14:creationId xmlns:p14="http://schemas.microsoft.com/office/powerpoint/2010/main" val="2582333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is a color-coded</a:t>
            </a:r>
            <a:r>
              <a:rPr lang="en-US" altLang="zh-CN" baseline="0" dirty="0" smtClean="0"/>
              <a:t> visualization of fuzzy part correspondence, or FPC</a:t>
            </a:r>
          </a:p>
          <a:p>
            <a:endParaRPr lang="en-US" altLang="zh-CN" baseline="0" dirty="0" smtClean="0"/>
          </a:p>
          <a:p>
            <a:r>
              <a:rPr lang="en-US" altLang="zh-CN" baseline="0" dirty="0" smtClean="0"/>
              <a:t>The red parts highlighted in the left most column are the queries</a:t>
            </a:r>
          </a:p>
          <a:p>
            <a:endParaRPr lang="en-US" altLang="zh-CN" baseline="0" dirty="0" smtClean="0"/>
          </a:p>
          <a:p>
            <a:r>
              <a:rPr lang="en-US" altLang="zh-CN" baseline="0" dirty="0" smtClean="0"/>
              <a:t>The FPC scores of the parts in the other shapes are shown in the right, where red corresponds to larger FPC value and yellow means small</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27</a:t>
            </a:fld>
            <a:endParaRPr lang="zh-CN" altLang="en-US"/>
          </a:p>
        </p:txBody>
      </p:sp>
    </p:spTree>
    <p:extLst>
      <p:ext uri="{BB962C8B-B14F-4D97-AF65-F5344CB8AC3E}">
        <p14:creationId xmlns:p14="http://schemas.microsoft.com/office/powerpoint/2010/main" val="2582333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As you can</a:t>
            </a:r>
            <a:r>
              <a:rPr lang="en-US" altLang="zh-CN" baseline="0" dirty="0" smtClean="0"/>
              <a:t> see, the FPC roughly reflect the semantic part correspondence</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28</a:t>
            </a:fld>
            <a:endParaRPr lang="zh-CN" altLang="en-US"/>
          </a:p>
        </p:txBody>
      </p:sp>
    </p:spTree>
    <p:extLst>
      <p:ext uri="{BB962C8B-B14F-4D97-AF65-F5344CB8AC3E}">
        <p14:creationId xmlns:p14="http://schemas.microsoft.com/office/powerpoint/2010/main" val="197490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With the fuzzy</a:t>
            </a:r>
            <a:r>
              <a:rPr lang="en-US" altLang="zh-CN" baseline="0" dirty="0" smtClean="0"/>
              <a:t> part correspondence in hand, let’s come back to the two problems:</a:t>
            </a:r>
          </a:p>
          <a:p>
            <a:endParaRPr lang="en-US" altLang="zh-CN" baseline="0" dirty="0" smtClean="0"/>
          </a:p>
          <a:p>
            <a:r>
              <a:rPr lang="en-US" altLang="zh-CN" baseline="0" dirty="0" smtClean="0"/>
              <a:t>Let’s first take a look at how to select proper subsets of parts</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29</a:t>
            </a:fld>
            <a:endParaRPr lang="zh-CN" altLang="en-US"/>
          </a:p>
        </p:txBody>
      </p:sp>
    </p:spTree>
    <p:extLst>
      <p:ext uri="{BB962C8B-B14F-4D97-AF65-F5344CB8AC3E}">
        <p14:creationId xmlns:p14="http://schemas.microsoft.com/office/powerpoint/2010/main" val="194933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this work, we aim</a:t>
            </a:r>
            <a:r>
              <a:rPr lang="en-US" altLang="zh-CN" baseline="0" dirty="0" smtClean="0"/>
              <a:t> to provide the user with sets of </a:t>
            </a:r>
            <a:r>
              <a:rPr lang="en-US" altLang="zh-CN" dirty="0" smtClean="0"/>
              <a:t>complete</a:t>
            </a:r>
            <a:r>
              <a:rPr lang="en-US" altLang="zh-CN" baseline="0" dirty="0" smtClean="0"/>
              <a:t> shapes as modeling inspiration</a:t>
            </a:r>
          </a:p>
          <a:p>
            <a:endParaRPr lang="en-US" altLang="zh-CN" baseline="0" dirty="0" smtClean="0"/>
          </a:p>
          <a:p>
            <a:r>
              <a:rPr lang="en-US" altLang="zh-CN" baseline="0" dirty="0" smtClean="0"/>
              <a:t>This is achieved by example based shape synthesis</a:t>
            </a:r>
          </a:p>
          <a:p>
            <a:endParaRPr lang="en-US" altLang="zh-CN" baseline="0" dirty="0" smtClean="0"/>
          </a:p>
          <a:p>
            <a:r>
              <a:rPr lang="en-US" altLang="zh-CN" baseline="0" dirty="0" smtClean="0"/>
              <a:t>The newly synthesized shapes are suggested to the users with a shape gallery, so that the user can select the ones she likes</a:t>
            </a:r>
          </a:p>
          <a:p>
            <a:endParaRPr lang="en-US" altLang="zh-CN" baseline="0" dirty="0" smtClean="0"/>
          </a:p>
          <a:p>
            <a:r>
              <a:rPr lang="en-US" altLang="zh-CN" baseline="0" dirty="0" smtClean="0"/>
              <a:t>The user feedback can then be utilized by the system to improve the creative suggestion</a:t>
            </a:r>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3</a:t>
            </a:fld>
            <a:endParaRPr lang="zh-CN" altLang="en-US"/>
          </a:p>
        </p:txBody>
      </p:sp>
    </p:spTree>
    <p:extLst>
      <p:ext uri="{BB962C8B-B14F-4D97-AF65-F5344CB8AC3E}">
        <p14:creationId xmlns:p14="http://schemas.microsoft.com/office/powerpoint/2010/main" val="3800384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select the proper subsets to</a:t>
            </a:r>
            <a:r>
              <a:rPr lang="en-US" altLang="zh-CN" baseline="0" dirty="0" smtClean="0"/>
              <a:t> form a complete shape,</a:t>
            </a:r>
          </a:p>
          <a:p>
            <a:endParaRPr lang="en-US" altLang="zh-CN" baseline="0" dirty="0" smtClean="0"/>
          </a:p>
          <a:p>
            <a:r>
              <a:rPr lang="en-US" altLang="zh-CN" baseline="0" dirty="0" smtClean="0"/>
              <a:t>We consider three criteria:</a:t>
            </a:r>
          </a:p>
          <a:p>
            <a:r>
              <a:rPr lang="en-US" altLang="zh-CN" baseline="0" dirty="0" smtClean="0"/>
              <a:t>First, the parts selected should not have large spatial overlap, to avoid duplication of parts. For example… This is achieved with the help of fuzzy part correspondence we just described.</a:t>
            </a:r>
          </a:p>
          <a:p>
            <a:endParaRPr lang="en-US" altLang="zh-CN" baseline="0" dirty="0" smtClean="0"/>
          </a:p>
          <a:p>
            <a:r>
              <a:rPr lang="en-US" altLang="zh-CN" baseline="0" dirty="0" smtClean="0"/>
              <a:t>Second, we preserve the symmetry constraints during selection, e.g., if a part is selected, its symmetric counterpart should also be selected.</a:t>
            </a:r>
          </a:p>
          <a:p>
            <a:endParaRPr lang="en-US" altLang="zh-CN" baseline="0" dirty="0" smtClean="0"/>
          </a:p>
          <a:p>
            <a:r>
              <a:rPr lang="en-US" altLang="zh-CN" baseline="0" dirty="0" smtClean="0"/>
              <a:t>Third, the parts selected from the two parents must collectively cover all the sematic parts. For more details about this criterion, please refer to the paper.</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30</a:t>
            </a:fld>
            <a:endParaRPr lang="zh-CN" altLang="en-US"/>
          </a:p>
        </p:txBody>
      </p:sp>
    </p:spTree>
    <p:extLst>
      <p:ext uri="{BB962C8B-B14F-4D97-AF65-F5344CB8AC3E}">
        <p14:creationId xmlns:p14="http://schemas.microsoft.com/office/powerpoint/2010/main" val="610632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Having selected the subsets of parts,</a:t>
            </a:r>
          </a:p>
          <a:p>
            <a:endParaRPr lang="en-US" altLang="zh-CN" baseline="0" dirty="0" smtClean="0"/>
          </a:p>
          <a:p>
            <a:r>
              <a:rPr lang="en-US" altLang="zh-CN" baseline="0" dirty="0" smtClean="0"/>
              <a:t>The next task is to assemble the selected parts to build a complete shape</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31</a:t>
            </a:fld>
            <a:endParaRPr lang="zh-CN" altLang="en-US"/>
          </a:p>
        </p:txBody>
      </p:sp>
    </p:spTree>
    <p:extLst>
      <p:ext uri="{BB962C8B-B14F-4D97-AF65-F5344CB8AC3E}">
        <p14:creationId xmlns:p14="http://schemas.microsoft.com/office/powerpoint/2010/main" val="1949338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defTabSz="1093823">
              <a:defRPr/>
            </a:pPr>
            <a:r>
              <a:rPr lang="en-US" altLang="zh-CN" dirty="0" smtClean="0"/>
              <a:t>This</a:t>
            </a:r>
            <a:r>
              <a:rPr lang="en-US" altLang="zh-CN" baseline="0" dirty="0" smtClean="0"/>
              <a:t> </a:t>
            </a:r>
            <a:r>
              <a:rPr lang="en-US" altLang="zh-CN" dirty="0" smtClean="0"/>
              <a:t>is</a:t>
            </a:r>
            <a:r>
              <a:rPr lang="en-US" altLang="zh-CN" baseline="0" dirty="0" smtClean="0"/>
              <a:t> achieved by context based part placement</a:t>
            </a:r>
          </a:p>
          <a:p>
            <a:pPr marL="0" lvl="1" defTabSz="1093823">
              <a:defRPr/>
            </a:pPr>
            <a:endParaRPr lang="en-US" altLang="zh-CN" dirty="0" smtClean="0"/>
          </a:p>
          <a:p>
            <a:r>
              <a:rPr lang="en-US" altLang="zh-CN" dirty="0" smtClean="0"/>
              <a:t>Here</a:t>
            </a:r>
            <a:r>
              <a:rPr lang="en-US" altLang="zh-CN" baseline="0" dirty="0" smtClean="0"/>
              <a:t> is an example, the parts marked in red in both shapes are those selected to construct the new shape</a:t>
            </a:r>
          </a:p>
          <a:p>
            <a:endParaRPr lang="en-US" altLang="zh-CN" baseline="0" dirty="0" smtClean="0"/>
          </a:p>
          <a:p>
            <a:pPr marL="0" lvl="1" defTabSz="1093823">
              <a:defRPr/>
            </a:pPr>
            <a:r>
              <a:rPr lang="en-US" altLang="zh-CN" baseline="0" dirty="0" smtClean="0"/>
              <a:t>We progressively place the selected parts in the source shape into the target</a:t>
            </a:r>
          </a:p>
          <a:p>
            <a:pPr marL="0" lvl="1" defTabSz="1093823">
              <a:defRPr/>
            </a:pPr>
            <a:endParaRPr lang="en-US" altLang="zh-CN" baseline="0" dirty="0" smtClean="0"/>
          </a:p>
          <a:p>
            <a:pPr marL="0" lvl="1" defTabSz="1093823">
              <a:defRPr/>
            </a:pPr>
            <a:r>
              <a:rPr lang="en-US" altLang="zh-CN" baseline="0" dirty="0" smtClean="0"/>
              <a:t>The </a:t>
            </a:r>
            <a:r>
              <a:rPr lang="en-US" altLang="zh-CN" dirty="0" smtClean="0"/>
              <a:t>already placed parts serve as context or constraints for the following</a:t>
            </a:r>
            <a:r>
              <a:rPr lang="en-US" altLang="zh-CN" baseline="0" dirty="0" smtClean="0"/>
              <a:t> parts.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32</a:t>
            </a:fld>
            <a:endParaRPr lang="zh-CN" altLang="en-US"/>
          </a:p>
        </p:txBody>
      </p:sp>
    </p:spTree>
    <p:extLst>
      <p:ext uri="{BB962C8B-B14F-4D97-AF65-F5344CB8AC3E}">
        <p14:creationId xmlns:p14="http://schemas.microsoft.com/office/powerpoint/2010/main" val="4038190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During the placement, the parts are deformed to preserve the mutual relations inherited from the parents.</a:t>
            </a:r>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33</a:t>
            </a:fld>
            <a:endParaRPr lang="zh-CN" altLang="en-US"/>
          </a:p>
        </p:txBody>
      </p:sp>
    </p:spTree>
    <p:extLst>
      <p:ext uri="{BB962C8B-B14F-4D97-AF65-F5344CB8AC3E}">
        <p14:creationId xmlns:p14="http://schemas.microsoft.com/office/powerpoint/2010/main" val="814952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we show the whole process of the context based part placement</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34</a:t>
            </a:fld>
            <a:endParaRPr lang="zh-CN" altLang="en-US"/>
          </a:p>
        </p:txBody>
      </p:sp>
    </p:spTree>
    <p:extLst>
      <p:ext uri="{BB962C8B-B14F-4D97-AF65-F5344CB8AC3E}">
        <p14:creationId xmlns:p14="http://schemas.microsoft.com/office/powerpoint/2010/main" val="1153782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900" dirty="0"/>
              <a:t>We first identify boundary parts in the source shape,</a:t>
            </a:r>
          </a:p>
          <a:p>
            <a:endParaRPr lang="en-US" altLang="zh-CN" sz="1900" dirty="0"/>
          </a:p>
          <a:p>
            <a:r>
              <a:rPr lang="en-US" altLang="zh-CN" sz="1900" dirty="0"/>
              <a:t>which are the parts that are not selected but neighboring to those selected parts, as shown in yellow</a:t>
            </a:r>
          </a:p>
          <a:p>
            <a:endParaRPr lang="en-US" altLang="zh-CN" sz="1900" dirty="0"/>
          </a:p>
          <a:p>
            <a:r>
              <a:rPr lang="en-US" altLang="zh-CN" sz="1900" dirty="0"/>
              <a:t>We first deform the boundary parts to fit their counterpart in target found by a fuzzy part correspondence which we have just described.</a:t>
            </a:r>
          </a:p>
          <a:p>
            <a:endParaRPr lang="en-US" altLang="zh-CN" sz="1900" dirty="0"/>
          </a:p>
          <a:p>
            <a:r>
              <a:rPr lang="en-US" altLang="zh-CN" sz="1900" dirty="0"/>
              <a:t>Then other parts are placed in the descending order of confidence, which is also computed based on fuzzy part correspondence</a:t>
            </a:r>
            <a:endParaRPr lang="zh-CN" altLang="en-US" sz="1900"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35</a:t>
            </a:fld>
            <a:endParaRPr lang="zh-CN" altLang="en-US"/>
          </a:p>
        </p:txBody>
      </p:sp>
    </p:spTree>
    <p:extLst>
      <p:ext uri="{BB962C8B-B14F-4D97-AF65-F5344CB8AC3E}">
        <p14:creationId xmlns:p14="http://schemas.microsoft.com/office/powerpoint/2010/main" val="843980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900" dirty="0"/>
              <a:t>OK, we have talked about crossover, one of the two reproduction operators. Now let’s take a look at the other one, mutation,</a:t>
            </a:r>
          </a:p>
          <a:p>
            <a:endParaRPr lang="en-US" altLang="zh-CN" sz="1900" dirty="0"/>
          </a:p>
          <a:p>
            <a:r>
              <a:rPr lang="en-US" altLang="zh-CN" sz="1900" dirty="0"/>
              <a:t>Mutation is achieved by part warping, which is rather easy to implement using controllers</a:t>
            </a:r>
          </a:p>
          <a:p>
            <a:endParaRPr lang="en-US" altLang="zh-CN" sz="1900" dirty="0"/>
          </a:p>
          <a:p>
            <a:r>
              <a:rPr lang="en-US" altLang="zh-CN" sz="1900" dirty="0"/>
              <a:t>Specifically, we randomly choose a controller and warp it, the deformation is propagated to all the other controllers in a structure-aware manner, resulting a warped shape</a:t>
            </a:r>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36</a:t>
            </a:fld>
            <a:endParaRPr lang="zh-CN" altLang="en-US"/>
          </a:p>
        </p:txBody>
      </p:sp>
    </p:spTree>
    <p:extLst>
      <p:ext uri="{BB962C8B-B14F-4D97-AF65-F5344CB8AC3E}">
        <p14:creationId xmlns:p14="http://schemas.microsoft.com/office/powerpoint/2010/main" val="1658763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900" dirty="0"/>
              <a:t>The allowed deformation of a part is sampled from a statistical model learned from the input set.</a:t>
            </a:r>
            <a:endParaRPr lang="zh-CN" altLang="en-US" sz="1900"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37</a:t>
            </a:fld>
            <a:endParaRPr lang="zh-CN" altLang="en-US"/>
          </a:p>
        </p:txBody>
      </p:sp>
    </p:spTree>
    <p:extLst>
      <p:ext uri="{BB962C8B-B14F-4D97-AF65-F5344CB8AC3E}">
        <p14:creationId xmlns:p14="http://schemas.microsoft.com/office/powerpoint/2010/main" val="637984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900" dirty="0"/>
              <a:t>Now we show some results of set evolution</a:t>
            </a:r>
          </a:p>
          <a:p>
            <a:endParaRPr lang="en-US" altLang="zh-CN" sz="1900" dirty="0"/>
          </a:p>
          <a:p>
            <a:r>
              <a:rPr lang="en-US" altLang="zh-CN" sz="1900" dirty="0"/>
              <a:t>This is an input set of chairs</a:t>
            </a:r>
          </a:p>
          <a:p>
            <a:endParaRPr lang="en-US" altLang="zh-CN" sz="1900" dirty="0"/>
          </a:p>
          <a:p>
            <a:r>
              <a:rPr lang="en-US" altLang="zh-CN" sz="1900" dirty="0"/>
              <a:t>This is the chairs generated in the 5</a:t>
            </a:r>
            <a:r>
              <a:rPr lang="en-US" altLang="zh-CN" sz="1900" baseline="30000" dirty="0"/>
              <a:t>th</a:t>
            </a:r>
            <a:r>
              <a:rPr lang="en-US" altLang="zh-CN" sz="1900" dirty="0"/>
              <a:t> gen … the shapes that are marked with a green circle are those recognized by our participants as unexpected</a:t>
            </a:r>
          </a:p>
          <a:p>
            <a:endParaRPr lang="en-US" altLang="zh-CN" sz="1900" dirty="0"/>
          </a:p>
          <a:p>
            <a:r>
              <a:rPr lang="en-US" altLang="zh-CN" sz="1900" dirty="0"/>
              <a:t>this is the result in the 10</a:t>
            </a:r>
            <a:r>
              <a:rPr lang="en-US" altLang="zh-CN" sz="1900" baseline="30000" dirty="0"/>
              <a:t>th</a:t>
            </a:r>
            <a:r>
              <a:rPr lang="en-US" altLang="zh-CN" sz="1900" dirty="0"/>
              <a:t> gen … as you can see, there are indeed quite a few chairs with novel, yet meaningful structures</a:t>
            </a:r>
            <a:endParaRPr lang="zh-CN" altLang="en-US" sz="1900"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38</a:t>
            </a:fld>
            <a:endParaRPr lang="zh-CN" altLang="en-US"/>
          </a:p>
        </p:txBody>
      </p:sp>
    </p:spTree>
    <p:extLst>
      <p:ext uri="{BB962C8B-B14F-4D97-AF65-F5344CB8AC3E}">
        <p14:creationId xmlns:p14="http://schemas.microsoft.com/office/powerpoint/2010/main" val="3649410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the candle set</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39</a:t>
            </a:fld>
            <a:endParaRPr lang="zh-CN" altLang="en-US"/>
          </a:p>
        </p:txBody>
      </p:sp>
    </p:spTree>
    <p:extLst>
      <p:ext uri="{BB962C8B-B14F-4D97-AF65-F5344CB8AC3E}">
        <p14:creationId xmlns:p14="http://schemas.microsoft.com/office/powerpoint/2010/main" val="3637848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1093823">
              <a:defRPr/>
            </a:pPr>
            <a:r>
              <a:rPr lang="en-US" altLang="zh-CN" baseline="0" dirty="0" smtClean="0"/>
              <a:t>To provide sets of complete shapes as modeling inspiration, we need an approach that can automatically synthesize a set of shapes at a time</a:t>
            </a:r>
            <a:endParaRPr lang="zh-CN" altLang="en-US" dirty="0" smtClean="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4</a:t>
            </a:fld>
            <a:endParaRPr lang="zh-CN" altLang="en-US"/>
          </a:p>
        </p:txBody>
      </p:sp>
    </p:spTree>
    <p:extLst>
      <p:ext uri="{BB962C8B-B14F-4D97-AF65-F5344CB8AC3E}">
        <p14:creationId xmlns:p14="http://schemas.microsoft.com/office/powerpoint/2010/main" val="4236524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we show an unfamiliar set. We asked our artist to model a set of creatures we call TV aliens as the input population and see if our method can generate something interesting</a:t>
            </a:r>
          </a:p>
          <a:p>
            <a:endParaRPr lang="en-US" altLang="zh-CN" baseline="0" dirty="0" smtClean="0"/>
          </a:p>
          <a:p>
            <a:r>
              <a:rPr lang="en-US" altLang="zh-CN" baseline="0" dirty="0" smtClean="0"/>
              <a:t>Here are the generated shapes, you may see, our method can indeed generate some creatures that are interesting, even funny looking but actually reasonable</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40</a:t>
            </a:fld>
            <a:endParaRPr lang="zh-CN" altLang="en-US"/>
          </a:p>
        </p:txBody>
      </p:sp>
    </p:spTree>
    <p:extLst>
      <p:ext uri="{BB962C8B-B14F-4D97-AF65-F5344CB8AC3E}">
        <p14:creationId xmlns:p14="http://schemas.microsoft.com/office/powerpoint/2010/main" val="1546607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a:t>
            </a:r>
            <a:r>
              <a:rPr lang="en-US" altLang="zh-CN" baseline="0" dirty="0" smtClean="0"/>
              <a:t> without diversity control, the evolution leads to an elite set when the user always liked creatures with a big head and short legs, we call them cat-like creatures</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41</a:t>
            </a:fld>
            <a:endParaRPr lang="zh-CN" altLang="en-US"/>
          </a:p>
        </p:txBody>
      </p:sp>
    </p:spTree>
    <p:extLst>
      <p:ext uri="{BB962C8B-B14F-4D97-AF65-F5344CB8AC3E}">
        <p14:creationId xmlns:p14="http://schemas.microsoft.com/office/powerpoint/2010/main" val="1986754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Still, our work has the following limitations,</a:t>
            </a:r>
          </a:p>
          <a:p>
            <a:endParaRPr lang="en-US" altLang="zh-CN" baseline="0" dirty="0" smtClean="0"/>
          </a:p>
          <a:p>
            <a:r>
              <a:rPr lang="en-US" altLang="zh-CN" baseline="0" dirty="0" smtClean="0"/>
              <a:t>First, our reproduction operators are limited by the underlying </a:t>
            </a:r>
            <a:r>
              <a:rPr lang="en-US" altLang="zh-CN" dirty="0" smtClean="0"/>
              <a:t>structure representation, currently it is simply a part recombination</a:t>
            </a:r>
          </a:p>
          <a:p>
            <a:endParaRPr lang="en-US" altLang="zh-CN" dirty="0" smtClean="0"/>
          </a:p>
          <a:p>
            <a:r>
              <a:rPr lang="en-US" altLang="zh-CN" dirty="0" smtClean="0"/>
              <a:t>Secondly,</a:t>
            </a:r>
            <a:r>
              <a:rPr lang="en-US" altLang="zh-CN" baseline="0" dirty="0" smtClean="0"/>
              <a:t> the diversity is measure by shape signature, more advanced measure can be employed</a:t>
            </a:r>
          </a:p>
          <a:p>
            <a:endParaRPr lang="en-US" altLang="zh-CN" baseline="0" dirty="0" smtClean="0"/>
          </a:p>
          <a:p>
            <a:r>
              <a:rPr lang="en-US" altLang="zh-CN" baseline="0" dirty="0" smtClean="0"/>
              <a:t>Thirdly, our method still can generate unreasonable results, mainly due to the heuristic nature of the part selection in crossover. Here learning a statistical model might be a good way out</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42</a:t>
            </a:fld>
            <a:endParaRPr lang="zh-CN" altLang="en-US"/>
          </a:p>
        </p:txBody>
      </p:sp>
    </p:spTree>
    <p:extLst>
      <p:ext uri="{BB962C8B-B14F-4D97-AF65-F5344CB8AC3E}">
        <p14:creationId xmlns:p14="http://schemas.microsoft.com/office/powerpoint/2010/main" val="3234941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We want to highlight that our set evolution is not an </a:t>
            </a:r>
            <a:r>
              <a:rPr lang="en-US" altLang="zh-CN" dirty="0" smtClean="0"/>
              <a:t>evolution from primitive shapes into advanced ones, like the evolution in the nature.</a:t>
            </a:r>
          </a:p>
          <a:p>
            <a:endParaRPr lang="en-US" altLang="zh-CN" dirty="0" smtClean="0"/>
          </a:p>
          <a:p>
            <a:pPr defTabSz="1093823"/>
            <a:r>
              <a:rPr lang="en-US" altLang="zh-CN" dirty="0" smtClean="0"/>
              <a:t>Developing such kind</a:t>
            </a:r>
            <a:r>
              <a:rPr lang="en-US" altLang="zh-CN" baseline="0" dirty="0" smtClean="0"/>
              <a:t> of evolution for 3d shapes might be interesting to investigate</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43</a:t>
            </a:fld>
            <a:endParaRPr lang="zh-CN" altLang="en-US"/>
          </a:p>
        </p:txBody>
      </p:sp>
    </p:spTree>
    <p:extLst>
      <p:ext uri="{BB962C8B-B14F-4D97-AF65-F5344CB8AC3E}">
        <p14:creationId xmlns:p14="http://schemas.microsoft.com/office/powerpoint/2010/main" val="1378851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1093823">
              <a:defRPr/>
            </a:pPr>
            <a:r>
              <a:rPr lang="en-US" altLang="zh-CN" dirty="0" smtClean="0"/>
              <a:t>Another thing</a:t>
            </a:r>
            <a:r>
              <a:rPr lang="en-US" altLang="zh-CN" baseline="0" dirty="0" smtClean="0"/>
              <a:t> is that,</a:t>
            </a:r>
          </a:p>
          <a:p>
            <a:pPr defTabSz="1093823">
              <a:defRPr/>
            </a:pPr>
            <a:endParaRPr lang="en-US" altLang="zh-CN" baseline="0" dirty="0" smtClean="0"/>
          </a:p>
          <a:p>
            <a:pPr defTabSz="1093823">
              <a:defRPr/>
            </a:pPr>
            <a:r>
              <a:rPr lang="en-US" altLang="zh-CN" dirty="0" smtClean="0"/>
              <a:t>Our</a:t>
            </a:r>
            <a:r>
              <a:rPr lang="en-US" altLang="zh-CN" baseline="0" dirty="0" smtClean="0"/>
              <a:t> set evolution is initialized with a </a:t>
            </a:r>
            <a:r>
              <a:rPr lang="en-US" altLang="zh-CN" dirty="0" smtClean="0"/>
              <a:t>sufficiently “developed” set</a:t>
            </a:r>
          </a:p>
          <a:p>
            <a:pPr defTabSz="1093823">
              <a:defRPr/>
            </a:pPr>
            <a:endParaRPr lang="en-US" altLang="zh-CN" dirty="0" smtClean="0"/>
          </a:p>
          <a:p>
            <a:pPr defTabSz="1093823">
              <a:defRPr/>
            </a:pPr>
            <a:r>
              <a:rPr lang="en-US" altLang="zh-CN" baseline="0" dirty="0" smtClean="0"/>
              <a:t>Specifically, the shapes in the initial population have been pre-analyzed to possess high level structural information, such as part corr.</a:t>
            </a:r>
          </a:p>
          <a:p>
            <a:pPr defTabSz="1093823">
              <a:defRPr/>
            </a:pPr>
            <a:endParaRPr lang="en-US" altLang="zh-CN" baseline="0" dirty="0" smtClean="0"/>
          </a:p>
          <a:p>
            <a:pPr defTabSz="1093823">
              <a:defRPr/>
            </a:pPr>
            <a:r>
              <a:rPr lang="en-US" altLang="zh-CN" baseline="0" dirty="0" smtClean="0"/>
              <a:t>An interesting direction would be developing a low level shape DNA that can evolve, this way, the evolution would better conform to the conventional genetic algorithm</a:t>
            </a:r>
          </a:p>
          <a:p>
            <a:pPr defTabSz="1093823">
              <a:defRPr/>
            </a:pPr>
            <a:endParaRPr lang="en-US" altLang="zh-CN" baseline="0" dirty="0" smtClean="0"/>
          </a:p>
          <a:p>
            <a:pPr defTabSz="1093823">
              <a:defRPr/>
            </a:pPr>
            <a:r>
              <a:rPr lang="en-US" altLang="zh-CN" baseline="0" dirty="0" smtClean="0"/>
              <a:t>and may be able to generate even more unexpected shapes</a:t>
            </a:r>
            <a:endParaRPr lang="en-US" altLang="zh-CN" dirty="0" smtClean="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44</a:t>
            </a:fld>
            <a:endParaRPr lang="zh-CN" altLang="en-US"/>
          </a:p>
        </p:txBody>
      </p:sp>
    </p:spTree>
    <p:extLst>
      <p:ext uri="{BB962C8B-B14F-4D97-AF65-F5344CB8AC3E}">
        <p14:creationId xmlns:p14="http://schemas.microsoft.com/office/powerpoint/2010/main" val="13788510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Another possible future</a:t>
            </a:r>
            <a:r>
              <a:rPr lang="en-US" altLang="zh-CN" baseline="0" dirty="0" smtClean="0"/>
              <a:t> direction is evolving sets of shapes belonging to different but relevant semantic classes</a:t>
            </a:r>
          </a:p>
          <a:p>
            <a:endParaRPr lang="en-US" altLang="zh-CN" baseline="0" dirty="0" smtClean="0"/>
          </a:p>
          <a:p>
            <a:r>
              <a:rPr lang="en-US" altLang="zh-CN" baseline="0" dirty="0" smtClean="0"/>
              <a:t>For example, can we evolve a set of tools so that they together fulfill some kind of task? </a:t>
            </a:r>
          </a:p>
          <a:p>
            <a:endParaRPr lang="en-US" altLang="zh-CN" baseline="0" dirty="0" smtClean="0"/>
          </a:p>
          <a:p>
            <a:r>
              <a:rPr lang="en-US" altLang="zh-CN" baseline="0" dirty="0" smtClean="0"/>
              <a:t>This may be correlated to the notion of co-evolution</a:t>
            </a:r>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45</a:t>
            </a:fld>
            <a:endParaRPr lang="zh-CN" altLang="en-US"/>
          </a:p>
        </p:txBody>
      </p:sp>
    </p:spTree>
    <p:extLst>
      <p:ext uri="{BB962C8B-B14F-4D97-AF65-F5344CB8AC3E}">
        <p14:creationId xmlns:p14="http://schemas.microsoft.com/office/powerpoint/2010/main" val="1070351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With</a:t>
            </a:r>
            <a:r>
              <a:rPr lang="en-US" altLang="zh-CN" baseline="0" dirty="0" smtClean="0"/>
              <a:t> that, t</a:t>
            </a:r>
            <a:r>
              <a:rPr lang="en-US" altLang="zh-CN" dirty="0" smtClean="0"/>
              <a:t>hank</a:t>
            </a:r>
            <a:r>
              <a:rPr lang="en-US" altLang="zh-CN" baseline="0" dirty="0" smtClean="0"/>
              <a:t> you for your attention.</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46</a:t>
            </a:fld>
            <a:endParaRPr lang="zh-CN" altLang="en-US"/>
          </a:p>
        </p:txBody>
      </p:sp>
    </p:spTree>
    <p:extLst>
      <p:ext uri="{BB962C8B-B14F-4D97-AF65-F5344CB8AC3E}">
        <p14:creationId xmlns:p14="http://schemas.microsoft.com/office/powerpoint/2010/main" val="670241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is the effect of diversity control over the unexpectedness of the shapes</a:t>
            </a:r>
            <a:r>
              <a:rPr lang="en-US" altLang="zh-CN" baseline="0" dirty="0" smtClean="0"/>
              <a:t> created in various generations</a:t>
            </a:r>
          </a:p>
          <a:p>
            <a:endParaRPr lang="en-US" altLang="zh-CN" baseline="0" dirty="0" smtClean="0"/>
          </a:p>
          <a:p>
            <a:r>
              <a:rPr lang="en-US" altLang="zh-CN" baseline="0" dirty="0" smtClean="0"/>
              <a:t>The unexpectedness is rated by a group of users</a:t>
            </a:r>
          </a:p>
          <a:p>
            <a:endParaRPr lang="en-US" altLang="zh-CN" baseline="0" dirty="0" smtClean="0"/>
          </a:p>
          <a:p>
            <a:r>
              <a:rPr lang="en-US" altLang="zh-CN" baseline="0" dirty="0" smtClean="0"/>
              <a:t>The plots show that without diversity control, the unexpectedness does decline over the generations</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47</a:t>
            </a:fld>
            <a:endParaRPr lang="zh-CN" altLang="en-US"/>
          </a:p>
        </p:txBody>
      </p:sp>
    </p:spTree>
    <p:extLst>
      <p:ext uri="{BB962C8B-B14F-4D97-AF65-F5344CB8AC3E}">
        <p14:creationId xmlns:p14="http://schemas.microsoft.com/office/powerpoint/2010/main" val="101206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a:t>
            </a:r>
            <a:r>
              <a:rPr lang="en-US" altLang="zh-CN" baseline="0" dirty="0" smtClean="0"/>
              <a:t> input population usually contains tens of shapes</a:t>
            </a:r>
          </a:p>
          <a:p>
            <a:endParaRPr lang="en-US" altLang="zh-CN" baseline="0" dirty="0" smtClean="0"/>
          </a:p>
          <a:p>
            <a:r>
              <a:rPr lang="en-US" altLang="zh-CN" baseline="0" dirty="0" smtClean="0"/>
              <a:t>The reproduction of one shape takes about less than a second</a:t>
            </a:r>
          </a:p>
          <a:p>
            <a:endParaRPr lang="en-US" altLang="zh-CN" baseline="0" dirty="0" smtClean="0"/>
          </a:p>
          <a:p>
            <a:r>
              <a:rPr lang="en-US" altLang="zh-CN" baseline="0" dirty="0" smtClean="0"/>
              <a:t>Our reproduction can sometimes produce invalid shapes, the last column reports the percentage of valid. As you can see, the more complex the structure of the shape class, the less percentage of validness we get. The validness is rated by the a group of users, since automatic evaluation of validness of a man-made shape is rather challenging.</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48</a:t>
            </a:fld>
            <a:endParaRPr lang="zh-CN" altLang="en-US"/>
          </a:p>
        </p:txBody>
      </p:sp>
    </p:spTree>
    <p:extLst>
      <p:ext uri="{BB962C8B-B14F-4D97-AF65-F5344CB8AC3E}">
        <p14:creationId xmlns:p14="http://schemas.microsoft.com/office/powerpoint/2010/main" val="19096053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400" dirty="0"/>
              <a:t>Let’s take a look at the flows between the two sets from one generation to the next.</a:t>
            </a:r>
          </a:p>
          <a:p>
            <a:endParaRPr lang="en-US" altLang="zh-CN" sz="1400" dirty="0"/>
          </a:p>
          <a:p>
            <a:r>
              <a:rPr lang="en-US" altLang="zh-CN" sz="1400" dirty="0"/>
              <a:t>The foreground usually maintains 40 models and the background contains 120</a:t>
            </a:r>
          </a:p>
          <a:p>
            <a:endParaRPr lang="en-US" altLang="zh-CN" sz="1400" dirty="0"/>
          </a:p>
          <a:p>
            <a:r>
              <a:rPr lang="en-US" altLang="zh-CN" sz="1400" dirty="0"/>
              <a:t>The foreground set breeds into the next generation through reproduction. </a:t>
            </a:r>
          </a:p>
          <a:p>
            <a:endParaRPr lang="en-US" altLang="zh-CN" sz="1400" dirty="0"/>
          </a:p>
          <a:p>
            <a:r>
              <a:rPr lang="en-US" altLang="zh-CN" sz="1400" dirty="0"/>
              <a:t>So in the next generation, the foreground set is composed of the shapes 80% from reproduction, 15% from the previous generation, and 5% from the background set.</a:t>
            </a:r>
          </a:p>
          <a:p>
            <a:endParaRPr lang="en-US" altLang="zh-CN" sz="1400" dirty="0"/>
          </a:p>
          <a:p>
            <a:r>
              <a:rPr lang="en-US" altLang="zh-CN" sz="1400" dirty="0"/>
              <a:t>The background set is composed of shapes both from reproduction and from itself in the previous generation.</a:t>
            </a:r>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49</a:t>
            </a:fld>
            <a:endParaRPr lang="zh-CN" altLang="en-US"/>
          </a:p>
        </p:txBody>
      </p:sp>
    </p:spTree>
    <p:extLst>
      <p:ext uri="{BB962C8B-B14F-4D97-AF65-F5344CB8AC3E}">
        <p14:creationId xmlns:p14="http://schemas.microsoft.com/office/powerpoint/2010/main" val="1950458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we</a:t>
            </a:r>
            <a:r>
              <a:rPr lang="en-US" altLang="zh-CN" baseline="0" dirty="0" smtClean="0"/>
              <a:t> propose </a:t>
            </a:r>
            <a:r>
              <a:rPr lang="en-US" altLang="zh-CN" baseline="0" dirty="0" smtClean="0"/>
              <a:t>set </a:t>
            </a:r>
            <a:r>
              <a:rPr lang="en-US" altLang="zh-CN" baseline="0" dirty="0" smtClean="0"/>
              <a:t>evolution, which is motived by the biological evolution</a:t>
            </a:r>
          </a:p>
          <a:p>
            <a:endParaRPr lang="en-US" altLang="zh-CN" baseline="0" dirty="0" smtClean="0"/>
          </a:p>
          <a:p>
            <a:r>
              <a:rPr lang="en-US" altLang="zh-CN" baseline="0" smtClean="0"/>
              <a:t>Given </a:t>
            </a:r>
            <a:r>
              <a:rPr lang="en-US" altLang="zh-CN" smtClean="0"/>
              <a:t>a </a:t>
            </a:r>
            <a:r>
              <a:rPr lang="en-US" altLang="zh-CN" i="0" dirty="0" smtClean="0"/>
              <a:t>set</a:t>
            </a:r>
            <a:r>
              <a:rPr lang="en-US" altLang="zh-CN" i="1" dirty="0" smtClean="0"/>
              <a:t> </a:t>
            </a:r>
            <a:r>
              <a:rPr lang="en-US" altLang="zh-CN" dirty="0" smtClean="0"/>
              <a:t>of 3D models belonging to a certain class, we call it </a:t>
            </a:r>
            <a:r>
              <a:rPr lang="en-US" altLang="zh-CN" baseline="0" dirty="0" smtClean="0"/>
              <a:t>initial population,</a:t>
            </a:r>
          </a:p>
          <a:p>
            <a:endParaRPr lang="en-US" altLang="zh-CN" baseline="0" dirty="0" smtClean="0"/>
          </a:p>
          <a:p>
            <a:r>
              <a:rPr lang="en-US" altLang="zh-CN" baseline="0" dirty="0" smtClean="0"/>
              <a:t>we evolve the entire population to generate sets of </a:t>
            </a:r>
            <a:r>
              <a:rPr lang="en-US" altLang="zh-CN" baseline="0" dirty="0" err="1" smtClean="0"/>
              <a:t>offsprings</a:t>
            </a:r>
            <a:r>
              <a:rPr lang="en-US" altLang="zh-CN" baseline="0" dirty="0" smtClean="0"/>
              <a:t>, which are all complete shapes, as creative suggestion</a:t>
            </a:r>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5</a:t>
            </a:fld>
            <a:endParaRPr lang="zh-CN" altLang="en-US"/>
          </a:p>
        </p:txBody>
      </p:sp>
    </p:spTree>
    <p:extLst>
      <p:ext uri="{BB962C8B-B14F-4D97-AF65-F5344CB8AC3E}">
        <p14:creationId xmlns:p14="http://schemas.microsoft.com/office/powerpoint/2010/main" val="13788206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50</a:t>
            </a:fld>
            <a:endParaRPr lang="zh-CN" altLang="en-US"/>
          </a:p>
        </p:txBody>
      </p:sp>
    </p:spTree>
    <p:extLst>
      <p:ext uri="{BB962C8B-B14F-4D97-AF65-F5344CB8AC3E}">
        <p14:creationId xmlns:p14="http://schemas.microsoft.com/office/powerpoint/2010/main" val="4059983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Motivated</a:t>
            </a:r>
            <a:r>
              <a:rPr lang="en-US" altLang="zh-CN" baseline="0" dirty="0" smtClean="0"/>
              <a:t> by the principle of “survival of the fittest” </a:t>
            </a:r>
            <a:r>
              <a:rPr lang="en-US" altLang="zh-CN" dirty="0"/>
              <a:t>from evolution theory,</a:t>
            </a:r>
            <a:endParaRPr lang="en-US" altLang="zh-CN" baseline="0" dirty="0" smtClean="0"/>
          </a:p>
          <a:p>
            <a:endParaRPr lang="en-US" altLang="zh-CN" baseline="0" dirty="0" smtClean="0"/>
          </a:p>
          <a:p>
            <a:r>
              <a:rPr lang="en-US" altLang="zh-CN" dirty="0" smtClean="0"/>
              <a:t>we require that the population</a:t>
            </a:r>
            <a:r>
              <a:rPr lang="en-US" altLang="zh-CN" baseline="0" dirty="0" smtClean="0"/>
              <a:t> of 3D shapes </a:t>
            </a:r>
            <a:r>
              <a:rPr lang="en-US" altLang="zh-CN" dirty="0" smtClean="0"/>
              <a:t>should </a:t>
            </a:r>
            <a:r>
              <a:rPr lang="en-US" altLang="zh-CN" baseline="0" dirty="0" smtClean="0"/>
              <a:t>be fit</a:t>
            </a:r>
          </a:p>
          <a:p>
            <a:endParaRPr lang="en-US" altLang="zh-CN" baseline="0" dirty="0" smtClean="0"/>
          </a:p>
          <a:p>
            <a:r>
              <a:rPr lang="en-US" altLang="zh-CN" baseline="0" dirty="0" smtClean="0"/>
              <a:t>By fit, we mean that the generated shapes should be reasonable</a:t>
            </a:r>
          </a:p>
          <a:p>
            <a:endParaRPr lang="en-US" altLang="zh-CN" baseline="0" dirty="0" smtClean="0"/>
          </a:p>
          <a:p>
            <a:r>
              <a:rPr lang="en-US" altLang="zh-CN" baseline="0" dirty="0" smtClean="0"/>
              <a:t>Intuitively, if the input is a set of chairs, then the </a:t>
            </a:r>
            <a:r>
              <a:rPr lang="en-US" altLang="zh-CN" baseline="0" dirty="0" err="1" smtClean="0"/>
              <a:t>offsprings</a:t>
            </a:r>
            <a:r>
              <a:rPr lang="en-US" altLang="zh-CN" baseline="0" dirty="0" smtClean="0"/>
              <a:t> should also be chairs</a:t>
            </a:r>
          </a:p>
          <a:p>
            <a:endParaRPr lang="en-US" altLang="zh-CN" baseline="0" dirty="0" smtClean="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6</a:t>
            </a:fld>
            <a:endParaRPr lang="zh-CN" altLang="en-US"/>
          </a:p>
        </p:txBody>
      </p:sp>
    </p:spTree>
    <p:extLst>
      <p:ext uri="{BB962C8B-B14F-4D97-AF65-F5344CB8AC3E}">
        <p14:creationId xmlns:p14="http://schemas.microsoft.com/office/powerpoint/2010/main" val="1887985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So we need to consider how to evaluate the fitness of an individual</a:t>
            </a:r>
          </a:p>
          <a:p>
            <a:endParaRPr lang="en-US" altLang="zh-CN" baseline="0" dirty="0" smtClean="0"/>
          </a:p>
          <a:p>
            <a:r>
              <a:rPr lang="en-US" altLang="zh-CN" baseline="0" dirty="0" smtClean="0"/>
              <a:t>Unfortunately, it is very hard to computationally judge whether a shape is reasonable or not because it involves the analysis of functionality of man-made objects</a:t>
            </a:r>
          </a:p>
          <a:p>
            <a:endParaRPr lang="en-US" altLang="zh-CN" baseline="0" dirty="0" smtClean="0"/>
          </a:p>
          <a:p>
            <a:r>
              <a:rPr lang="en-US" altLang="zh-CN" baseline="0" dirty="0" smtClean="0"/>
              <a:t>So, we break the fitness into two aspects, objective and subjective.</a:t>
            </a:r>
          </a:p>
          <a:p>
            <a:endParaRPr lang="en-US" altLang="zh-CN" baseline="0" dirty="0" smtClean="0"/>
          </a:p>
          <a:p>
            <a:r>
              <a:rPr lang="en-US" altLang="zh-CN" baseline="0" dirty="0" smtClean="0"/>
              <a:t>Objectively, </a:t>
            </a:r>
            <a:r>
              <a:rPr lang="en-US" altLang="zh-CN" dirty="0" smtClean="0"/>
              <a:t>we </a:t>
            </a:r>
            <a:r>
              <a:rPr lang="en-US" altLang="zh-CN" dirty="0"/>
              <a:t>simply estimate how likely the object is able to stand </a:t>
            </a:r>
            <a:r>
              <a:rPr lang="en-US" altLang="zh-CN" dirty="0" smtClean="0"/>
              <a:t>upright</a:t>
            </a:r>
          </a:p>
          <a:p>
            <a:endParaRPr lang="en-US" altLang="zh-CN" dirty="0" smtClean="0"/>
          </a:p>
          <a:p>
            <a:r>
              <a:rPr lang="en-US" altLang="zh-CN" dirty="0" smtClean="0"/>
              <a:t>In</a:t>
            </a:r>
            <a:r>
              <a:rPr lang="zh-CN" altLang="en-US" baseline="0" dirty="0" smtClean="0"/>
              <a:t> </a:t>
            </a:r>
            <a:r>
              <a:rPr lang="en-US" altLang="zh-CN" baseline="0" dirty="0" smtClean="0"/>
              <a:t>the s</a:t>
            </a:r>
            <a:r>
              <a:rPr lang="en-US" altLang="zh-CN" dirty="0" smtClean="0"/>
              <a:t>ubjective aspect,</a:t>
            </a:r>
            <a:r>
              <a:rPr lang="en-US" altLang="zh-CN" baseline="0" dirty="0" smtClean="0"/>
              <a:t> we resort to user evaluation. We let the user rate the shapes as liked and disliked.</a:t>
            </a:r>
          </a:p>
          <a:p>
            <a:endParaRPr lang="en-US" altLang="zh-CN" baseline="0" dirty="0" smtClean="0"/>
          </a:p>
          <a:p>
            <a:r>
              <a:rPr lang="en-US" altLang="zh-CN" baseline="0" dirty="0" smtClean="0"/>
              <a:t>One thing to note is that, this subjective </a:t>
            </a:r>
            <a:r>
              <a:rPr lang="en-US" altLang="zh-CN" baseline="0" dirty="0" err="1" smtClean="0"/>
              <a:t>likedness</a:t>
            </a:r>
            <a:r>
              <a:rPr lang="en-US" altLang="zh-CN" baseline="0" dirty="0" smtClean="0"/>
              <a:t> may reflect both reasonableness and the user’s preference</a:t>
            </a:r>
            <a:endParaRPr lang="en-US" altLang="zh-CN" dirty="0" smtClean="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7</a:t>
            </a:fld>
            <a:endParaRPr lang="zh-CN" altLang="en-US"/>
          </a:p>
        </p:txBody>
      </p:sp>
    </p:spTree>
    <p:extLst>
      <p:ext uri="{BB962C8B-B14F-4D97-AF65-F5344CB8AC3E}">
        <p14:creationId xmlns:p14="http://schemas.microsoft.com/office/powerpoint/2010/main" val="1887985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Actually we hope the evolving set is not only fit but also diverse.</a:t>
            </a:r>
          </a:p>
          <a:p>
            <a:endParaRPr lang="en-US" altLang="zh-CN" baseline="0" dirty="0" smtClean="0"/>
          </a:p>
          <a:p>
            <a:r>
              <a:rPr lang="en-US" altLang="zh-CN" baseline="0" dirty="0" smtClean="0"/>
              <a:t>In particular, we hope the evolving set should contain sufficient unexpected </a:t>
            </a:r>
            <a:r>
              <a:rPr lang="en-US" altLang="zh-CN" b="1" baseline="0" dirty="0" smtClean="0"/>
              <a:t>yet</a:t>
            </a:r>
            <a:r>
              <a:rPr lang="en-US" altLang="zh-CN" baseline="0" dirty="0" smtClean="0"/>
              <a:t> interesting shapes so that the user can draw modeling inspiration from the sets</a:t>
            </a:r>
          </a:p>
          <a:p>
            <a:endParaRPr lang="en-US" altLang="zh-CN" baseline="0" dirty="0" smtClean="0"/>
          </a:p>
          <a:p>
            <a:r>
              <a:rPr lang="en-US" altLang="zh-CN" baseline="0" dirty="0" smtClean="0"/>
              <a:t>Taking the perfume bottles here for example, this is the result that is fit and diverse</a:t>
            </a:r>
          </a:p>
          <a:p>
            <a:endParaRPr lang="en-US" altLang="zh-CN" baseline="0" dirty="0" smtClean="0"/>
          </a:p>
          <a:p>
            <a:r>
              <a:rPr lang="en-US" altLang="zh-CN" baseline="0" dirty="0" smtClean="0"/>
              <a:t>In contrast, if our system does not maintain diversity, when the user always likes heart- or diamond shape bottles, the experiment shows that the evolution will lead to an elite population</a:t>
            </a:r>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8</a:t>
            </a:fld>
            <a:endParaRPr lang="zh-CN" altLang="en-US"/>
          </a:p>
        </p:txBody>
      </p:sp>
    </p:spTree>
    <p:extLst>
      <p:ext uri="{BB962C8B-B14F-4D97-AF65-F5344CB8AC3E}">
        <p14:creationId xmlns:p14="http://schemas.microsoft.com/office/powerpoint/2010/main" val="188798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Generally</a:t>
            </a:r>
            <a:r>
              <a:rPr lang="en-US" altLang="zh-CN" baseline="0" dirty="0" smtClean="0"/>
              <a:t> speaking,</a:t>
            </a:r>
          </a:p>
          <a:p>
            <a:endParaRPr lang="en-US" altLang="zh-CN" baseline="0" dirty="0" smtClean="0"/>
          </a:p>
          <a:p>
            <a:r>
              <a:rPr lang="en-US" altLang="zh-CN" baseline="0" dirty="0" smtClean="0"/>
              <a:t>The requirement of fit and diverse implies that the evolution should generate as many as possible unexpected individuals within the expected species</a:t>
            </a:r>
          </a:p>
          <a:p>
            <a:endParaRPr lang="zh-CN" altLang="en-US" dirty="0"/>
          </a:p>
        </p:txBody>
      </p:sp>
      <p:sp>
        <p:nvSpPr>
          <p:cNvPr id="4" name="灯片编号占位符 3"/>
          <p:cNvSpPr>
            <a:spLocks noGrp="1"/>
          </p:cNvSpPr>
          <p:nvPr>
            <p:ph type="sldNum" sz="quarter" idx="10"/>
          </p:nvPr>
        </p:nvSpPr>
        <p:spPr/>
        <p:txBody>
          <a:bodyPr/>
          <a:lstStyle/>
          <a:p>
            <a:fld id="{909AE94F-F71F-4F94-AA35-FB8682F67D0A}" type="slidenum">
              <a:rPr lang="zh-CN" altLang="en-US" smtClean="0"/>
              <a:pPr/>
              <a:t>9</a:t>
            </a:fld>
            <a:endParaRPr lang="zh-CN" altLang="en-US"/>
          </a:p>
        </p:txBody>
      </p:sp>
    </p:spTree>
    <p:extLst>
      <p:ext uri="{BB962C8B-B14F-4D97-AF65-F5344CB8AC3E}">
        <p14:creationId xmlns:p14="http://schemas.microsoft.com/office/powerpoint/2010/main" val="1381746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1F455EE-4276-4E1F-89EE-BD422E7F9825}" type="datetime1">
              <a:rPr lang="zh-CN" altLang="en-US" smtClean="0"/>
              <a:t>2012-8-7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466F2DB-7ECA-4C0C-9172-3B72D7FB69E3}" type="datetime1">
              <a:rPr lang="zh-CN" altLang="en-US" smtClean="0"/>
              <a:t>2012-8-7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0273645-DA5B-46B4-AF3F-1039BBD9E5FB}" type="datetime1">
              <a:rPr lang="zh-CN" altLang="en-US" smtClean="0"/>
              <a:t>2012-8-7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defRPr sz="4000">
                <a:effectLst>
                  <a:outerShdw blurRad="38100" dist="38100" dir="2700000" algn="tl">
                    <a:srgbClr val="000000">
                      <a:alpha val="43137"/>
                    </a:srgbClr>
                  </a:outerShdw>
                </a:effectLst>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sz="2000">
                <a:solidFill>
                  <a:schemeClr val="bg1">
                    <a:lumMod val="50000"/>
                  </a:schemeClr>
                </a:solidFill>
              </a:defRPr>
            </a:lvl1pPr>
          </a:lstStyle>
          <a:p>
            <a:fld id="{546410AA-E0CE-4242-9D36-0910F1EF7B1D}" type="datetime1">
              <a:rPr lang="zh-CN" altLang="en-US" smtClean="0"/>
              <a:t>2012-8-7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000">
                <a:solidFill>
                  <a:schemeClr val="bg1">
                    <a:lumMod val="50000"/>
                  </a:schemeClr>
                </a:solidFill>
              </a:defRPr>
            </a:lvl1pPr>
          </a:lstStyle>
          <a:p>
            <a:fld id="{0C913308-F349-4B6D-A68A-DD1791B4A57B}" type="slidenum">
              <a:rPr lang="zh-CN" altLang="en-US" smtClean="0"/>
              <a:pPr/>
              <a:t>‹#›</a:t>
            </a:fld>
            <a:endParaRPr lang="zh-CN" alt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44408" y="123478"/>
            <a:ext cx="7620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135FFDF-8390-4AA3-9858-22FBFEB3E670}" type="datetime1">
              <a:rPr lang="zh-CN" altLang="en-US" smtClean="0"/>
              <a:t>2012-8-7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4B32194-82ED-41EC-988B-35B7F3B90001}" type="datetime1">
              <a:rPr lang="zh-CN" altLang="en-US" smtClean="0"/>
              <a:t>2012-8-7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C0C95BB-07BD-47C5-A42C-F15AA3A342A3}" type="datetime1">
              <a:rPr lang="zh-CN" altLang="en-US" smtClean="0"/>
              <a:t>2012-8-7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5AFF2B8-7B26-4E88-A9AF-8069576876CB}" type="datetime1">
              <a:rPr lang="zh-CN" altLang="en-US" smtClean="0"/>
              <a:t>2012-8-7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9777A8B-5182-42DF-B623-496116B80468}" type="datetime1">
              <a:rPr lang="zh-CN" altLang="en-US" smtClean="0"/>
              <a:t>2012-8-7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A2C6DFE-242E-4BAD-9A50-1E6FDA3F4077}" type="datetime1">
              <a:rPr lang="zh-CN" altLang="en-US" smtClean="0"/>
              <a:t>2012-8-7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1BBF06-ECC9-46DA-A704-283529C94DAD}" type="datetime1">
              <a:rPr lang="zh-CN" altLang="en-US" smtClean="0"/>
              <a:t>2012-8-7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FC0B40D-7369-492B-87E4-4C042231A74E}" type="datetime1">
              <a:rPr lang="zh-CN" altLang="en-US" smtClean="0"/>
              <a:t>2012-8-7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18819" y="2859782"/>
            <a:ext cx="7329635" cy="2062103"/>
          </a:xfrm>
          <a:prstGeom prst="rect">
            <a:avLst/>
          </a:prstGeom>
        </p:spPr>
        <p:txBody>
          <a:bodyPr wrap="none">
            <a:spAutoFit/>
          </a:bodyPr>
          <a:lstStyle/>
          <a:p>
            <a:pPr algn="ctr"/>
            <a:r>
              <a:rPr lang="en-US" altLang="zh-CN" sz="2400" dirty="0" smtClean="0"/>
              <a:t>Kai Xu</a:t>
            </a:r>
            <a:r>
              <a:rPr lang="en-US" altLang="zh-CN" sz="2400" baseline="30000" dirty="0" smtClean="0"/>
              <a:t>1,2</a:t>
            </a:r>
            <a:r>
              <a:rPr lang="en-US" altLang="zh-CN" sz="2400" dirty="0" smtClean="0"/>
              <a:t>, </a:t>
            </a:r>
            <a:r>
              <a:rPr lang="en-US" altLang="zh-CN" sz="2400" dirty="0" err="1" smtClean="0"/>
              <a:t>Hao</a:t>
            </a:r>
            <a:r>
              <a:rPr lang="en-US" altLang="zh-CN" sz="2400" dirty="0" smtClean="0"/>
              <a:t> Zhang</a:t>
            </a:r>
            <a:r>
              <a:rPr lang="en-US" altLang="zh-CN" sz="2400" baseline="30000" dirty="0" smtClean="0"/>
              <a:t>3</a:t>
            </a:r>
            <a:r>
              <a:rPr lang="en-US" altLang="zh-CN" sz="2400" dirty="0" smtClean="0"/>
              <a:t>, Daniel Cohen-Or</a:t>
            </a:r>
            <a:r>
              <a:rPr lang="en-US" altLang="zh-CN" sz="2400" baseline="30000" dirty="0" smtClean="0"/>
              <a:t>4</a:t>
            </a:r>
            <a:r>
              <a:rPr lang="en-US" altLang="zh-CN" sz="2400" dirty="0" smtClean="0"/>
              <a:t>, </a:t>
            </a:r>
            <a:r>
              <a:rPr lang="en-US" altLang="zh-CN" sz="2400" dirty="0" err="1" smtClean="0"/>
              <a:t>Baoquan</a:t>
            </a:r>
            <a:r>
              <a:rPr lang="en-US" altLang="zh-CN" sz="2400" dirty="0" smtClean="0"/>
              <a:t> Chen</a:t>
            </a:r>
            <a:r>
              <a:rPr lang="en-US" altLang="zh-CN" sz="2400" baseline="30000" dirty="0" smtClean="0"/>
              <a:t>1</a:t>
            </a:r>
            <a:endParaRPr lang="en-US" altLang="zh-CN" sz="2400" dirty="0" smtClean="0"/>
          </a:p>
          <a:p>
            <a:pPr algn="ctr"/>
            <a:endParaRPr lang="en-US" altLang="zh-CN" sz="2400" dirty="0"/>
          </a:p>
          <a:p>
            <a:pPr algn="ctr"/>
            <a:r>
              <a:rPr lang="en-US" altLang="zh-CN" sz="2000" baseline="30000" dirty="0"/>
              <a:t>1</a:t>
            </a:r>
            <a:r>
              <a:rPr lang="en-US" altLang="zh-CN" sz="2000" dirty="0"/>
              <a:t>Shenzhen </a:t>
            </a:r>
            <a:r>
              <a:rPr lang="en-US" altLang="zh-CN" sz="2000" dirty="0" smtClean="0"/>
              <a:t>Institutes </a:t>
            </a:r>
            <a:r>
              <a:rPr lang="en-US" altLang="zh-CN" sz="2000" dirty="0"/>
              <a:t>of Advanced </a:t>
            </a:r>
            <a:r>
              <a:rPr lang="en-US" altLang="zh-CN" sz="2000" dirty="0" smtClean="0"/>
              <a:t>Technology (SIAT)</a:t>
            </a:r>
          </a:p>
          <a:p>
            <a:pPr algn="ctr"/>
            <a:r>
              <a:rPr lang="en-US" altLang="zh-CN" sz="2000" baseline="30000" dirty="0" smtClean="0"/>
              <a:t>2</a:t>
            </a:r>
            <a:r>
              <a:rPr lang="en-US" altLang="zh-CN" sz="2000" dirty="0" smtClean="0"/>
              <a:t>National </a:t>
            </a:r>
            <a:r>
              <a:rPr lang="en-US" altLang="zh-CN" sz="2000" dirty="0"/>
              <a:t>University of Defense </a:t>
            </a:r>
            <a:r>
              <a:rPr lang="en-US" altLang="zh-CN" sz="2000" dirty="0" smtClean="0"/>
              <a:t>Technology</a:t>
            </a:r>
          </a:p>
          <a:p>
            <a:pPr algn="ctr"/>
            <a:r>
              <a:rPr lang="en-US" altLang="zh-CN" sz="2000" baseline="30000" dirty="0" smtClean="0"/>
              <a:t>3</a:t>
            </a:r>
            <a:r>
              <a:rPr lang="en-US" altLang="zh-CN" sz="2000" dirty="0" smtClean="0"/>
              <a:t>Simon </a:t>
            </a:r>
            <a:r>
              <a:rPr lang="en-US" altLang="zh-CN" sz="2000" dirty="0"/>
              <a:t>Fraser </a:t>
            </a:r>
            <a:r>
              <a:rPr lang="en-US" altLang="zh-CN" sz="2000" dirty="0" smtClean="0"/>
              <a:t>University</a:t>
            </a:r>
          </a:p>
          <a:p>
            <a:pPr algn="ctr"/>
            <a:r>
              <a:rPr lang="en-US" altLang="zh-CN" sz="2000" baseline="30000" dirty="0" smtClean="0"/>
              <a:t>4</a:t>
            </a:r>
            <a:r>
              <a:rPr lang="en-US" altLang="zh-CN" sz="2000" dirty="0" smtClean="0"/>
              <a:t>Tel </a:t>
            </a:r>
            <a:r>
              <a:rPr lang="en-US" altLang="zh-CN" sz="2000" dirty="0"/>
              <a:t>Aviv University</a:t>
            </a:r>
            <a:endParaRPr lang="en-US" altLang="zh-CN" sz="2000" dirty="0" smtClean="0"/>
          </a:p>
        </p:txBody>
      </p:sp>
      <p:pic>
        <p:nvPicPr>
          <p:cNvPr id="9" name="Picture 2" descr="F:\Homepage Stuff\working files\SIGGRAPH2012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3532" y="144227"/>
            <a:ext cx="3024336" cy="865361"/>
          </a:xfrm>
          <a:prstGeom prst="rect">
            <a:avLst/>
          </a:prstGeom>
          <a:noFill/>
          <a:extLst>
            <a:ext uri="{909E8E84-426E-40DD-AFC4-6F175D3DCCD1}">
              <a14:hiddenFill xmlns:a14="http://schemas.microsoft.com/office/drawing/2010/main">
                <a:solidFill>
                  <a:srgbClr val="FFFFFF"/>
                </a:solidFill>
              </a14:hiddenFill>
            </a:ext>
          </a:extLst>
        </p:spPr>
      </p:pic>
      <p:sp>
        <p:nvSpPr>
          <p:cNvPr id="10" name="标题 1"/>
          <p:cNvSpPr txBox="1">
            <a:spLocks/>
          </p:cNvSpPr>
          <p:nvPr/>
        </p:nvSpPr>
        <p:spPr>
          <a:xfrm>
            <a:off x="161764" y="1203598"/>
            <a:ext cx="8820472"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600" dirty="0" smtClean="0">
                <a:effectLst>
                  <a:outerShdw blurRad="38100" dist="38100" dir="2700000" algn="tl">
                    <a:srgbClr val="000000">
                      <a:alpha val="43137"/>
                    </a:srgbClr>
                  </a:outerShdw>
                </a:effectLst>
              </a:rPr>
              <a:t>Fit and Diverse:</a:t>
            </a:r>
            <a:br>
              <a:rPr lang="en-US" altLang="zh-CN" sz="3600" dirty="0" smtClean="0">
                <a:effectLst>
                  <a:outerShdw blurRad="38100" dist="38100" dir="2700000" algn="tl">
                    <a:srgbClr val="000000">
                      <a:alpha val="43137"/>
                    </a:srgbClr>
                  </a:outerShdw>
                </a:effectLst>
              </a:rPr>
            </a:br>
            <a:r>
              <a:rPr lang="en-US" altLang="zh-CN" sz="3600" dirty="0" smtClean="0">
                <a:effectLst>
                  <a:outerShdw blurRad="38100" dist="38100" dir="2700000" algn="tl">
                    <a:srgbClr val="000000">
                      <a:alpha val="43137"/>
                    </a:srgbClr>
                  </a:outerShdw>
                </a:effectLst>
              </a:rPr>
              <a:t>Set Evolution for Inspiring 3D Shape Galleries</a:t>
            </a:r>
            <a:endParaRPr lang="zh-CN" alt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42826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effectLst>
                  <a:outerShdw blurRad="38100" dist="38100" dir="2700000" algn="tl">
                    <a:srgbClr val="000000">
                      <a:alpha val="43137"/>
                    </a:srgbClr>
                  </a:outerShdw>
                </a:effectLst>
              </a:rPr>
              <a:t>Related works</a:t>
            </a:r>
            <a:endParaRPr lang="zh-CN" altLang="en-US" dirty="0">
              <a:effectLst>
                <a:outerShdw blurRad="38100" dist="38100" dir="2700000" algn="tl">
                  <a:srgbClr val="000000">
                    <a:alpha val="43137"/>
                  </a:srgbClr>
                </a:outerShdw>
              </a:effectLst>
            </a:endParaRPr>
          </a:p>
        </p:txBody>
      </p:sp>
      <p:sp>
        <p:nvSpPr>
          <p:cNvPr id="3" name="内容占位符 2"/>
          <p:cNvSpPr>
            <a:spLocks noGrp="1"/>
          </p:cNvSpPr>
          <p:nvPr>
            <p:ph idx="1"/>
          </p:nvPr>
        </p:nvSpPr>
        <p:spPr/>
        <p:txBody>
          <a:bodyPr/>
          <a:lstStyle/>
          <a:p>
            <a:r>
              <a:rPr lang="en-US" altLang="zh-CN" dirty="0"/>
              <a:t>Evolutionary modeling and </a:t>
            </a:r>
            <a:r>
              <a:rPr lang="en-US" altLang="zh-CN" dirty="0" smtClean="0"/>
              <a:t>design</a:t>
            </a:r>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10</a:t>
            </a:fld>
            <a:endParaRPr lang="zh-CN" altLang="en-US"/>
          </a:p>
        </p:txBody>
      </p:sp>
      <p:sp>
        <p:nvSpPr>
          <p:cNvPr id="6" name="矩形 5"/>
          <p:cNvSpPr/>
          <p:nvPr/>
        </p:nvSpPr>
        <p:spPr>
          <a:xfrm>
            <a:off x="1858279" y="4289141"/>
            <a:ext cx="1986442" cy="400110"/>
          </a:xfrm>
          <a:prstGeom prst="rect">
            <a:avLst/>
          </a:prstGeom>
        </p:spPr>
        <p:txBody>
          <a:bodyPr wrap="none">
            <a:spAutoFit/>
          </a:bodyPr>
          <a:lstStyle/>
          <a:p>
            <a:pPr algn="ctr"/>
            <a:r>
              <a:rPr lang="en-US" altLang="zh-CN" sz="2000" dirty="0"/>
              <a:t>[</a:t>
            </a:r>
            <a:r>
              <a:rPr lang="en-US" altLang="zh-CN" sz="2000" dirty="0" smtClean="0"/>
              <a:t>Sims 1991,1994]</a:t>
            </a:r>
            <a:endParaRPr lang="zh-CN" altLang="en-US" sz="2000" dirty="0"/>
          </a:p>
        </p:txBody>
      </p:sp>
      <p:grpSp>
        <p:nvGrpSpPr>
          <p:cNvPr id="7" name="组合 6"/>
          <p:cNvGrpSpPr/>
          <p:nvPr/>
        </p:nvGrpSpPr>
        <p:grpSpPr>
          <a:xfrm>
            <a:off x="1438945" y="2389084"/>
            <a:ext cx="2773015" cy="1624666"/>
            <a:chOff x="280548" y="2139702"/>
            <a:chExt cx="3443909" cy="2017732"/>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48" y="3116520"/>
              <a:ext cx="1987196" cy="104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1640" y="2282490"/>
              <a:ext cx="1502817" cy="187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334" y="2139702"/>
              <a:ext cx="1403039" cy="86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3827" y="2113999"/>
            <a:ext cx="2862509" cy="212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4931249" y="4285776"/>
            <a:ext cx="2467663" cy="400110"/>
          </a:xfrm>
          <a:prstGeom prst="rect">
            <a:avLst/>
          </a:prstGeom>
        </p:spPr>
        <p:txBody>
          <a:bodyPr wrap="none">
            <a:spAutoFit/>
          </a:bodyPr>
          <a:lstStyle/>
          <a:p>
            <a:pPr algn="ctr"/>
            <a:r>
              <a:rPr lang="en-US" altLang="zh-CN" sz="2000" dirty="0" smtClean="0"/>
              <a:t>[</a:t>
            </a:r>
            <a:r>
              <a:rPr lang="en-US" altLang="zh-CN" sz="2000" dirty="0" err="1"/>
              <a:t>Pilat</a:t>
            </a:r>
            <a:r>
              <a:rPr lang="en-US" altLang="zh-CN" sz="2000" dirty="0"/>
              <a:t> and </a:t>
            </a:r>
            <a:r>
              <a:rPr lang="en-US" altLang="zh-CN" sz="2000" dirty="0" smtClean="0"/>
              <a:t>Jacob 2008]</a:t>
            </a:r>
            <a:endParaRPr lang="zh-CN" altLang="en-US" sz="2000" dirty="0"/>
          </a:p>
        </p:txBody>
      </p:sp>
    </p:spTree>
    <p:extLst>
      <p:ext uri="{BB962C8B-B14F-4D97-AF65-F5344CB8AC3E}">
        <p14:creationId xmlns:p14="http://schemas.microsoft.com/office/powerpoint/2010/main" val="4056277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effectLst>
                  <a:outerShdw blurRad="38100" dist="38100" dir="2700000" algn="tl">
                    <a:srgbClr val="000000">
                      <a:alpha val="43137"/>
                    </a:srgbClr>
                  </a:outerShdw>
                </a:effectLst>
              </a:rPr>
              <a:t>Related works</a:t>
            </a:r>
            <a:endParaRPr lang="zh-CN" altLang="en-US" dirty="0">
              <a:effectLst>
                <a:outerShdw blurRad="38100" dist="38100" dir="2700000" algn="tl">
                  <a:srgbClr val="000000">
                    <a:alpha val="43137"/>
                  </a:srgbClr>
                </a:outerShdw>
              </a:effectLst>
            </a:endParaRPr>
          </a:p>
        </p:txBody>
      </p:sp>
      <p:sp>
        <p:nvSpPr>
          <p:cNvPr id="3" name="内容占位符 2"/>
          <p:cNvSpPr>
            <a:spLocks noGrp="1"/>
          </p:cNvSpPr>
          <p:nvPr>
            <p:ph idx="1"/>
          </p:nvPr>
        </p:nvSpPr>
        <p:spPr>
          <a:xfrm>
            <a:off x="457200" y="1200151"/>
            <a:ext cx="8229600" cy="435495"/>
          </a:xfrm>
        </p:spPr>
        <p:txBody>
          <a:bodyPr>
            <a:normAutofit fontScale="85000" lnSpcReduction="20000"/>
          </a:bodyPr>
          <a:lstStyle/>
          <a:p>
            <a:r>
              <a:rPr lang="en-US" altLang="zh-CN" dirty="0"/>
              <a:t>Data-driven </a:t>
            </a:r>
            <a:r>
              <a:rPr lang="en-US" altLang="zh-CN" dirty="0" smtClean="0"/>
              <a:t>shape modeling</a:t>
            </a:r>
            <a:endParaRPr lang="en-US" altLang="zh-CN"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23" y="3612233"/>
            <a:ext cx="2412811" cy="111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404123" y="4724644"/>
            <a:ext cx="2398798" cy="369332"/>
          </a:xfrm>
          <a:prstGeom prst="rect">
            <a:avLst/>
          </a:prstGeom>
        </p:spPr>
        <p:txBody>
          <a:bodyPr wrap="none">
            <a:spAutoFit/>
          </a:bodyPr>
          <a:lstStyle/>
          <a:p>
            <a:pPr algn="ctr"/>
            <a:r>
              <a:rPr lang="en-US" altLang="zh-CN" dirty="0"/>
              <a:t>[</a:t>
            </a:r>
            <a:r>
              <a:rPr lang="en-US" altLang="zh-CN" dirty="0" err="1"/>
              <a:t>Chaudhuri</a:t>
            </a:r>
            <a:r>
              <a:rPr lang="en-US" altLang="zh-CN" dirty="0"/>
              <a:t> et al., 2011]</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0465" y="3579862"/>
            <a:ext cx="2621655" cy="116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3347079" y="4723671"/>
            <a:ext cx="1988429" cy="369332"/>
          </a:xfrm>
          <a:prstGeom prst="rect">
            <a:avLst/>
          </a:prstGeom>
        </p:spPr>
        <p:txBody>
          <a:bodyPr wrap="none">
            <a:spAutoFit/>
          </a:bodyPr>
          <a:lstStyle/>
          <a:p>
            <a:pPr algn="ctr"/>
            <a:r>
              <a:rPr lang="en-US" altLang="zh-CN" dirty="0" smtClean="0"/>
              <a:t>[Fisher et </a:t>
            </a:r>
            <a:r>
              <a:rPr lang="en-US" altLang="zh-CN" dirty="0"/>
              <a:t>al., 2011]</a:t>
            </a:r>
          </a:p>
        </p:txBody>
      </p:sp>
      <p:pic>
        <p:nvPicPr>
          <p:cNvPr id="10" name="Picture 2" descr="http://gfx.cs.princeton.edu/pubs/Funkhouser_2004_MBE/chai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648" y="1707654"/>
            <a:ext cx="1326799" cy="1446061"/>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323528" y="3065449"/>
            <a:ext cx="2527038" cy="369332"/>
          </a:xfrm>
          <a:prstGeom prst="rect">
            <a:avLst/>
          </a:prstGeom>
        </p:spPr>
        <p:txBody>
          <a:bodyPr wrap="none">
            <a:spAutoFit/>
          </a:bodyPr>
          <a:lstStyle/>
          <a:p>
            <a:pPr algn="ctr"/>
            <a:r>
              <a:rPr lang="en-US" altLang="zh-CN" dirty="0" smtClean="0"/>
              <a:t>[</a:t>
            </a:r>
            <a:r>
              <a:rPr lang="en-US" altLang="zh-CN" dirty="0" err="1" smtClean="0"/>
              <a:t>Funkhouser</a:t>
            </a:r>
            <a:r>
              <a:rPr lang="en-US" altLang="zh-CN" dirty="0" smtClean="0"/>
              <a:t> </a:t>
            </a:r>
            <a:r>
              <a:rPr lang="en-US" altLang="zh-CN" dirty="0"/>
              <a:t>et al., </a:t>
            </a:r>
            <a:r>
              <a:rPr lang="en-US" altLang="zh-CN" dirty="0" smtClean="0"/>
              <a:t>2004]</a:t>
            </a:r>
            <a:endParaRPr lang="en-US" altLang="zh-CN" dirty="0"/>
          </a:p>
        </p:txBody>
      </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8563" y="1732204"/>
            <a:ext cx="1857134" cy="133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3228745" y="3066514"/>
            <a:ext cx="2166362" cy="369332"/>
          </a:xfrm>
          <a:prstGeom prst="rect">
            <a:avLst/>
          </a:prstGeom>
        </p:spPr>
        <p:txBody>
          <a:bodyPr wrap="none">
            <a:spAutoFit/>
          </a:bodyPr>
          <a:lstStyle/>
          <a:p>
            <a:pPr algn="ctr"/>
            <a:r>
              <a:rPr lang="en-US" altLang="zh-CN" dirty="0"/>
              <a:t>[</a:t>
            </a:r>
            <a:r>
              <a:rPr lang="en-US" altLang="zh-CN" dirty="0" err="1"/>
              <a:t>Kraevoy</a:t>
            </a:r>
            <a:r>
              <a:rPr lang="en-US" altLang="zh-CN" dirty="0"/>
              <a:t> et al., </a:t>
            </a:r>
            <a:r>
              <a:rPr lang="en-US" altLang="zh-CN" dirty="0" smtClean="0"/>
              <a:t>2007]</a:t>
            </a:r>
            <a:endParaRPr lang="en-US" altLang="zh-CN" dirty="0"/>
          </a:p>
        </p:txBody>
      </p:sp>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8808" y="1727665"/>
            <a:ext cx="3119435" cy="137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6156176" y="3054587"/>
            <a:ext cx="2432654" cy="369332"/>
          </a:xfrm>
          <a:prstGeom prst="rect">
            <a:avLst/>
          </a:prstGeom>
        </p:spPr>
        <p:txBody>
          <a:bodyPr wrap="none">
            <a:spAutoFit/>
          </a:bodyPr>
          <a:lstStyle/>
          <a:p>
            <a:r>
              <a:rPr lang="en-US" altLang="zh-CN" dirty="0" smtClean="0"/>
              <a:t>[Shin </a:t>
            </a:r>
            <a:r>
              <a:rPr lang="en-US" altLang="zh-CN" dirty="0"/>
              <a:t>and Igarashi </a:t>
            </a:r>
            <a:r>
              <a:rPr lang="en-US" altLang="zh-CN" dirty="0" smtClean="0"/>
              <a:t>2007]</a:t>
            </a:r>
            <a:endParaRPr lang="en-US" altLang="zh-CN" dirty="0"/>
          </a:p>
        </p:txBody>
      </p:sp>
      <p:pic>
        <p:nvPicPr>
          <p:cNvPr id="16" name="Picture 2" descr="A Probabilistic Model for Component-Based Shape Synthes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0152" y="3514781"/>
            <a:ext cx="2989519" cy="1217209"/>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6171544" y="4722698"/>
            <a:ext cx="2479653" cy="369332"/>
          </a:xfrm>
          <a:prstGeom prst="rect">
            <a:avLst/>
          </a:prstGeom>
        </p:spPr>
        <p:txBody>
          <a:bodyPr wrap="none">
            <a:spAutoFit/>
          </a:bodyPr>
          <a:lstStyle/>
          <a:p>
            <a:r>
              <a:rPr lang="en-US" altLang="zh-CN" dirty="0" smtClean="0"/>
              <a:t>[</a:t>
            </a:r>
            <a:r>
              <a:rPr lang="en-US" altLang="zh-CN" dirty="0" err="1">
                <a:latin typeface="Calibri" pitchFamily="34" charset="0"/>
                <a:cs typeface="Calibri" pitchFamily="34" charset="0"/>
              </a:rPr>
              <a:t>Kalogerakis</a:t>
            </a:r>
            <a:r>
              <a:rPr lang="en-US" altLang="zh-CN" dirty="0">
                <a:latin typeface="Calibri" pitchFamily="34" charset="0"/>
                <a:cs typeface="Calibri" pitchFamily="34" charset="0"/>
              </a:rPr>
              <a:t> </a:t>
            </a:r>
            <a:r>
              <a:rPr lang="en-US" altLang="zh-CN" dirty="0" smtClean="0">
                <a:latin typeface="Calibri" pitchFamily="34" charset="0"/>
                <a:cs typeface="Calibri" pitchFamily="34" charset="0"/>
              </a:rPr>
              <a:t>et al., </a:t>
            </a:r>
            <a:r>
              <a:rPr lang="en-US" altLang="zh-CN" dirty="0" smtClean="0"/>
              <a:t>2012]</a:t>
            </a:r>
            <a:endParaRPr lang="en-US" altLang="zh-CN"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11</a:t>
            </a:fld>
            <a:endParaRPr lang="zh-CN" altLang="en-US"/>
          </a:p>
        </p:txBody>
      </p:sp>
    </p:spTree>
    <p:extLst>
      <p:ext uri="{BB962C8B-B14F-4D97-AF65-F5344CB8AC3E}">
        <p14:creationId xmlns:p14="http://schemas.microsoft.com/office/powerpoint/2010/main" val="3279728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effectLst>
                  <a:outerShdw blurRad="38100" dist="38100" dir="2700000" algn="tl">
                    <a:srgbClr val="000000">
                      <a:alpha val="43137"/>
                    </a:srgbClr>
                  </a:outerShdw>
                </a:effectLst>
              </a:rPr>
              <a:t>Related works</a:t>
            </a:r>
            <a:endParaRPr lang="zh-CN" altLang="en-US" dirty="0">
              <a:effectLst>
                <a:outerShdw blurRad="38100" dist="38100" dir="2700000" algn="tl">
                  <a:srgbClr val="000000">
                    <a:alpha val="43137"/>
                  </a:srgbClr>
                </a:outerShdw>
              </a:effectLst>
            </a:endParaRPr>
          </a:p>
        </p:txBody>
      </p:sp>
      <p:sp>
        <p:nvSpPr>
          <p:cNvPr id="3" name="内容占位符 2"/>
          <p:cNvSpPr>
            <a:spLocks noGrp="1"/>
          </p:cNvSpPr>
          <p:nvPr>
            <p:ph idx="1"/>
          </p:nvPr>
        </p:nvSpPr>
        <p:spPr/>
        <p:txBody>
          <a:bodyPr/>
          <a:lstStyle/>
          <a:p>
            <a:r>
              <a:rPr lang="en-US" altLang="zh-CN" dirty="0" smtClean="0"/>
              <a:t>Design </a:t>
            </a:r>
            <a:r>
              <a:rPr lang="en-US" altLang="zh-CN" dirty="0"/>
              <a:t>space exploration</a:t>
            </a:r>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12</a:t>
            </a:fld>
            <a:endParaRPr lang="zh-CN" alt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008057"/>
            <a:ext cx="3247475" cy="2451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779662"/>
            <a:ext cx="3487057" cy="122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3371522"/>
            <a:ext cx="3496162" cy="148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1594166" y="4474723"/>
            <a:ext cx="2002343" cy="646331"/>
          </a:xfrm>
          <a:prstGeom prst="rect">
            <a:avLst/>
          </a:prstGeom>
        </p:spPr>
        <p:txBody>
          <a:bodyPr wrap="none">
            <a:spAutoFit/>
          </a:bodyPr>
          <a:lstStyle/>
          <a:p>
            <a:pPr algn="ctr"/>
            <a:r>
              <a:rPr lang="en-US" altLang="zh-CN" dirty="0" smtClean="0"/>
              <a:t>Design Galleries</a:t>
            </a:r>
          </a:p>
          <a:p>
            <a:pPr algn="ctr"/>
            <a:r>
              <a:rPr lang="en-US" altLang="zh-CN" dirty="0" smtClean="0"/>
              <a:t>[</a:t>
            </a:r>
            <a:r>
              <a:rPr lang="en-US" altLang="zh-CN" dirty="0"/>
              <a:t>Marks </a:t>
            </a:r>
            <a:r>
              <a:rPr lang="en-US" altLang="zh-CN" dirty="0" smtClean="0"/>
              <a:t>et </a:t>
            </a:r>
            <a:r>
              <a:rPr lang="en-US" altLang="zh-CN" dirty="0"/>
              <a:t>al., </a:t>
            </a:r>
            <a:r>
              <a:rPr lang="en-US" altLang="zh-CN" dirty="0" smtClean="0"/>
              <a:t>1997]</a:t>
            </a:r>
            <a:endParaRPr lang="en-US" altLang="zh-CN" dirty="0"/>
          </a:p>
        </p:txBody>
      </p:sp>
      <p:sp>
        <p:nvSpPr>
          <p:cNvPr id="10" name="矩形 9"/>
          <p:cNvSpPr/>
          <p:nvPr/>
        </p:nvSpPr>
        <p:spPr>
          <a:xfrm>
            <a:off x="5614797" y="2975166"/>
            <a:ext cx="2121543" cy="369332"/>
          </a:xfrm>
          <a:prstGeom prst="rect">
            <a:avLst/>
          </a:prstGeom>
        </p:spPr>
        <p:txBody>
          <a:bodyPr wrap="none">
            <a:spAutoFit/>
          </a:bodyPr>
          <a:lstStyle/>
          <a:p>
            <a:pPr algn="ctr"/>
            <a:r>
              <a:rPr lang="en-US" altLang="zh-CN" dirty="0"/>
              <a:t>[</a:t>
            </a:r>
            <a:r>
              <a:rPr lang="en-US" altLang="zh-CN" dirty="0" err="1"/>
              <a:t>Shapira</a:t>
            </a:r>
            <a:r>
              <a:rPr lang="en-US" altLang="zh-CN" dirty="0"/>
              <a:t> et al</a:t>
            </a:r>
            <a:r>
              <a:rPr lang="en-US" altLang="zh-CN" dirty="0" smtClean="0"/>
              <a:t>., 2009]</a:t>
            </a:r>
            <a:endParaRPr lang="en-US" altLang="zh-CN" dirty="0"/>
          </a:p>
        </p:txBody>
      </p:sp>
      <p:sp>
        <p:nvSpPr>
          <p:cNvPr id="11" name="矩形 10"/>
          <p:cNvSpPr/>
          <p:nvPr/>
        </p:nvSpPr>
        <p:spPr>
          <a:xfrm>
            <a:off x="5679991" y="4802390"/>
            <a:ext cx="1998624" cy="369332"/>
          </a:xfrm>
          <a:prstGeom prst="rect">
            <a:avLst/>
          </a:prstGeom>
        </p:spPr>
        <p:txBody>
          <a:bodyPr wrap="none">
            <a:spAutoFit/>
          </a:bodyPr>
          <a:lstStyle/>
          <a:p>
            <a:pPr algn="ctr"/>
            <a:r>
              <a:rPr lang="en-US" altLang="zh-CN" dirty="0"/>
              <a:t>[</a:t>
            </a:r>
            <a:r>
              <a:rPr lang="en-US" altLang="zh-CN" dirty="0" err="1"/>
              <a:t>Talton</a:t>
            </a:r>
            <a:r>
              <a:rPr lang="en-US" altLang="zh-CN" dirty="0"/>
              <a:t> et </a:t>
            </a:r>
            <a:r>
              <a:rPr lang="en-US" altLang="zh-CN" dirty="0" smtClean="0"/>
              <a:t>al., </a:t>
            </a:r>
            <a:r>
              <a:rPr lang="en-US" altLang="zh-CN" dirty="0"/>
              <a:t>2009]</a:t>
            </a:r>
          </a:p>
        </p:txBody>
      </p:sp>
    </p:spTree>
    <p:extLst>
      <p:ext uri="{BB962C8B-B14F-4D97-AF65-F5344CB8AC3E}">
        <p14:creationId xmlns:p14="http://schemas.microsoft.com/office/powerpoint/2010/main" val="3495051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effectLst>
                  <a:outerShdw blurRad="38100" dist="38100" dir="2700000" algn="tl">
                    <a:srgbClr val="000000">
                      <a:alpha val="43137"/>
                    </a:srgbClr>
                  </a:outerShdw>
                </a:effectLst>
              </a:rPr>
              <a:t>Set </a:t>
            </a:r>
            <a:r>
              <a:rPr lang="en-US" altLang="zh-CN" dirty="0">
                <a:effectLst>
                  <a:outerShdw blurRad="38100" dist="38100" dir="2700000" algn="tl">
                    <a:srgbClr val="000000">
                      <a:alpha val="43137"/>
                    </a:srgbClr>
                  </a:outerShdw>
                </a:effectLst>
              </a:rPr>
              <a:t>evolution: System </a:t>
            </a:r>
            <a:r>
              <a:rPr lang="en-US" altLang="zh-CN" dirty="0" smtClean="0">
                <a:effectLst>
                  <a:outerShdw blurRad="38100" dist="38100" dir="2700000" algn="tl">
                    <a:srgbClr val="000000">
                      <a:alpha val="43137"/>
                    </a:srgbClr>
                  </a:outerShdw>
                </a:effectLst>
              </a:rPr>
              <a:t>overview</a:t>
            </a:r>
            <a:endParaRPr lang="zh-CN" altLang="en-US" dirty="0"/>
          </a:p>
        </p:txBody>
      </p:sp>
      <p:sp>
        <p:nvSpPr>
          <p:cNvPr id="7" name="对角圆角矩形 6"/>
          <p:cNvSpPr/>
          <p:nvPr/>
        </p:nvSpPr>
        <p:spPr>
          <a:xfrm>
            <a:off x="989356" y="1402503"/>
            <a:ext cx="1593086" cy="682769"/>
          </a:xfrm>
          <a:prstGeom prst="round2DiagRect">
            <a:avLst>
              <a:gd name="adj1" fmla="val 37967"/>
              <a:gd name="adj2"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dirty="0" smtClean="0">
                <a:latin typeface="Calibri" pitchFamily="34" charset="0"/>
                <a:cs typeface="Calibri" pitchFamily="34" charset="0"/>
              </a:rPr>
              <a:t>Initial population</a:t>
            </a:r>
            <a:endParaRPr lang="zh-CN" altLang="en-US" dirty="0">
              <a:latin typeface="Calibri" pitchFamily="34" charset="0"/>
              <a:cs typeface="Calibri" pitchFamily="34" charset="0"/>
            </a:endParaRPr>
          </a:p>
        </p:txBody>
      </p:sp>
      <p:cxnSp>
        <p:nvCxnSpPr>
          <p:cNvPr id="10" name="直接箭头连接符 9"/>
          <p:cNvCxnSpPr/>
          <p:nvPr/>
        </p:nvCxnSpPr>
        <p:spPr>
          <a:xfrm>
            <a:off x="1785899" y="2085272"/>
            <a:ext cx="0" cy="537876"/>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1" name="直接箭头连接符 10"/>
          <p:cNvCxnSpPr/>
          <p:nvPr/>
        </p:nvCxnSpPr>
        <p:spPr>
          <a:xfrm>
            <a:off x="4949795" y="3250758"/>
            <a:ext cx="406759" cy="5211"/>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8" name="直接箭头连接符 17"/>
          <p:cNvCxnSpPr/>
          <p:nvPr/>
        </p:nvCxnSpPr>
        <p:spPr>
          <a:xfrm>
            <a:off x="2578730" y="3247217"/>
            <a:ext cx="361896" cy="3541"/>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20" name="圆角矩形 19"/>
          <p:cNvSpPr/>
          <p:nvPr/>
        </p:nvSpPr>
        <p:spPr>
          <a:xfrm>
            <a:off x="5356554" y="2639833"/>
            <a:ext cx="1593086" cy="117638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000" dirty="0" smtClean="0">
                <a:latin typeface="Calibri" pitchFamily="34" charset="0"/>
                <a:cs typeface="Calibri" pitchFamily="34" charset="0"/>
              </a:rPr>
              <a:t>New shapes</a:t>
            </a:r>
            <a:endParaRPr lang="zh-CN" altLang="en-US" sz="2000" dirty="0">
              <a:latin typeface="Calibri" pitchFamily="34" charset="0"/>
              <a:cs typeface="Calibri" pitchFamily="34" charset="0"/>
            </a:endParaRPr>
          </a:p>
        </p:txBody>
      </p:sp>
      <p:sp>
        <p:nvSpPr>
          <p:cNvPr id="45" name="灯片编号占位符 44"/>
          <p:cNvSpPr>
            <a:spLocks noGrp="1"/>
          </p:cNvSpPr>
          <p:nvPr>
            <p:ph type="sldNum" sz="quarter" idx="12"/>
          </p:nvPr>
        </p:nvSpPr>
        <p:spPr/>
        <p:txBody>
          <a:bodyPr/>
          <a:lstStyle/>
          <a:p>
            <a:fld id="{0C913308-F349-4B6D-A68A-DD1791B4A57B}" type="slidenum">
              <a:rPr lang="zh-CN" altLang="en-US" smtClean="0"/>
              <a:pPr/>
              <a:t>13</a:t>
            </a:fld>
            <a:endParaRPr lang="zh-CN" altLang="en-US"/>
          </a:p>
        </p:txBody>
      </p:sp>
      <p:sp>
        <p:nvSpPr>
          <p:cNvPr id="61" name="圆角矩形 60"/>
          <p:cNvSpPr/>
          <p:nvPr/>
        </p:nvSpPr>
        <p:spPr>
          <a:xfrm>
            <a:off x="989356" y="2623148"/>
            <a:ext cx="1593086" cy="117638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000" dirty="0" smtClean="0">
                <a:latin typeface="Calibri" pitchFamily="34" charset="0"/>
                <a:cs typeface="Calibri" pitchFamily="34" charset="0"/>
              </a:rPr>
              <a:t>Current</a:t>
            </a:r>
          </a:p>
          <a:p>
            <a:pPr algn="ctr"/>
            <a:r>
              <a:rPr lang="en-US" altLang="zh-CN" sz="2000" dirty="0" smtClean="0">
                <a:latin typeface="Calibri" pitchFamily="34" charset="0"/>
                <a:cs typeface="Calibri" pitchFamily="34" charset="0"/>
              </a:rPr>
              <a:t>generation</a:t>
            </a:r>
            <a:endParaRPr lang="zh-CN" altLang="en-US" sz="2000" dirty="0">
              <a:latin typeface="Calibri" pitchFamily="34" charset="0"/>
              <a:cs typeface="Calibri" pitchFamily="34" charset="0"/>
            </a:endParaRPr>
          </a:p>
        </p:txBody>
      </p:sp>
      <p:grpSp>
        <p:nvGrpSpPr>
          <p:cNvPr id="77" name="组合 76"/>
          <p:cNvGrpSpPr/>
          <p:nvPr/>
        </p:nvGrpSpPr>
        <p:grpSpPr>
          <a:xfrm>
            <a:off x="6948264" y="2650053"/>
            <a:ext cx="2160309" cy="1577881"/>
            <a:chOff x="6948264" y="2650053"/>
            <a:chExt cx="2160309" cy="1577881"/>
          </a:xfrm>
        </p:grpSpPr>
        <p:pic>
          <p:nvPicPr>
            <p:cNvPr id="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662" y="2897170"/>
              <a:ext cx="762911" cy="85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圆角矩形 72"/>
            <p:cNvSpPr/>
            <p:nvPr/>
          </p:nvSpPr>
          <p:spPr>
            <a:xfrm>
              <a:off x="7298141" y="2650053"/>
              <a:ext cx="1025883" cy="117638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dirty="0" smtClean="0">
                  <a:latin typeface="Calibri" pitchFamily="34" charset="0"/>
                  <a:cs typeface="Calibri" pitchFamily="34" charset="0"/>
                </a:rPr>
                <a:t>Shape gallery</a:t>
              </a:r>
              <a:endParaRPr lang="zh-CN" altLang="en-US" sz="2000" dirty="0">
                <a:latin typeface="Calibri" pitchFamily="34" charset="0"/>
                <a:cs typeface="Calibri" pitchFamily="34" charset="0"/>
              </a:endParaRPr>
            </a:p>
          </p:txBody>
        </p:sp>
        <p:cxnSp>
          <p:nvCxnSpPr>
            <p:cNvPr id="74" name="直接箭头连接符 73"/>
            <p:cNvCxnSpPr/>
            <p:nvPr/>
          </p:nvCxnSpPr>
          <p:spPr>
            <a:xfrm>
              <a:off x="6948264" y="3154800"/>
              <a:ext cx="349877" cy="0"/>
            </a:xfrm>
            <a:prstGeom prst="straightConnector1">
              <a:avLst/>
            </a:prstGeom>
            <a:ln w="76200">
              <a:solidFill>
                <a:srgbClr val="00B050"/>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75" name="直接箭头连接符 74"/>
            <p:cNvCxnSpPr/>
            <p:nvPr/>
          </p:nvCxnSpPr>
          <p:spPr>
            <a:xfrm flipH="1">
              <a:off x="6948264" y="3363409"/>
              <a:ext cx="349877" cy="0"/>
            </a:xfrm>
            <a:prstGeom prst="straightConnector1">
              <a:avLst/>
            </a:prstGeom>
            <a:ln w="76200">
              <a:solidFill>
                <a:srgbClr val="00B050"/>
              </a:solidFill>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76" name="矩形 75"/>
            <p:cNvSpPr/>
            <p:nvPr/>
          </p:nvSpPr>
          <p:spPr>
            <a:xfrm>
              <a:off x="8449482" y="3858602"/>
              <a:ext cx="617477" cy="369332"/>
            </a:xfrm>
            <a:prstGeom prst="rect">
              <a:avLst/>
            </a:prstGeom>
          </p:spPr>
          <p:txBody>
            <a:bodyPr wrap="none">
              <a:spAutoFit/>
            </a:bodyPr>
            <a:lstStyle/>
            <a:p>
              <a:pPr algn="ctr"/>
              <a:r>
                <a:rPr lang="en-US" altLang="zh-CN" dirty="0" smtClean="0">
                  <a:latin typeface="Calibri" pitchFamily="34" charset="0"/>
                  <a:cs typeface="Calibri" pitchFamily="34" charset="0"/>
                </a:rPr>
                <a:t>User</a:t>
              </a:r>
              <a:endParaRPr lang="zh-CN" altLang="en-US" dirty="0">
                <a:latin typeface="Calibri" pitchFamily="34" charset="0"/>
                <a:cs typeface="Calibri" pitchFamily="34" charset="0"/>
              </a:endParaRPr>
            </a:p>
          </p:txBody>
        </p:sp>
      </p:grpSp>
      <p:grpSp>
        <p:nvGrpSpPr>
          <p:cNvPr id="91" name="组合 90"/>
          <p:cNvGrpSpPr/>
          <p:nvPr/>
        </p:nvGrpSpPr>
        <p:grpSpPr>
          <a:xfrm>
            <a:off x="568171" y="3225743"/>
            <a:ext cx="5625101" cy="1292991"/>
            <a:chOff x="568171" y="3225743"/>
            <a:chExt cx="5625101" cy="1292991"/>
          </a:xfrm>
        </p:grpSpPr>
        <p:cxnSp>
          <p:nvCxnSpPr>
            <p:cNvPr id="14" name="直接连接符 13"/>
            <p:cNvCxnSpPr/>
            <p:nvPr/>
          </p:nvCxnSpPr>
          <p:spPr>
            <a:xfrm>
              <a:off x="6153097" y="3799530"/>
              <a:ext cx="0" cy="685062"/>
            </a:xfrm>
            <a:prstGeom prst="line">
              <a:avLst/>
            </a:prstGeom>
            <a:ln w="76200"/>
          </p:spPr>
          <p:style>
            <a:lnRef idx="3">
              <a:schemeClr val="dk1"/>
            </a:lnRef>
            <a:fillRef idx="0">
              <a:schemeClr val="dk1"/>
            </a:fillRef>
            <a:effectRef idx="2">
              <a:schemeClr val="dk1"/>
            </a:effectRef>
            <a:fontRef idx="minor">
              <a:schemeClr val="tx1"/>
            </a:fontRef>
          </p:style>
        </p:cxnSp>
        <p:cxnSp>
          <p:nvCxnSpPr>
            <p:cNvPr id="15" name="直接连接符 14"/>
            <p:cNvCxnSpPr/>
            <p:nvPr/>
          </p:nvCxnSpPr>
          <p:spPr>
            <a:xfrm flipV="1">
              <a:off x="568171" y="4512210"/>
              <a:ext cx="5625101" cy="6524"/>
            </a:xfrm>
            <a:prstGeom prst="line">
              <a:avLst/>
            </a:prstGeom>
            <a:ln w="76200"/>
          </p:spPr>
          <p:style>
            <a:lnRef idx="3">
              <a:schemeClr val="dk1"/>
            </a:lnRef>
            <a:fillRef idx="0">
              <a:schemeClr val="dk1"/>
            </a:fillRef>
            <a:effectRef idx="2">
              <a:schemeClr val="dk1"/>
            </a:effectRef>
            <a:fontRef idx="minor">
              <a:schemeClr val="tx1"/>
            </a:fontRef>
          </p:style>
        </p:cxnSp>
        <p:cxnSp>
          <p:nvCxnSpPr>
            <p:cNvPr id="67" name="直接箭头连接符 66"/>
            <p:cNvCxnSpPr/>
            <p:nvPr/>
          </p:nvCxnSpPr>
          <p:spPr>
            <a:xfrm flipV="1">
              <a:off x="601696" y="3225743"/>
              <a:ext cx="0" cy="1286467"/>
            </a:xfrm>
            <a:prstGeom prst="straightConnector1">
              <a:avLst/>
            </a:prstGeom>
            <a:ln w="762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78" name="直接箭头连接符 77"/>
            <p:cNvCxnSpPr/>
            <p:nvPr/>
          </p:nvCxnSpPr>
          <p:spPr>
            <a:xfrm>
              <a:off x="627460" y="3255969"/>
              <a:ext cx="361896" cy="3541"/>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grpSp>
      <p:sp>
        <p:nvSpPr>
          <p:cNvPr id="82" name="圆角矩形 81"/>
          <p:cNvSpPr/>
          <p:nvPr/>
        </p:nvSpPr>
        <p:spPr>
          <a:xfrm>
            <a:off x="2940625" y="2605821"/>
            <a:ext cx="2009169" cy="1220614"/>
          </a:xfrm>
          <a:prstGeom prst="roundRect">
            <a:avLst>
              <a:gd name="adj" fmla="val 897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400" dirty="0" smtClean="0">
                <a:latin typeface="Calibri" pitchFamily="34" charset="0"/>
                <a:cs typeface="Calibri" pitchFamily="34" charset="0"/>
              </a:rPr>
              <a:t>Reproduction</a:t>
            </a:r>
          </a:p>
        </p:txBody>
      </p:sp>
      <p:grpSp>
        <p:nvGrpSpPr>
          <p:cNvPr id="86" name="组合 85"/>
          <p:cNvGrpSpPr/>
          <p:nvPr/>
        </p:nvGrpSpPr>
        <p:grpSpPr>
          <a:xfrm>
            <a:off x="4495269" y="1715940"/>
            <a:ext cx="1315809" cy="1427757"/>
            <a:chOff x="4495269" y="1715940"/>
            <a:chExt cx="1315809" cy="1427757"/>
          </a:xfrm>
        </p:grpSpPr>
        <p:cxnSp>
          <p:nvCxnSpPr>
            <p:cNvPr id="83" name="直接箭头连接符 82"/>
            <p:cNvCxnSpPr/>
            <p:nvPr/>
          </p:nvCxnSpPr>
          <p:spPr>
            <a:xfrm>
              <a:off x="5153174" y="2085272"/>
              <a:ext cx="0" cy="1058425"/>
            </a:xfrm>
            <a:prstGeom prst="straightConnector1">
              <a:avLst/>
            </a:prstGeom>
            <a:ln>
              <a:solidFill>
                <a:schemeClr val="accent6">
                  <a:lumMod val="75000"/>
                </a:schemeClr>
              </a:solidFill>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85" name="矩形 84"/>
            <p:cNvSpPr/>
            <p:nvPr/>
          </p:nvSpPr>
          <p:spPr>
            <a:xfrm>
              <a:off x="4495269" y="1715940"/>
              <a:ext cx="1315809" cy="369332"/>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none">
              <a:spAutoFit/>
            </a:bodyPr>
            <a:lstStyle/>
            <a:p>
              <a:r>
                <a:rPr lang="en-US" altLang="zh-CN" dirty="0" smtClean="0">
                  <a:latin typeface="Calibri" pitchFamily="34" charset="0"/>
                  <a:cs typeface="Calibri" pitchFamily="34" charset="0"/>
                </a:rPr>
                <a:t>Check stand</a:t>
              </a:r>
              <a:endParaRPr lang="zh-CN" altLang="en-US" dirty="0"/>
            </a:p>
          </p:txBody>
        </p:sp>
      </p:grpSp>
      <p:cxnSp>
        <p:nvCxnSpPr>
          <p:cNvPr id="87" name="直接箭头连接符 86"/>
          <p:cNvCxnSpPr/>
          <p:nvPr/>
        </p:nvCxnSpPr>
        <p:spPr>
          <a:xfrm>
            <a:off x="1785899" y="2084201"/>
            <a:ext cx="0" cy="537876"/>
          </a:xfrm>
          <a:prstGeom prst="straightConnector1">
            <a:avLst/>
          </a:prstGeom>
          <a:ln w="76200">
            <a:solidFill>
              <a:schemeClr val="accent6">
                <a:lumMod val="75000"/>
              </a:schemeClr>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88" name="直接箭头连接符 87"/>
          <p:cNvCxnSpPr/>
          <p:nvPr/>
        </p:nvCxnSpPr>
        <p:spPr>
          <a:xfrm>
            <a:off x="2573564" y="3250632"/>
            <a:ext cx="361896" cy="3541"/>
          </a:xfrm>
          <a:prstGeom prst="straightConnector1">
            <a:avLst/>
          </a:prstGeom>
          <a:ln w="76200">
            <a:solidFill>
              <a:schemeClr val="accent6">
                <a:lumMod val="75000"/>
              </a:schemeClr>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89" name="直接箭头连接符 88"/>
          <p:cNvCxnSpPr/>
          <p:nvPr/>
        </p:nvCxnSpPr>
        <p:spPr>
          <a:xfrm>
            <a:off x="4949795" y="3250632"/>
            <a:ext cx="406759" cy="5211"/>
          </a:xfrm>
          <a:prstGeom prst="straightConnector1">
            <a:avLst/>
          </a:prstGeom>
          <a:ln w="76200">
            <a:solidFill>
              <a:schemeClr val="accent6">
                <a:lumMod val="75000"/>
              </a:schemeClr>
            </a:solidFill>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90" name="圆角矩形 89"/>
          <p:cNvSpPr/>
          <p:nvPr/>
        </p:nvSpPr>
        <p:spPr>
          <a:xfrm>
            <a:off x="5354970" y="2635289"/>
            <a:ext cx="1593086" cy="117638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dirty="0" smtClean="0">
                <a:latin typeface="Calibri" pitchFamily="34" charset="0"/>
                <a:cs typeface="Calibri" pitchFamily="34" charset="0"/>
              </a:rPr>
              <a:t>New shapes</a:t>
            </a:r>
            <a:endParaRPr lang="zh-CN" altLang="en-US" sz="2000" dirty="0">
              <a:latin typeface="Calibri" pitchFamily="34" charset="0"/>
              <a:cs typeface="Calibri" pitchFamily="34" charset="0"/>
            </a:endParaRPr>
          </a:p>
        </p:txBody>
      </p:sp>
      <p:cxnSp>
        <p:nvCxnSpPr>
          <p:cNvPr id="93" name="直接连接符 92"/>
          <p:cNvCxnSpPr/>
          <p:nvPr/>
        </p:nvCxnSpPr>
        <p:spPr>
          <a:xfrm>
            <a:off x="6151513" y="3802487"/>
            <a:ext cx="0" cy="685062"/>
          </a:xfrm>
          <a:prstGeom prst="line">
            <a:avLst/>
          </a:prstGeom>
          <a:ln w="76200">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94" name="直接连接符 93"/>
          <p:cNvCxnSpPr/>
          <p:nvPr/>
        </p:nvCxnSpPr>
        <p:spPr>
          <a:xfrm flipV="1">
            <a:off x="566587" y="4515167"/>
            <a:ext cx="5625101" cy="6524"/>
          </a:xfrm>
          <a:prstGeom prst="line">
            <a:avLst/>
          </a:prstGeom>
          <a:ln w="76200">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95" name="直接箭头连接符 94"/>
          <p:cNvCxnSpPr/>
          <p:nvPr/>
        </p:nvCxnSpPr>
        <p:spPr>
          <a:xfrm flipV="1">
            <a:off x="600112" y="3228700"/>
            <a:ext cx="0" cy="1286467"/>
          </a:xfrm>
          <a:prstGeom prst="straightConnector1">
            <a:avLst/>
          </a:prstGeom>
          <a:ln w="76200">
            <a:solidFill>
              <a:schemeClr val="accent6">
                <a:lumMod val="7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6" name="直接箭头连接符 95"/>
          <p:cNvCxnSpPr/>
          <p:nvPr/>
        </p:nvCxnSpPr>
        <p:spPr>
          <a:xfrm>
            <a:off x="625876" y="3258926"/>
            <a:ext cx="361896" cy="3541"/>
          </a:xfrm>
          <a:prstGeom prst="straightConnector1">
            <a:avLst/>
          </a:prstGeom>
          <a:ln w="76200">
            <a:solidFill>
              <a:schemeClr val="accent6">
                <a:lumMod val="75000"/>
              </a:schemeClr>
            </a:solidFill>
            <a:headEnd type="none" w="med" len="med"/>
            <a:tailEnd type="triangl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151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left)">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wipe(left)">
                                      <p:cBhvr>
                                        <p:cTn id="17" dur="50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up)">
                                      <p:cBhvr>
                                        <p:cTn id="22" dur="500"/>
                                        <p:tgtEl>
                                          <p:spTgt spid="86"/>
                                        </p:tgtEl>
                                      </p:cBhvr>
                                    </p:animEffect>
                                  </p:childTnLst>
                                </p:cTn>
                              </p:par>
                            </p:childTnLst>
                          </p:cTn>
                        </p:par>
                        <p:par>
                          <p:cTn id="23" fill="hold">
                            <p:stCondLst>
                              <p:cond delay="500"/>
                            </p:stCondLst>
                            <p:childTnLst>
                              <p:par>
                                <p:cTn id="24" presetID="35" presetClass="emph" presetSubtype="0" repeatCount="3000" fill="hold" nodeType="afterEffect">
                                  <p:stCondLst>
                                    <p:cond delay="0"/>
                                  </p:stCondLst>
                                  <p:childTnLst>
                                    <p:anim calcmode="discrete" valueType="str">
                                      <p:cBhvr>
                                        <p:cTn id="25" dur="500" fill="hold"/>
                                        <p:tgtEl>
                                          <p:spTgt spid="86"/>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wipe(up)">
                                      <p:cBhvr>
                                        <p:cTn id="39" dur="500"/>
                                        <p:tgtEl>
                                          <p:spTgt spid="93"/>
                                        </p:tgtEl>
                                      </p:cBhvr>
                                    </p:animEffect>
                                  </p:childTnLst>
                                </p:cTn>
                              </p:par>
                            </p:childTnLst>
                          </p:cTn>
                        </p:par>
                        <p:par>
                          <p:cTn id="40" fill="hold">
                            <p:stCondLst>
                              <p:cond delay="500"/>
                            </p:stCondLst>
                            <p:childTnLst>
                              <p:par>
                                <p:cTn id="41" presetID="22" presetClass="entr" presetSubtype="2" fill="hold" nodeType="after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right)">
                                      <p:cBhvr>
                                        <p:cTn id="43" dur="500"/>
                                        <p:tgtEl>
                                          <p:spTgt spid="94"/>
                                        </p:tgtEl>
                                      </p:cBhvr>
                                    </p:animEffect>
                                  </p:childTnLst>
                                </p:cTn>
                              </p:par>
                            </p:childTnLst>
                          </p:cTn>
                        </p:par>
                        <p:par>
                          <p:cTn id="44" fill="hold">
                            <p:stCondLst>
                              <p:cond delay="1000"/>
                            </p:stCondLst>
                            <p:childTnLst>
                              <p:par>
                                <p:cTn id="45" presetID="22" presetClass="entr" presetSubtype="4" fill="hold" nodeType="after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wipe(down)">
                                      <p:cBhvr>
                                        <p:cTn id="47" dur="500"/>
                                        <p:tgtEl>
                                          <p:spTgt spid="95"/>
                                        </p:tgtEl>
                                      </p:cBhvr>
                                    </p:animEffect>
                                  </p:childTnLst>
                                </p:cTn>
                              </p:par>
                            </p:childTnLst>
                          </p:cTn>
                        </p:par>
                        <p:par>
                          <p:cTn id="48" fill="hold">
                            <p:stCondLst>
                              <p:cond delay="1500"/>
                            </p:stCondLst>
                            <p:childTnLst>
                              <p:par>
                                <p:cTn id="49" presetID="22" presetClass="entr" presetSubtype="8" fill="hold" nodeType="after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wipe(left)">
                                      <p:cBhvr>
                                        <p:cTn id="5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a:t>Interactive set </a:t>
            </a:r>
            <a:r>
              <a:rPr lang="en-US" altLang="zh-CN" sz="3600" dirty="0" smtClean="0"/>
              <a:t>evolution: </a:t>
            </a:r>
            <a:r>
              <a:rPr lang="en-US" altLang="zh-CN" sz="3600" dirty="0"/>
              <a:t>like or </a:t>
            </a:r>
            <a:r>
              <a:rPr lang="en-US" altLang="zh-CN" sz="3600" dirty="0" smtClean="0"/>
              <a:t>dislike</a:t>
            </a:r>
            <a:endParaRPr lang="zh-CN" altLang="en-US" sz="3600"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14</a:t>
            </a:fld>
            <a:endParaRPr lang="zh-CN" altLang="en-US"/>
          </a:p>
        </p:txBody>
      </p:sp>
      <p:pic>
        <p:nvPicPr>
          <p:cNvPr id="6" name="Picture 2" descr="E:\Project\1\1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764" y="1218966"/>
            <a:ext cx="5152516" cy="3435012"/>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3566725" y="4694083"/>
            <a:ext cx="1898598" cy="400110"/>
          </a:xfrm>
          <a:prstGeom prst="rect">
            <a:avLst/>
          </a:prstGeom>
        </p:spPr>
        <p:txBody>
          <a:bodyPr wrap="none">
            <a:spAutoFit/>
          </a:bodyPr>
          <a:lstStyle/>
          <a:p>
            <a:pPr algn="ctr"/>
            <a:r>
              <a:rPr lang="en-US" altLang="zh-CN" sz="2000" dirty="0" smtClean="0">
                <a:effectLst>
                  <a:outerShdw blurRad="38100" dist="38100" dir="2700000" algn="tl">
                    <a:srgbClr val="000000">
                      <a:alpha val="43137"/>
                    </a:srgbClr>
                  </a:outerShdw>
                </a:effectLst>
              </a:rPr>
              <a:t>A snapshot of UI</a:t>
            </a:r>
            <a:endParaRPr lang="zh-CN" alt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68228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effectLst>
                  <a:outerShdw blurRad="38100" dist="38100" dir="2700000" algn="tl">
                    <a:srgbClr val="000000">
                      <a:alpha val="43137"/>
                    </a:srgbClr>
                  </a:outerShdw>
                </a:effectLst>
              </a:rPr>
              <a:t>Set </a:t>
            </a:r>
            <a:r>
              <a:rPr lang="en-US" altLang="zh-CN" dirty="0">
                <a:effectLst>
                  <a:outerShdw blurRad="38100" dist="38100" dir="2700000" algn="tl">
                    <a:srgbClr val="000000">
                      <a:alpha val="43137"/>
                    </a:srgbClr>
                  </a:outerShdw>
                </a:effectLst>
              </a:rPr>
              <a:t>evolution: System </a:t>
            </a:r>
            <a:r>
              <a:rPr lang="en-US" altLang="zh-CN" dirty="0" smtClean="0">
                <a:effectLst>
                  <a:outerShdw blurRad="38100" dist="38100" dir="2700000" algn="tl">
                    <a:srgbClr val="000000">
                      <a:alpha val="43137"/>
                    </a:srgbClr>
                  </a:outerShdw>
                </a:effectLst>
              </a:rPr>
              <a:t>overview</a:t>
            </a:r>
            <a:endParaRPr lang="zh-CN" altLang="en-US" dirty="0"/>
          </a:p>
        </p:txBody>
      </p:sp>
      <p:sp>
        <p:nvSpPr>
          <p:cNvPr id="45" name="灯片编号占位符 44"/>
          <p:cNvSpPr>
            <a:spLocks noGrp="1"/>
          </p:cNvSpPr>
          <p:nvPr>
            <p:ph type="sldNum" sz="quarter" idx="12"/>
          </p:nvPr>
        </p:nvSpPr>
        <p:spPr/>
        <p:txBody>
          <a:bodyPr/>
          <a:lstStyle/>
          <a:p>
            <a:fld id="{0C913308-F349-4B6D-A68A-DD1791B4A57B}" type="slidenum">
              <a:rPr lang="zh-CN" altLang="en-US" smtClean="0"/>
              <a:pPr/>
              <a:t>15</a:t>
            </a:fld>
            <a:endParaRPr lang="zh-CN" altLang="en-US"/>
          </a:p>
        </p:txBody>
      </p:sp>
      <p:sp>
        <p:nvSpPr>
          <p:cNvPr id="39" name="对角圆角矩形 38"/>
          <p:cNvSpPr/>
          <p:nvPr/>
        </p:nvSpPr>
        <p:spPr>
          <a:xfrm>
            <a:off x="989356" y="1402503"/>
            <a:ext cx="1593086" cy="682769"/>
          </a:xfrm>
          <a:prstGeom prst="round2DiagRect">
            <a:avLst>
              <a:gd name="adj1" fmla="val 37967"/>
              <a:gd name="adj2"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dirty="0" smtClean="0">
                <a:latin typeface="Calibri" pitchFamily="34" charset="0"/>
                <a:cs typeface="Calibri" pitchFamily="34" charset="0"/>
              </a:rPr>
              <a:t>Initial population</a:t>
            </a:r>
            <a:endParaRPr lang="zh-CN" altLang="en-US" dirty="0">
              <a:latin typeface="Calibri" pitchFamily="34" charset="0"/>
              <a:cs typeface="Calibri" pitchFamily="34" charset="0"/>
            </a:endParaRPr>
          </a:p>
        </p:txBody>
      </p:sp>
      <p:cxnSp>
        <p:nvCxnSpPr>
          <p:cNvPr id="40" name="直接箭头连接符 39"/>
          <p:cNvCxnSpPr/>
          <p:nvPr/>
        </p:nvCxnSpPr>
        <p:spPr>
          <a:xfrm>
            <a:off x="1785899" y="2085272"/>
            <a:ext cx="0" cy="537876"/>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41" name="直接箭头连接符 40"/>
          <p:cNvCxnSpPr/>
          <p:nvPr/>
        </p:nvCxnSpPr>
        <p:spPr>
          <a:xfrm>
            <a:off x="4949795" y="3250758"/>
            <a:ext cx="406759" cy="5211"/>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46" name="圆角矩形 45"/>
          <p:cNvSpPr/>
          <p:nvPr/>
        </p:nvSpPr>
        <p:spPr>
          <a:xfrm>
            <a:off x="5356554" y="2639833"/>
            <a:ext cx="1593086" cy="117638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000" dirty="0" smtClean="0">
                <a:latin typeface="Calibri" pitchFamily="34" charset="0"/>
                <a:cs typeface="Calibri" pitchFamily="34" charset="0"/>
              </a:rPr>
              <a:t>New shapes</a:t>
            </a:r>
            <a:endParaRPr lang="zh-CN" altLang="en-US" sz="2000" dirty="0">
              <a:latin typeface="Calibri" pitchFamily="34" charset="0"/>
              <a:cs typeface="Calibri" pitchFamily="34" charset="0"/>
            </a:endParaRPr>
          </a:p>
        </p:txBody>
      </p:sp>
      <p:sp>
        <p:nvSpPr>
          <p:cNvPr id="47" name="圆角矩形 46"/>
          <p:cNvSpPr/>
          <p:nvPr/>
        </p:nvSpPr>
        <p:spPr>
          <a:xfrm>
            <a:off x="989356" y="2623148"/>
            <a:ext cx="1593086" cy="117638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000" dirty="0" smtClean="0">
                <a:latin typeface="Calibri" pitchFamily="34" charset="0"/>
                <a:cs typeface="Calibri" pitchFamily="34" charset="0"/>
              </a:rPr>
              <a:t>Current</a:t>
            </a:r>
          </a:p>
          <a:p>
            <a:pPr algn="ctr"/>
            <a:r>
              <a:rPr lang="en-US" altLang="zh-CN" sz="2000" dirty="0" smtClean="0">
                <a:latin typeface="Calibri" pitchFamily="34" charset="0"/>
                <a:cs typeface="Calibri" pitchFamily="34" charset="0"/>
              </a:rPr>
              <a:t>generation</a:t>
            </a:r>
            <a:endParaRPr lang="zh-CN" altLang="en-US" sz="2000" dirty="0">
              <a:latin typeface="Calibri" pitchFamily="34" charset="0"/>
              <a:cs typeface="Calibri" pitchFamily="34" charset="0"/>
            </a:endParaRPr>
          </a:p>
        </p:txBody>
      </p:sp>
      <p:grpSp>
        <p:nvGrpSpPr>
          <p:cNvPr id="49" name="组合 48"/>
          <p:cNvGrpSpPr/>
          <p:nvPr/>
        </p:nvGrpSpPr>
        <p:grpSpPr>
          <a:xfrm>
            <a:off x="6948264" y="2650053"/>
            <a:ext cx="2160309" cy="1577881"/>
            <a:chOff x="6948264" y="2650053"/>
            <a:chExt cx="2160309" cy="1577881"/>
          </a:xfrm>
        </p:grpSpPr>
        <p:pic>
          <p:nvPicPr>
            <p:cNvPr id="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662" y="2897170"/>
              <a:ext cx="762911" cy="85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圆角矩形 50"/>
            <p:cNvSpPr/>
            <p:nvPr/>
          </p:nvSpPr>
          <p:spPr>
            <a:xfrm>
              <a:off x="7298141" y="2650053"/>
              <a:ext cx="1025883" cy="117638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dirty="0" smtClean="0">
                  <a:latin typeface="Calibri" pitchFamily="34" charset="0"/>
                  <a:cs typeface="Calibri" pitchFamily="34" charset="0"/>
                </a:rPr>
                <a:t>Shape gallery</a:t>
              </a:r>
              <a:endParaRPr lang="zh-CN" altLang="en-US" sz="2000" dirty="0">
                <a:latin typeface="Calibri" pitchFamily="34" charset="0"/>
                <a:cs typeface="Calibri" pitchFamily="34" charset="0"/>
              </a:endParaRPr>
            </a:p>
          </p:txBody>
        </p:sp>
        <p:cxnSp>
          <p:nvCxnSpPr>
            <p:cNvPr id="52" name="直接箭头连接符 51"/>
            <p:cNvCxnSpPr/>
            <p:nvPr/>
          </p:nvCxnSpPr>
          <p:spPr>
            <a:xfrm>
              <a:off x="6948264" y="3154800"/>
              <a:ext cx="349877" cy="0"/>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53" name="直接箭头连接符 52"/>
            <p:cNvCxnSpPr/>
            <p:nvPr/>
          </p:nvCxnSpPr>
          <p:spPr>
            <a:xfrm flipH="1">
              <a:off x="6948264" y="3363409"/>
              <a:ext cx="349877" cy="0"/>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54" name="矩形 53"/>
            <p:cNvSpPr/>
            <p:nvPr/>
          </p:nvSpPr>
          <p:spPr>
            <a:xfrm>
              <a:off x="8449482" y="3858602"/>
              <a:ext cx="617477" cy="369332"/>
            </a:xfrm>
            <a:prstGeom prst="rect">
              <a:avLst/>
            </a:prstGeom>
          </p:spPr>
          <p:txBody>
            <a:bodyPr wrap="none">
              <a:spAutoFit/>
            </a:bodyPr>
            <a:lstStyle/>
            <a:p>
              <a:pPr algn="ctr"/>
              <a:r>
                <a:rPr lang="en-US" altLang="zh-CN" dirty="0" smtClean="0">
                  <a:latin typeface="Calibri" pitchFamily="34" charset="0"/>
                  <a:cs typeface="Calibri" pitchFamily="34" charset="0"/>
                </a:rPr>
                <a:t>User</a:t>
              </a:r>
              <a:endParaRPr lang="zh-CN" altLang="en-US" dirty="0">
                <a:latin typeface="Calibri" pitchFamily="34" charset="0"/>
                <a:cs typeface="Calibri" pitchFamily="34" charset="0"/>
              </a:endParaRPr>
            </a:p>
          </p:txBody>
        </p:sp>
      </p:grpSp>
      <p:grpSp>
        <p:nvGrpSpPr>
          <p:cNvPr id="4" name="组合 3"/>
          <p:cNvGrpSpPr/>
          <p:nvPr/>
        </p:nvGrpSpPr>
        <p:grpSpPr>
          <a:xfrm>
            <a:off x="568171" y="3225743"/>
            <a:ext cx="5625101" cy="1292991"/>
            <a:chOff x="568171" y="3225743"/>
            <a:chExt cx="5625101" cy="1292991"/>
          </a:xfrm>
        </p:grpSpPr>
        <p:cxnSp>
          <p:nvCxnSpPr>
            <p:cNvPr id="44" name="直接箭头连接符 43"/>
            <p:cNvCxnSpPr/>
            <p:nvPr/>
          </p:nvCxnSpPr>
          <p:spPr>
            <a:xfrm>
              <a:off x="2578730" y="3247217"/>
              <a:ext cx="361896" cy="3541"/>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grpSp>
          <p:nvGrpSpPr>
            <p:cNvPr id="3" name="组合 2"/>
            <p:cNvGrpSpPr/>
            <p:nvPr/>
          </p:nvGrpSpPr>
          <p:grpSpPr>
            <a:xfrm>
              <a:off x="568171" y="3225743"/>
              <a:ext cx="5625101" cy="1292991"/>
              <a:chOff x="568171" y="3225743"/>
              <a:chExt cx="5625101" cy="1292991"/>
            </a:xfrm>
          </p:grpSpPr>
          <p:cxnSp>
            <p:nvCxnSpPr>
              <p:cNvPr id="42" name="直接连接符 41"/>
              <p:cNvCxnSpPr/>
              <p:nvPr/>
            </p:nvCxnSpPr>
            <p:spPr>
              <a:xfrm>
                <a:off x="6153097" y="3799530"/>
                <a:ext cx="0" cy="685062"/>
              </a:xfrm>
              <a:prstGeom prst="line">
                <a:avLst/>
              </a:prstGeom>
              <a:ln w="76200"/>
            </p:spPr>
            <p:style>
              <a:lnRef idx="3">
                <a:schemeClr val="dk1"/>
              </a:lnRef>
              <a:fillRef idx="0">
                <a:schemeClr val="dk1"/>
              </a:fillRef>
              <a:effectRef idx="2">
                <a:schemeClr val="dk1"/>
              </a:effectRef>
              <a:fontRef idx="minor">
                <a:schemeClr val="tx1"/>
              </a:fontRef>
            </p:style>
          </p:cxnSp>
          <p:cxnSp>
            <p:nvCxnSpPr>
              <p:cNvPr id="43" name="直接连接符 42"/>
              <p:cNvCxnSpPr/>
              <p:nvPr/>
            </p:nvCxnSpPr>
            <p:spPr>
              <a:xfrm flipV="1">
                <a:off x="568171" y="4512210"/>
                <a:ext cx="5625101" cy="6524"/>
              </a:xfrm>
              <a:prstGeom prst="line">
                <a:avLst/>
              </a:prstGeom>
              <a:ln w="76200"/>
            </p:spPr>
            <p:style>
              <a:lnRef idx="3">
                <a:schemeClr val="dk1"/>
              </a:lnRef>
              <a:fillRef idx="0">
                <a:schemeClr val="dk1"/>
              </a:fillRef>
              <a:effectRef idx="2">
                <a:schemeClr val="dk1"/>
              </a:effectRef>
              <a:fontRef idx="minor">
                <a:schemeClr val="tx1"/>
              </a:fontRef>
            </p:style>
          </p:cxnSp>
          <p:cxnSp>
            <p:nvCxnSpPr>
              <p:cNvPr id="48" name="直接箭头连接符 47"/>
              <p:cNvCxnSpPr/>
              <p:nvPr/>
            </p:nvCxnSpPr>
            <p:spPr>
              <a:xfrm flipV="1">
                <a:off x="601696" y="3225743"/>
                <a:ext cx="0" cy="1286467"/>
              </a:xfrm>
              <a:prstGeom prst="straightConnector1">
                <a:avLst/>
              </a:prstGeom>
              <a:ln w="762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5" name="直接箭头连接符 54"/>
              <p:cNvCxnSpPr/>
              <p:nvPr/>
            </p:nvCxnSpPr>
            <p:spPr>
              <a:xfrm>
                <a:off x="627460" y="3255969"/>
                <a:ext cx="361896" cy="3541"/>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grpSp>
      </p:grpSp>
      <p:sp>
        <p:nvSpPr>
          <p:cNvPr id="56" name="圆角矩形 55"/>
          <p:cNvSpPr/>
          <p:nvPr/>
        </p:nvSpPr>
        <p:spPr>
          <a:xfrm>
            <a:off x="2940625" y="2605821"/>
            <a:ext cx="2009169" cy="1220614"/>
          </a:xfrm>
          <a:prstGeom prst="roundRect">
            <a:avLst>
              <a:gd name="adj" fmla="val 897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400" dirty="0" smtClean="0">
                <a:latin typeface="Calibri" pitchFamily="34" charset="0"/>
                <a:cs typeface="Calibri" pitchFamily="34" charset="0"/>
              </a:rPr>
              <a:t>Reproduction</a:t>
            </a:r>
          </a:p>
        </p:txBody>
      </p:sp>
      <p:cxnSp>
        <p:nvCxnSpPr>
          <p:cNvPr id="60" name="直接箭头连接符 59"/>
          <p:cNvCxnSpPr/>
          <p:nvPr/>
        </p:nvCxnSpPr>
        <p:spPr>
          <a:xfrm>
            <a:off x="2578730" y="3531815"/>
            <a:ext cx="361896" cy="3541"/>
          </a:xfrm>
          <a:prstGeom prst="straightConnector1">
            <a:avLst/>
          </a:prstGeom>
          <a:ln w="76200">
            <a:solidFill>
              <a:schemeClr val="accent6">
                <a:lumMod val="75000"/>
              </a:schemeClr>
            </a:solidFill>
            <a:headEnd type="none" w="med" len="med"/>
            <a:tailEnd type="triangle" w="med" len="med"/>
          </a:ln>
        </p:spPr>
        <p:style>
          <a:lnRef idx="3">
            <a:schemeClr val="dk1"/>
          </a:lnRef>
          <a:fillRef idx="0">
            <a:schemeClr val="dk1"/>
          </a:fillRef>
          <a:effectRef idx="2">
            <a:schemeClr val="dk1"/>
          </a:effectRef>
          <a:fontRef idx="minor">
            <a:schemeClr val="tx1"/>
          </a:fontRef>
        </p:style>
      </p:cxnSp>
      <p:grpSp>
        <p:nvGrpSpPr>
          <p:cNvPr id="5" name="组合 4"/>
          <p:cNvGrpSpPr/>
          <p:nvPr/>
        </p:nvGrpSpPr>
        <p:grpSpPr>
          <a:xfrm>
            <a:off x="568171" y="2956264"/>
            <a:ext cx="5625101" cy="1562470"/>
            <a:chOff x="568171" y="2956264"/>
            <a:chExt cx="5625101" cy="1562470"/>
          </a:xfrm>
        </p:grpSpPr>
        <p:cxnSp>
          <p:nvCxnSpPr>
            <p:cNvPr id="58" name="直接连接符 57"/>
            <p:cNvCxnSpPr/>
            <p:nvPr/>
          </p:nvCxnSpPr>
          <p:spPr>
            <a:xfrm>
              <a:off x="6153097" y="3799530"/>
              <a:ext cx="0" cy="685062"/>
            </a:xfrm>
            <a:prstGeom prst="line">
              <a:avLst/>
            </a:prstGeom>
            <a:ln w="76200">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59" name="直接连接符 58"/>
            <p:cNvCxnSpPr/>
            <p:nvPr/>
          </p:nvCxnSpPr>
          <p:spPr>
            <a:xfrm flipV="1">
              <a:off x="568171" y="4512210"/>
              <a:ext cx="5625101" cy="6524"/>
            </a:xfrm>
            <a:prstGeom prst="line">
              <a:avLst/>
            </a:prstGeom>
            <a:ln w="76200">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62" name="直接箭头连接符 61"/>
            <p:cNvCxnSpPr/>
            <p:nvPr/>
          </p:nvCxnSpPr>
          <p:spPr>
            <a:xfrm flipV="1">
              <a:off x="610574" y="2956264"/>
              <a:ext cx="1986" cy="1547069"/>
            </a:xfrm>
            <a:prstGeom prst="straightConnector1">
              <a:avLst/>
            </a:prstGeom>
            <a:ln w="76200">
              <a:solidFill>
                <a:schemeClr val="accent6">
                  <a:lumMod val="7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3" name="直接箭头连接符 62"/>
            <p:cNvCxnSpPr/>
            <p:nvPr/>
          </p:nvCxnSpPr>
          <p:spPr>
            <a:xfrm>
              <a:off x="632334" y="3528274"/>
              <a:ext cx="361896" cy="3541"/>
            </a:xfrm>
            <a:prstGeom prst="straightConnector1">
              <a:avLst/>
            </a:prstGeom>
            <a:ln w="76200">
              <a:solidFill>
                <a:schemeClr val="accent6">
                  <a:lumMod val="75000"/>
                </a:schemeClr>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64" name="直接箭头连接符 63"/>
            <p:cNvCxnSpPr/>
            <p:nvPr/>
          </p:nvCxnSpPr>
          <p:spPr>
            <a:xfrm>
              <a:off x="632334" y="3003798"/>
              <a:ext cx="361896" cy="3541"/>
            </a:xfrm>
            <a:prstGeom prst="straightConnector1">
              <a:avLst/>
            </a:prstGeom>
            <a:ln w="76200">
              <a:solidFill>
                <a:schemeClr val="accent6">
                  <a:lumMod val="75000"/>
                </a:schemeClr>
              </a:solidFill>
              <a:headEnd type="none" w="med" len="med"/>
              <a:tailEnd type="triangle" w="med" len="med"/>
            </a:ln>
          </p:spPr>
          <p:style>
            <a:lnRef idx="3">
              <a:schemeClr val="dk1"/>
            </a:lnRef>
            <a:fillRef idx="0">
              <a:schemeClr val="dk1"/>
            </a:fillRef>
            <a:effectRef idx="2">
              <a:schemeClr val="dk1"/>
            </a:effectRef>
            <a:fontRef idx="minor">
              <a:schemeClr val="tx1"/>
            </a:fontRef>
          </p:style>
        </p:cxnSp>
      </p:grpSp>
      <p:grpSp>
        <p:nvGrpSpPr>
          <p:cNvPr id="65" name="组合 64"/>
          <p:cNvGrpSpPr/>
          <p:nvPr/>
        </p:nvGrpSpPr>
        <p:grpSpPr>
          <a:xfrm>
            <a:off x="985644" y="2605820"/>
            <a:ext cx="1601963" cy="1193709"/>
            <a:chOff x="985644" y="2605820"/>
            <a:chExt cx="1601963" cy="1193709"/>
          </a:xfrm>
        </p:grpSpPr>
        <p:sp>
          <p:nvSpPr>
            <p:cNvPr id="66" name="圆角矩形 22"/>
            <p:cNvSpPr/>
            <p:nvPr/>
          </p:nvSpPr>
          <p:spPr>
            <a:xfrm>
              <a:off x="985644" y="2605820"/>
              <a:ext cx="1601963" cy="719867"/>
            </a:xfrm>
            <a:custGeom>
              <a:avLst/>
              <a:gdLst>
                <a:gd name="connsiteX0" fmla="*/ 0 w 1593086"/>
                <a:gd name="connsiteY0" fmla="*/ 196068 h 1176382"/>
                <a:gd name="connsiteX1" fmla="*/ 196068 w 1593086"/>
                <a:gd name="connsiteY1" fmla="*/ 0 h 1176382"/>
                <a:gd name="connsiteX2" fmla="*/ 1397018 w 1593086"/>
                <a:gd name="connsiteY2" fmla="*/ 0 h 1176382"/>
                <a:gd name="connsiteX3" fmla="*/ 1593086 w 1593086"/>
                <a:gd name="connsiteY3" fmla="*/ 196068 h 1176382"/>
                <a:gd name="connsiteX4" fmla="*/ 1593086 w 1593086"/>
                <a:gd name="connsiteY4" fmla="*/ 980314 h 1176382"/>
                <a:gd name="connsiteX5" fmla="*/ 1397018 w 1593086"/>
                <a:gd name="connsiteY5" fmla="*/ 1176382 h 1176382"/>
                <a:gd name="connsiteX6" fmla="*/ 196068 w 1593086"/>
                <a:gd name="connsiteY6" fmla="*/ 1176382 h 1176382"/>
                <a:gd name="connsiteX7" fmla="*/ 0 w 1593086"/>
                <a:gd name="connsiteY7" fmla="*/ 980314 h 1176382"/>
                <a:gd name="connsiteX8" fmla="*/ 0 w 1593086"/>
                <a:gd name="connsiteY8" fmla="*/ 196068 h 1176382"/>
                <a:gd name="connsiteX0" fmla="*/ 0 w 1593086"/>
                <a:gd name="connsiteY0" fmla="*/ 196068 h 1176382"/>
                <a:gd name="connsiteX1" fmla="*/ 196068 w 1593086"/>
                <a:gd name="connsiteY1" fmla="*/ 0 h 1176382"/>
                <a:gd name="connsiteX2" fmla="*/ 1397018 w 1593086"/>
                <a:gd name="connsiteY2" fmla="*/ 0 h 1176382"/>
                <a:gd name="connsiteX3" fmla="*/ 1593086 w 1593086"/>
                <a:gd name="connsiteY3" fmla="*/ 196068 h 1176382"/>
                <a:gd name="connsiteX4" fmla="*/ 1593086 w 1593086"/>
                <a:gd name="connsiteY4" fmla="*/ 980314 h 1176382"/>
                <a:gd name="connsiteX5" fmla="*/ 1397018 w 1593086"/>
                <a:gd name="connsiteY5" fmla="*/ 1176382 h 1176382"/>
                <a:gd name="connsiteX6" fmla="*/ 0 w 1593086"/>
                <a:gd name="connsiteY6" fmla="*/ 980314 h 1176382"/>
                <a:gd name="connsiteX7" fmla="*/ 0 w 1593086"/>
                <a:gd name="connsiteY7" fmla="*/ 196068 h 1176382"/>
                <a:gd name="connsiteX0" fmla="*/ 0 w 1593086"/>
                <a:gd name="connsiteY0" fmla="*/ 196068 h 980314"/>
                <a:gd name="connsiteX1" fmla="*/ 196068 w 1593086"/>
                <a:gd name="connsiteY1" fmla="*/ 0 h 980314"/>
                <a:gd name="connsiteX2" fmla="*/ 1397018 w 1593086"/>
                <a:gd name="connsiteY2" fmla="*/ 0 h 980314"/>
                <a:gd name="connsiteX3" fmla="*/ 1593086 w 1593086"/>
                <a:gd name="connsiteY3" fmla="*/ 196068 h 980314"/>
                <a:gd name="connsiteX4" fmla="*/ 1593086 w 1593086"/>
                <a:gd name="connsiteY4" fmla="*/ 980314 h 980314"/>
                <a:gd name="connsiteX5" fmla="*/ 0 w 1593086"/>
                <a:gd name="connsiteY5" fmla="*/ 980314 h 980314"/>
                <a:gd name="connsiteX6" fmla="*/ 0 w 1593086"/>
                <a:gd name="connsiteY6" fmla="*/ 196068 h 980314"/>
                <a:gd name="connsiteX0" fmla="*/ 0 w 1593086"/>
                <a:gd name="connsiteY0" fmla="*/ 196068 h 1017205"/>
                <a:gd name="connsiteX1" fmla="*/ 196068 w 1593086"/>
                <a:gd name="connsiteY1" fmla="*/ 0 h 1017205"/>
                <a:gd name="connsiteX2" fmla="*/ 1397018 w 1593086"/>
                <a:gd name="connsiteY2" fmla="*/ 0 h 1017205"/>
                <a:gd name="connsiteX3" fmla="*/ 1593086 w 1593086"/>
                <a:gd name="connsiteY3" fmla="*/ 196068 h 1017205"/>
                <a:gd name="connsiteX4" fmla="*/ 1593086 w 1593086"/>
                <a:gd name="connsiteY4" fmla="*/ 980314 h 1017205"/>
                <a:gd name="connsiteX5" fmla="*/ 0 w 1593086"/>
                <a:gd name="connsiteY5" fmla="*/ 731739 h 1017205"/>
                <a:gd name="connsiteX6" fmla="*/ 0 w 1593086"/>
                <a:gd name="connsiteY6" fmla="*/ 196068 h 1017205"/>
                <a:gd name="connsiteX0" fmla="*/ 0 w 1593086"/>
                <a:gd name="connsiteY0" fmla="*/ 196068 h 1009119"/>
                <a:gd name="connsiteX1" fmla="*/ 196068 w 1593086"/>
                <a:gd name="connsiteY1" fmla="*/ 0 h 1009119"/>
                <a:gd name="connsiteX2" fmla="*/ 1397018 w 1593086"/>
                <a:gd name="connsiteY2" fmla="*/ 0 h 1009119"/>
                <a:gd name="connsiteX3" fmla="*/ 1593086 w 1593086"/>
                <a:gd name="connsiteY3" fmla="*/ 196068 h 1009119"/>
                <a:gd name="connsiteX4" fmla="*/ 1593086 w 1593086"/>
                <a:gd name="connsiteY4" fmla="*/ 980314 h 1009119"/>
                <a:gd name="connsiteX5" fmla="*/ 0 w 1593086"/>
                <a:gd name="connsiteY5" fmla="*/ 731739 h 1009119"/>
                <a:gd name="connsiteX6" fmla="*/ 0 w 1593086"/>
                <a:gd name="connsiteY6" fmla="*/ 196068 h 1009119"/>
                <a:gd name="connsiteX0" fmla="*/ 0 w 1593086"/>
                <a:gd name="connsiteY0" fmla="*/ 196068 h 742345"/>
                <a:gd name="connsiteX1" fmla="*/ 196068 w 1593086"/>
                <a:gd name="connsiteY1" fmla="*/ 0 h 742345"/>
                <a:gd name="connsiteX2" fmla="*/ 1397018 w 1593086"/>
                <a:gd name="connsiteY2" fmla="*/ 0 h 742345"/>
                <a:gd name="connsiteX3" fmla="*/ 1593086 w 1593086"/>
                <a:gd name="connsiteY3" fmla="*/ 196068 h 742345"/>
                <a:gd name="connsiteX4" fmla="*/ 1593086 w 1593086"/>
                <a:gd name="connsiteY4" fmla="*/ 616329 h 742345"/>
                <a:gd name="connsiteX5" fmla="*/ 0 w 1593086"/>
                <a:gd name="connsiteY5" fmla="*/ 731739 h 742345"/>
                <a:gd name="connsiteX6" fmla="*/ 0 w 1593086"/>
                <a:gd name="connsiteY6" fmla="*/ 196068 h 742345"/>
                <a:gd name="connsiteX0" fmla="*/ 0 w 1593086"/>
                <a:gd name="connsiteY0" fmla="*/ 196068 h 701044"/>
                <a:gd name="connsiteX1" fmla="*/ 196068 w 1593086"/>
                <a:gd name="connsiteY1" fmla="*/ 0 h 701044"/>
                <a:gd name="connsiteX2" fmla="*/ 1397018 w 1593086"/>
                <a:gd name="connsiteY2" fmla="*/ 0 h 701044"/>
                <a:gd name="connsiteX3" fmla="*/ 1593086 w 1593086"/>
                <a:gd name="connsiteY3" fmla="*/ 196068 h 701044"/>
                <a:gd name="connsiteX4" fmla="*/ 1593086 w 1593086"/>
                <a:gd name="connsiteY4" fmla="*/ 616329 h 701044"/>
                <a:gd name="connsiteX5" fmla="*/ 0 w 1593086"/>
                <a:gd name="connsiteY5" fmla="*/ 669596 h 701044"/>
                <a:gd name="connsiteX6" fmla="*/ 0 w 1593086"/>
                <a:gd name="connsiteY6" fmla="*/ 196068 h 701044"/>
                <a:gd name="connsiteX0" fmla="*/ 0 w 1593086"/>
                <a:gd name="connsiteY0" fmla="*/ 196068 h 676513"/>
                <a:gd name="connsiteX1" fmla="*/ 196068 w 1593086"/>
                <a:gd name="connsiteY1" fmla="*/ 0 h 676513"/>
                <a:gd name="connsiteX2" fmla="*/ 1397018 w 1593086"/>
                <a:gd name="connsiteY2" fmla="*/ 0 h 676513"/>
                <a:gd name="connsiteX3" fmla="*/ 1593086 w 1593086"/>
                <a:gd name="connsiteY3" fmla="*/ 196068 h 676513"/>
                <a:gd name="connsiteX4" fmla="*/ 1593086 w 1593086"/>
                <a:gd name="connsiteY4" fmla="*/ 616329 h 676513"/>
                <a:gd name="connsiteX5" fmla="*/ 0 w 1593086"/>
                <a:gd name="connsiteY5" fmla="*/ 669596 h 676513"/>
                <a:gd name="connsiteX6" fmla="*/ 0 w 1593086"/>
                <a:gd name="connsiteY6" fmla="*/ 196068 h 676513"/>
                <a:gd name="connsiteX0" fmla="*/ 0 w 1601963"/>
                <a:gd name="connsiteY0" fmla="*/ 196068 h 683327"/>
                <a:gd name="connsiteX1" fmla="*/ 196068 w 1601963"/>
                <a:gd name="connsiteY1" fmla="*/ 0 h 683327"/>
                <a:gd name="connsiteX2" fmla="*/ 1397018 w 1601963"/>
                <a:gd name="connsiteY2" fmla="*/ 0 h 683327"/>
                <a:gd name="connsiteX3" fmla="*/ 1593086 w 1601963"/>
                <a:gd name="connsiteY3" fmla="*/ 196068 h 683327"/>
                <a:gd name="connsiteX4" fmla="*/ 1601963 w 1601963"/>
                <a:gd name="connsiteY4" fmla="*/ 651840 h 683327"/>
                <a:gd name="connsiteX5" fmla="*/ 0 w 1601963"/>
                <a:gd name="connsiteY5" fmla="*/ 669596 h 683327"/>
                <a:gd name="connsiteX6" fmla="*/ 0 w 1601963"/>
                <a:gd name="connsiteY6" fmla="*/ 196068 h 683327"/>
                <a:gd name="connsiteX0" fmla="*/ 0 w 1601963"/>
                <a:gd name="connsiteY0" fmla="*/ 196068 h 677924"/>
                <a:gd name="connsiteX1" fmla="*/ 196068 w 1601963"/>
                <a:gd name="connsiteY1" fmla="*/ 0 h 677924"/>
                <a:gd name="connsiteX2" fmla="*/ 1397018 w 1601963"/>
                <a:gd name="connsiteY2" fmla="*/ 0 h 677924"/>
                <a:gd name="connsiteX3" fmla="*/ 1593086 w 1601963"/>
                <a:gd name="connsiteY3" fmla="*/ 196068 h 677924"/>
                <a:gd name="connsiteX4" fmla="*/ 1601963 w 1601963"/>
                <a:gd name="connsiteY4" fmla="*/ 651840 h 677924"/>
                <a:gd name="connsiteX5" fmla="*/ 0 w 1601963"/>
                <a:gd name="connsiteY5" fmla="*/ 669596 h 677924"/>
                <a:gd name="connsiteX6" fmla="*/ 0 w 1601963"/>
                <a:gd name="connsiteY6" fmla="*/ 196068 h 677924"/>
                <a:gd name="connsiteX0" fmla="*/ 0 w 1601963"/>
                <a:gd name="connsiteY0" fmla="*/ 196068 h 658875"/>
                <a:gd name="connsiteX1" fmla="*/ 196068 w 1601963"/>
                <a:gd name="connsiteY1" fmla="*/ 0 h 658875"/>
                <a:gd name="connsiteX2" fmla="*/ 1397018 w 1601963"/>
                <a:gd name="connsiteY2" fmla="*/ 0 h 658875"/>
                <a:gd name="connsiteX3" fmla="*/ 1593086 w 1601963"/>
                <a:gd name="connsiteY3" fmla="*/ 196068 h 658875"/>
                <a:gd name="connsiteX4" fmla="*/ 1601963 w 1601963"/>
                <a:gd name="connsiteY4" fmla="*/ 651840 h 658875"/>
                <a:gd name="connsiteX5" fmla="*/ 0 w 1601963"/>
                <a:gd name="connsiteY5" fmla="*/ 642963 h 658875"/>
                <a:gd name="connsiteX6" fmla="*/ 0 w 1601963"/>
                <a:gd name="connsiteY6" fmla="*/ 196068 h 658875"/>
                <a:gd name="connsiteX0" fmla="*/ 0 w 1601963"/>
                <a:gd name="connsiteY0" fmla="*/ 196068 h 651840"/>
                <a:gd name="connsiteX1" fmla="*/ 196068 w 1601963"/>
                <a:gd name="connsiteY1" fmla="*/ 0 h 651840"/>
                <a:gd name="connsiteX2" fmla="*/ 1397018 w 1601963"/>
                <a:gd name="connsiteY2" fmla="*/ 0 h 651840"/>
                <a:gd name="connsiteX3" fmla="*/ 1593086 w 1601963"/>
                <a:gd name="connsiteY3" fmla="*/ 196068 h 651840"/>
                <a:gd name="connsiteX4" fmla="*/ 1601963 w 1601963"/>
                <a:gd name="connsiteY4" fmla="*/ 651840 h 651840"/>
                <a:gd name="connsiteX5" fmla="*/ 0 w 1601963"/>
                <a:gd name="connsiteY5" fmla="*/ 642963 h 651840"/>
                <a:gd name="connsiteX6" fmla="*/ 0 w 1601963"/>
                <a:gd name="connsiteY6" fmla="*/ 196068 h 651840"/>
                <a:gd name="connsiteX0" fmla="*/ 0 w 1601963"/>
                <a:gd name="connsiteY0" fmla="*/ 196068 h 642963"/>
                <a:gd name="connsiteX1" fmla="*/ 196068 w 1601963"/>
                <a:gd name="connsiteY1" fmla="*/ 0 h 642963"/>
                <a:gd name="connsiteX2" fmla="*/ 1397018 w 1601963"/>
                <a:gd name="connsiteY2" fmla="*/ 0 h 642963"/>
                <a:gd name="connsiteX3" fmla="*/ 1593086 w 1601963"/>
                <a:gd name="connsiteY3" fmla="*/ 196068 h 642963"/>
                <a:gd name="connsiteX4" fmla="*/ 1601963 w 1601963"/>
                <a:gd name="connsiteY4" fmla="*/ 625207 h 642963"/>
                <a:gd name="connsiteX5" fmla="*/ 0 w 1601963"/>
                <a:gd name="connsiteY5" fmla="*/ 642963 h 642963"/>
                <a:gd name="connsiteX6" fmla="*/ 0 w 1601963"/>
                <a:gd name="connsiteY6" fmla="*/ 196068 h 642963"/>
                <a:gd name="connsiteX0" fmla="*/ 0 w 1601963"/>
                <a:gd name="connsiteY0" fmla="*/ 196068 h 625207"/>
                <a:gd name="connsiteX1" fmla="*/ 196068 w 1601963"/>
                <a:gd name="connsiteY1" fmla="*/ 0 h 625207"/>
                <a:gd name="connsiteX2" fmla="*/ 1397018 w 1601963"/>
                <a:gd name="connsiteY2" fmla="*/ 0 h 625207"/>
                <a:gd name="connsiteX3" fmla="*/ 1593086 w 1601963"/>
                <a:gd name="connsiteY3" fmla="*/ 196068 h 625207"/>
                <a:gd name="connsiteX4" fmla="*/ 1601963 w 1601963"/>
                <a:gd name="connsiteY4" fmla="*/ 625207 h 625207"/>
                <a:gd name="connsiteX5" fmla="*/ 0 w 1601963"/>
                <a:gd name="connsiteY5" fmla="*/ 616330 h 625207"/>
                <a:gd name="connsiteX6" fmla="*/ 0 w 1601963"/>
                <a:gd name="connsiteY6" fmla="*/ 196068 h 625207"/>
                <a:gd name="connsiteX0" fmla="*/ 0 w 1601963"/>
                <a:gd name="connsiteY0" fmla="*/ 196068 h 616330"/>
                <a:gd name="connsiteX1" fmla="*/ 196068 w 1601963"/>
                <a:gd name="connsiteY1" fmla="*/ 0 h 616330"/>
                <a:gd name="connsiteX2" fmla="*/ 1397018 w 1601963"/>
                <a:gd name="connsiteY2" fmla="*/ 0 h 616330"/>
                <a:gd name="connsiteX3" fmla="*/ 1593086 w 1601963"/>
                <a:gd name="connsiteY3" fmla="*/ 196068 h 616330"/>
                <a:gd name="connsiteX4" fmla="*/ 1601963 w 1601963"/>
                <a:gd name="connsiteY4" fmla="*/ 616329 h 616330"/>
                <a:gd name="connsiteX5" fmla="*/ 0 w 1601963"/>
                <a:gd name="connsiteY5" fmla="*/ 616330 h 616330"/>
                <a:gd name="connsiteX6" fmla="*/ 0 w 1601963"/>
                <a:gd name="connsiteY6" fmla="*/ 196068 h 61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1963" h="616330">
                  <a:moveTo>
                    <a:pt x="0" y="196068"/>
                  </a:moveTo>
                  <a:cubicBezTo>
                    <a:pt x="0" y="87783"/>
                    <a:pt x="87783" y="0"/>
                    <a:pt x="196068" y="0"/>
                  </a:cubicBezTo>
                  <a:lnTo>
                    <a:pt x="1397018" y="0"/>
                  </a:lnTo>
                  <a:cubicBezTo>
                    <a:pt x="1505303" y="0"/>
                    <a:pt x="1593086" y="87783"/>
                    <a:pt x="1593086" y="196068"/>
                  </a:cubicBezTo>
                  <a:lnTo>
                    <a:pt x="1601963" y="616329"/>
                  </a:lnTo>
                  <a:lnTo>
                    <a:pt x="0" y="616330"/>
                  </a:lnTo>
                  <a:lnTo>
                    <a:pt x="0" y="196068"/>
                  </a:lnTo>
                  <a:close/>
                </a:path>
              </a:pathLst>
            </a:custGeom>
            <a:solidFill>
              <a:schemeClr val="bg1">
                <a:lumMod val="85000"/>
              </a:schemeClr>
            </a:solidFill>
            <a:ln>
              <a:solidFill>
                <a:schemeClr val="tx1">
                  <a:lumMod val="85000"/>
                  <a:lumOff val="1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000" dirty="0" smtClean="0">
                  <a:latin typeface="Calibri" pitchFamily="34" charset="0"/>
                  <a:cs typeface="Calibri" pitchFamily="34" charset="0"/>
                </a:rPr>
                <a:t>Background</a:t>
              </a:r>
              <a:endParaRPr lang="zh-CN" altLang="en-US" sz="2000" dirty="0">
                <a:latin typeface="Calibri" pitchFamily="34" charset="0"/>
                <a:cs typeface="Calibri" pitchFamily="34" charset="0"/>
              </a:endParaRPr>
            </a:p>
          </p:txBody>
        </p:sp>
        <p:sp>
          <p:nvSpPr>
            <p:cNvPr id="68" name="圆角矩形 46"/>
            <p:cNvSpPr/>
            <p:nvPr/>
          </p:nvSpPr>
          <p:spPr>
            <a:xfrm>
              <a:off x="989356" y="3325688"/>
              <a:ext cx="1593086" cy="473841"/>
            </a:xfrm>
            <a:custGeom>
              <a:avLst/>
              <a:gdLst>
                <a:gd name="connsiteX0" fmla="*/ 0 w 1593086"/>
                <a:gd name="connsiteY0" fmla="*/ 196068 h 1176382"/>
                <a:gd name="connsiteX1" fmla="*/ 196068 w 1593086"/>
                <a:gd name="connsiteY1" fmla="*/ 0 h 1176382"/>
                <a:gd name="connsiteX2" fmla="*/ 1397018 w 1593086"/>
                <a:gd name="connsiteY2" fmla="*/ 0 h 1176382"/>
                <a:gd name="connsiteX3" fmla="*/ 1593086 w 1593086"/>
                <a:gd name="connsiteY3" fmla="*/ 196068 h 1176382"/>
                <a:gd name="connsiteX4" fmla="*/ 1593086 w 1593086"/>
                <a:gd name="connsiteY4" fmla="*/ 980314 h 1176382"/>
                <a:gd name="connsiteX5" fmla="*/ 1397018 w 1593086"/>
                <a:gd name="connsiteY5" fmla="*/ 1176382 h 1176382"/>
                <a:gd name="connsiteX6" fmla="*/ 196068 w 1593086"/>
                <a:gd name="connsiteY6" fmla="*/ 1176382 h 1176382"/>
                <a:gd name="connsiteX7" fmla="*/ 0 w 1593086"/>
                <a:gd name="connsiteY7" fmla="*/ 980314 h 1176382"/>
                <a:gd name="connsiteX8" fmla="*/ 0 w 1593086"/>
                <a:gd name="connsiteY8" fmla="*/ 196068 h 1176382"/>
                <a:gd name="connsiteX0" fmla="*/ 0 w 1593086"/>
                <a:gd name="connsiteY0" fmla="*/ 196068 h 1176382"/>
                <a:gd name="connsiteX1" fmla="*/ 1397018 w 1593086"/>
                <a:gd name="connsiteY1" fmla="*/ 0 h 1176382"/>
                <a:gd name="connsiteX2" fmla="*/ 1593086 w 1593086"/>
                <a:gd name="connsiteY2" fmla="*/ 196068 h 1176382"/>
                <a:gd name="connsiteX3" fmla="*/ 1593086 w 1593086"/>
                <a:gd name="connsiteY3" fmla="*/ 980314 h 1176382"/>
                <a:gd name="connsiteX4" fmla="*/ 1397018 w 1593086"/>
                <a:gd name="connsiteY4" fmla="*/ 1176382 h 1176382"/>
                <a:gd name="connsiteX5" fmla="*/ 196068 w 1593086"/>
                <a:gd name="connsiteY5" fmla="*/ 1176382 h 1176382"/>
                <a:gd name="connsiteX6" fmla="*/ 0 w 1593086"/>
                <a:gd name="connsiteY6" fmla="*/ 980314 h 1176382"/>
                <a:gd name="connsiteX7" fmla="*/ 0 w 1593086"/>
                <a:gd name="connsiteY7" fmla="*/ 196068 h 1176382"/>
                <a:gd name="connsiteX0" fmla="*/ 0 w 1593086"/>
                <a:gd name="connsiteY0" fmla="*/ 0 h 980314"/>
                <a:gd name="connsiteX1" fmla="*/ 1593086 w 1593086"/>
                <a:gd name="connsiteY1" fmla="*/ 0 h 980314"/>
                <a:gd name="connsiteX2" fmla="*/ 1593086 w 1593086"/>
                <a:gd name="connsiteY2" fmla="*/ 784246 h 980314"/>
                <a:gd name="connsiteX3" fmla="*/ 1397018 w 1593086"/>
                <a:gd name="connsiteY3" fmla="*/ 980314 h 980314"/>
                <a:gd name="connsiteX4" fmla="*/ 196068 w 1593086"/>
                <a:gd name="connsiteY4" fmla="*/ 980314 h 980314"/>
                <a:gd name="connsiteX5" fmla="*/ 0 w 1593086"/>
                <a:gd name="connsiteY5" fmla="*/ 784246 h 980314"/>
                <a:gd name="connsiteX6" fmla="*/ 0 w 1593086"/>
                <a:gd name="connsiteY6" fmla="*/ 0 h 980314"/>
                <a:gd name="connsiteX0" fmla="*/ 0 w 1593086"/>
                <a:gd name="connsiteY0" fmla="*/ 25921 h 1006235"/>
                <a:gd name="connsiteX1" fmla="*/ 1593086 w 1593086"/>
                <a:gd name="connsiteY1" fmla="*/ 425416 h 1006235"/>
                <a:gd name="connsiteX2" fmla="*/ 1593086 w 1593086"/>
                <a:gd name="connsiteY2" fmla="*/ 810167 h 1006235"/>
                <a:gd name="connsiteX3" fmla="*/ 1397018 w 1593086"/>
                <a:gd name="connsiteY3" fmla="*/ 1006235 h 1006235"/>
                <a:gd name="connsiteX4" fmla="*/ 196068 w 1593086"/>
                <a:gd name="connsiteY4" fmla="*/ 1006235 h 1006235"/>
                <a:gd name="connsiteX5" fmla="*/ 0 w 1593086"/>
                <a:gd name="connsiteY5" fmla="*/ 810167 h 1006235"/>
                <a:gd name="connsiteX6" fmla="*/ 0 w 1593086"/>
                <a:gd name="connsiteY6" fmla="*/ 25921 h 1006235"/>
                <a:gd name="connsiteX0" fmla="*/ 0 w 1593086"/>
                <a:gd name="connsiteY0" fmla="*/ 0 h 580819"/>
                <a:gd name="connsiteX1" fmla="*/ 1593086 w 1593086"/>
                <a:gd name="connsiteY1" fmla="*/ 0 h 580819"/>
                <a:gd name="connsiteX2" fmla="*/ 1593086 w 1593086"/>
                <a:gd name="connsiteY2" fmla="*/ 384751 h 580819"/>
                <a:gd name="connsiteX3" fmla="*/ 1397018 w 1593086"/>
                <a:gd name="connsiteY3" fmla="*/ 580819 h 580819"/>
                <a:gd name="connsiteX4" fmla="*/ 196068 w 1593086"/>
                <a:gd name="connsiteY4" fmla="*/ 580819 h 580819"/>
                <a:gd name="connsiteX5" fmla="*/ 0 w 1593086"/>
                <a:gd name="connsiteY5" fmla="*/ 384751 h 580819"/>
                <a:gd name="connsiteX6" fmla="*/ 0 w 1593086"/>
                <a:gd name="connsiteY6" fmla="*/ 0 h 580819"/>
                <a:gd name="connsiteX0" fmla="*/ 0 w 1593086"/>
                <a:gd name="connsiteY0" fmla="*/ 55654 h 636473"/>
                <a:gd name="connsiteX1" fmla="*/ 1593086 w 1593086"/>
                <a:gd name="connsiteY1" fmla="*/ 55654 h 636473"/>
                <a:gd name="connsiteX2" fmla="*/ 1593086 w 1593086"/>
                <a:gd name="connsiteY2" fmla="*/ 440405 h 636473"/>
                <a:gd name="connsiteX3" fmla="*/ 1397018 w 1593086"/>
                <a:gd name="connsiteY3" fmla="*/ 636473 h 636473"/>
                <a:gd name="connsiteX4" fmla="*/ 196068 w 1593086"/>
                <a:gd name="connsiteY4" fmla="*/ 636473 h 636473"/>
                <a:gd name="connsiteX5" fmla="*/ 0 w 1593086"/>
                <a:gd name="connsiteY5" fmla="*/ 440405 h 636473"/>
                <a:gd name="connsiteX6" fmla="*/ 0 w 1593086"/>
                <a:gd name="connsiteY6" fmla="*/ 55654 h 636473"/>
                <a:gd name="connsiteX0" fmla="*/ 0 w 1593086"/>
                <a:gd name="connsiteY0" fmla="*/ 0 h 580819"/>
                <a:gd name="connsiteX1" fmla="*/ 1593086 w 1593086"/>
                <a:gd name="connsiteY1" fmla="*/ 0 h 580819"/>
                <a:gd name="connsiteX2" fmla="*/ 1593086 w 1593086"/>
                <a:gd name="connsiteY2" fmla="*/ 384751 h 580819"/>
                <a:gd name="connsiteX3" fmla="*/ 1397018 w 1593086"/>
                <a:gd name="connsiteY3" fmla="*/ 580819 h 580819"/>
                <a:gd name="connsiteX4" fmla="*/ 196068 w 1593086"/>
                <a:gd name="connsiteY4" fmla="*/ 580819 h 580819"/>
                <a:gd name="connsiteX5" fmla="*/ 0 w 1593086"/>
                <a:gd name="connsiteY5" fmla="*/ 384751 h 580819"/>
                <a:gd name="connsiteX6" fmla="*/ 0 w 1593086"/>
                <a:gd name="connsiteY6" fmla="*/ 0 h 58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3086" h="580819">
                  <a:moveTo>
                    <a:pt x="0" y="0"/>
                  </a:moveTo>
                  <a:cubicBezTo>
                    <a:pt x="425313" y="11335"/>
                    <a:pt x="1052364" y="2457"/>
                    <a:pt x="1593086" y="0"/>
                  </a:cubicBezTo>
                  <a:lnTo>
                    <a:pt x="1593086" y="384751"/>
                  </a:lnTo>
                  <a:cubicBezTo>
                    <a:pt x="1593086" y="493036"/>
                    <a:pt x="1505303" y="580819"/>
                    <a:pt x="1397018" y="580819"/>
                  </a:cubicBezTo>
                  <a:lnTo>
                    <a:pt x="196068" y="580819"/>
                  </a:lnTo>
                  <a:cubicBezTo>
                    <a:pt x="87783" y="580819"/>
                    <a:pt x="0" y="493036"/>
                    <a:pt x="0" y="384751"/>
                  </a:cubicBezTo>
                  <a:lnTo>
                    <a:pt x="0" y="0"/>
                  </a:lnTo>
                  <a:close/>
                </a:path>
              </a:pathLst>
            </a:cu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000" dirty="0" smtClean="0">
                  <a:latin typeface="Calibri" pitchFamily="34" charset="0"/>
                  <a:cs typeface="Calibri" pitchFamily="34" charset="0"/>
                </a:rPr>
                <a:t>Foreground</a:t>
              </a:r>
              <a:endParaRPr lang="zh-CN" altLang="en-US" sz="2000" dirty="0">
                <a:latin typeface="Calibri" pitchFamily="34" charset="0"/>
                <a:cs typeface="Calibri" pitchFamily="34" charset="0"/>
              </a:endParaRPr>
            </a:p>
          </p:txBody>
        </p:sp>
      </p:grpSp>
      <p:sp>
        <p:nvSpPr>
          <p:cNvPr id="69" name="矩形 68"/>
          <p:cNvSpPr/>
          <p:nvPr/>
        </p:nvSpPr>
        <p:spPr>
          <a:xfrm>
            <a:off x="927907" y="3893132"/>
            <a:ext cx="1715983" cy="369332"/>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none">
            <a:spAutoFit/>
          </a:bodyPr>
          <a:lstStyle/>
          <a:p>
            <a:r>
              <a:rPr lang="en-US" altLang="zh-CN" dirty="0" smtClean="0"/>
              <a:t>Diversity control</a:t>
            </a:r>
            <a:endParaRPr lang="zh-CN" altLang="en-US" dirty="0"/>
          </a:p>
        </p:txBody>
      </p:sp>
    </p:spTree>
    <p:extLst>
      <p:ext uri="{BB962C8B-B14F-4D97-AF65-F5344CB8AC3E}">
        <p14:creationId xmlns:p14="http://schemas.microsoft.com/office/powerpoint/2010/main" val="10835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500"/>
                                        <p:tgtEl>
                                          <p:spTgt spid="6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left)">
                                      <p:cBhvr>
                                        <p:cTn id="19" dur="500"/>
                                        <p:tgtEl>
                                          <p:spTgt spid="6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9"/>
                                        </p:tgtEl>
                                        <p:attrNameLst>
                                          <p:attrName>style.visibility</p:attrName>
                                        </p:attrNameLst>
                                      </p:cBhvr>
                                      <p:to>
                                        <p:strVal val="visible"/>
                                      </p:to>
                                    </p:set>
                                  </p:childTnLst>
                                </p:cTn>
                              </p:par>
                            </p:childTnLst>
                          </p:cTn>
                        </p:par>
                        <p:par>
                          <p:cTn id="24" fill="hold">
                            <p:stCondLst>
                              <p:cond delay="0"/>
                            </p:stCondLst>
                            <p:childTnLst>
                              <p:par>
                                <p:cTn id="25" presetID="35" presetClass="emph" presetSubtype="0" repeatCount="3000" fill="hold" grpId="1" nodeType="afterEffect">
                                  <p:stCondLst>
                                    <p:cond delay="0"/>
                                  </p:stCondLst>
                                  <p:childTnLst>
                                    <p:anim calcmode="discrete" valueType="str">
                                      <p:cBhvr>
                                        <p:cTn id="26" dur="500" fill="hold"/>
                                        <p:tgtEl>
                                          <p:spTgt spid="6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Diversity control</a:t>
            </a:r>
            <a:endParaRPr lang="zh-CN"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873" y="1740136"/>
            <a:ext cx="5782268" cy="254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623770" y="1392121"/>
            <a:ext cx="1824475" cy="400110"/>
          </a:xfrm>
          <a:prstGeom prst="rect">
            <a:avLst/>
          </a:prstGeom>
        </p:spPr>
        <p:txBody>
          <a:bodyPr wrap="none">
            <a:spAutoFit/>
          </a:bodyPr>
          <a:lstStyle/>
          <a:p>
            <a:pPr algn="ctr"/>
            <a:r>
              <a:rPr lang="en-US" altLang="zh-CN" sz="2000" b="1" dirty="0">
                <a:solidFill>
                  <a:srgbClr val="0070C0"/>
                </a:solidFill>
              </a:rPr>
              <a:t>Background set</a:t>
            </a:r>
          </a:p>
        </p:txBody>
      </p:sp>
      <p:sp>
        <p:nvSpPr>
          <p:cNvPr id="11" name="矩形 10"/>
          <p:cNvSpPr/>
          <p:nvPr/>
        </p:nvSpPr>
        <p:spPr>
          <a:xfrm>
            <a:off x="3639610" y="4259872"/>
            <a:ext cx="1792798" cy="400110"/>
          </a:xfrm>
          <a:prstGeom prst="rect">
            <a:avLst/>
          </a:prstGeom>
        </p:spPr>
        <p:txBody>
          <a:bodyPr wrap="none">
            <a:spAutoFit/>
          </a:bodyPr>
          <a:lstStyle/>
          <a:p>
            <a:pPr algn="ctr"/>
            <a:r>
              <a:rPr lang="en-US" altLang="zh-CN" sz="2000" b="1" dirty="0" smtClean="0">
                <a:solidFill>
                  <a:srgbClr val="00B050"/>
                </a:solidFill>
              </a:rPr>
              <a:t>Foreground </a:t>
            </a:r>
            <a:r>
              <a:rPr lang="en-US" altLang="zh-CN" sz="2000" b="1" dirty="0">
                <a:solidFill>
                  <a:srgbClr val="00B050"/>
                </a:solidFill>
              </a:rPr>
              <a:t>set</a:t>
            </a:r>
          </a:p>
        </p:txBody>
      </p:sp>
      <p:sp>
        <p:nvSpPr>
          <p:cNvPr id="10" name="灯片编号占位符 9"/>
          <p:cNvSpPr>
            <a:spLocks noGrp="1"/>
          </p:cNvSpPr>
          <p:nvPr>
            <p:ph type="sldNum" sz="quarter" idx="12"/>
          </p:nvPr>
        </p:nvSpPr>
        <p:spPr/>
        <p:txBody>
          <a:bodyPr/>
          <a:lstStyle/>
          <a:p>
            <a:fld id="{0C913308-F349-4B6D-A68A-DD1791B4A57B}" type="slidenum">
              <a:rPr lang="zh-CN" altLang="en-US" smtClean="0"/>
              <a:pPr/>
              <a:t>16</a:t>
            </a:fld>
            <a:endParaRPr lang="zh-CN" altLang="en-US"/>
          </a:p>
        </p:txBody>
      </p:sp>
      <p:sp>
        <p:nvSpPr>
          <p:cNvPr id="3" name="下箭头 2"/>
          <p:cNvSpPr/>
          <p:nvPr/>
        </p:nvSpPr>
        <p:spPr>
          <a:xfrm>
            <a:off x="3851920" y="2266671"/>
            <a:ext cx="1152128" cy="531751"/>
          </a:xfrm>
          <a:custGeom>
            <a:avLst/>
            <a:gdLst>
              <a:gd name="connsiteX0" fmla="*/ 0 w 288032"/>
              <a:gd name="connsiteY0" fmla="*/ 216024 h 360040"/>
              <a:gd name="connsiteX1" fmla="*/ 72008 w 288032"/>
              <a:gd name="connsiteY1" fmla="*/ 216024 h 360040"/>
              <a:gd name="connsiteX2" fmla="*/ 72008 w 288032"/>
              <a:gd name="connsiteY2" fmla="*/ 0 h 360040"/>
              <a:gd name="connsiteX3" fmla="*/ 216024 w 288032"/>
              <a:gd name="connsiteY3" fmla="*/ 0 h 360040"/>
              <a:gd name="connsiteX4" fmla="*/ 216024 w 288032"/>
              <a:gd name="connsiteY4" fmla="*/ 216024 h 360040"/>
              <a:gd name="connsiteX5" fmla="*/ 288032 w 288032"/>
              <a:gd name="connsiteY5" fmla="*/ 216024 h 360040"/>
              <a:gd name="connsiteX6" fmla="*/ 144016 w 288032"/>
              <a:gd name="connsiteY6" fmla="*/ 360040 h 360040"/>
              <a:gd name="connsiteX7" fmla="*/ 0 w 288032"/>
              <a:gd name="connsiteY7" fmla="*/ 216024 h 360040"/>
              <a:gd name="connsiteX0" fmla="*/ 0 w 510282"/>
              <a:gd name="connsiteY0" fmla="*/ 216024 h 360040"/>
              <a:gd name="connsiteX1" fmla="*/ 294258 w 510282"/>
              <a:gd name="connsiteY1" fmla="*/ 216024 h 360040"/>
              <a:gd name="connsiteX2" fmla="*/ 294258 w 510282"/>
              <a:gd name="connsiteY2" fmla="*/ 0 h 360040"/>
              <a:gd name="connsiteX3" fmla="*/ 438274 w 510282"/>
              <a:gd name="connsiteY3" fmla="*/ 0 h 360040"/>
              <a:gd name="connsiteX4" fmla="*/ 438274 w 510282"/>
              <a:gd name="connsiteY4" fmla="*/ 216024 h 360040"/>
              <a:gd name="connsiteX5" fmla="*/ 510282 w 510282"/>
              <a:gd name="connsiteY5" fmla="*/ 216024 h 360040"/>
              <a:gd name="connsiteX6" fmla="*/ 366266 w 510282"/>
              <a:gd name="connsiteY6" fmla="*/ 360040 h 360040"/>
              <a:gd name="connsiteX7" fmla="*/ 0 w 510282"/>
              <a:gd name="connsiteY7" fmla="*/ 216024 h 360040"/>
              <a:gd name="connsiteX0" fmla="*/ 0 w 764282"/>
              <a:gd name="connsiteY0" fmla="*/ 216024 h 360040"/>
              <a:gd name="connsiteX1" fmla="*/ 294258 w 764282"/>
              <a:gd name="connsiteY1" fmla="*/ 216024 h 360040"/>
              <a:gd name="connsiteX2" fmla="*/ 294258 w 764282"/>
              <a:gd name="connsiteY2" fmla="*/ 0 h 360040"/>
              <a:gd name="connsiteX3" fmla="*/ 438274 w 764282"/>
              <a:gd name="connsiteY3" fmla="*/ 0 h 360040"/>
              <a:gd name="connsiteX4" fmla="*/ 438274 w 764282"/>
              <a:gd name="connsiteY4" fmla="*/ 216024 h 360040"/>
              <a:gd name="connsiteX5" fmla="*/ 764282 w 764282"/>
              <a:gd name="connsiteY5" fmla="*/ 216024 h 360040"/>
              <a:gd name="connsiteX6" fmla="*/ 366266 w 764282"/>
              <a:gd name="connsiteY6" fmla="*/ 360040 h 360040"/>
              <a:gd name="connsiteX7" fmla="*/ 0 w 764282"/>
              <a:gd name="connsiteY7" fmla="*/ 216024 h 360040"/>
              <a:gd name="connsiteX0" fmla="*/ 0 w 764282"/>
              <a:gd name="connsiteY0" fmla="*/ 216024 h 360040"/>
              <a:gd name="connsiteX1" fmla="*/ 294258 w 764282"/>
              <a:gd name="connsiteY1" fmla="*/ 216024 h 360040"/>
              <a:gd name="connsiteX2" fmla="*/ 294258 w 764282"/>
              <a:gd name="connsiteY2" fmla="*/ 0 h 360040"/>
              <a:gd name="connsiteX3" fmla="*/ 438274 w 764282"/>
              <a:gd name="connsiteY3" fmla="*/ 0 h 360040"/>
              <a:gd name="connsiteX4" fmla="*/ 603374 w 764282"/>
              <a:gd name="connsiteY4" fmla="*/ 216024 h 360040"/>
              <a:gd name="connsiteX5" fmla="*/ 764282 w 764282"/>
              <a:gd name="connsiteY5" fmla="*/ 216024 h 360040"/>
              <a:gd name="connsiteX6" fmla="*/ 366266 w 764282"/>
              <a:gd name="connsiteY6" fmla="*/ 360040 h 360040"/>
              <a:gd name="connsiteX7" fmla="*/ 0 w 764282"/>
              <a:gd name="connsiteY7" fmla="*/ 216024 h 360040"/>
              <a:gd name="connsiteX0" fmla="*/ 0 w 764282"/>
              <a:gd name="connsiteY0" fmla="*/ 216024 h 360040"/>
              <a:gd name="connsiteX1" fmla="*/ 135508 w 764282"/>
              <a:gd name="connsiteY1" fmla="*/ 216024 h 360040"/>
              <a:gd name="connsiteX2" fmla="*/ 294258 w 764282"/>
              <a:gd name="connsiteY2" fmla="*/ 0 h 360040"/>
              <a:gd name="connsiteX3" fmla="*/ 438274 w 764282"/>
              <a:gd name="connsiteY3" fmla="*/ 0 h 360040"/>
              <a:gd name="connsiteX4" fmla="*/ 603374 w 764282"/>
              <a:gd name="connsiteY4" fmla="*/ 216024 h 360040"/>
              <a:gd name="connsiteX5" fmla="*/ 764282 w 764282"/>
              <a:gd name="connsiteY5" fmla="*/ 216024 h 360040"/>
              <a:gd name="connsiteX6" fmla="*/ 366266 w 764282"/>
              <a:gd name="connsiteY6" fmla="*/ 360040 h 360040"/>
              <a:gd name="connsiteX7" fmla="*/ 0 w 764282"/>
              <a:gd name="connsiteY7" fmla="*/ 216024 h 360040"/>
              <a:gd name="connsiteX0" fmla="*/ 0 w 834132"/>
              <a:gd name="connsiteY0" fmla="*/ 216024 h 360040"/>
              <a:gd name="connsiteX1" fmla="*/ 205358 w 834132"/>
              <a:gd name="connsiteY1" fmla="*/ 216024 h 360040"/>
              <a:gd name="connsiteX2" fmla="*/ 364108 w 834132"/>
              <a:gd name="connsiteY2" fmla="*/ 0 h 360040"/>
              <a:gd name="connsiteX3" fmla="*/ 508124 w 834132"/>
              <a:gd name="connsiteY3" fmla="*/ 0 h 360040"/>
              <a:gd name="connsiteX4" fmla="*/ 673224 w 834132"/>
              <a:gd name="connsiteY4" fmla="*/ 216024 h 360040"/>
              <a:gd name="connsiteX5" fmla="*/ 834132 w 834132"/>
              <a:gd name="connsiteY5" fmla="*/ 216024 h 360040"/>
              <a:gd name="connsiteX6" fmla="*/ 436116 w 834132"/>
              <a:gd name="connsiteY6" fmla="*/ 360040 h 360040"/>
              <a:gd name="connsiteX7" fmla="*/ 0 w 834132"/>
              <a:gd name="connsiteY7" fmla="*/ 216024 h 360040"/>
              <a:gd name="connsiteX0" fmla="*/ 0 w 865882"/>
              <a:gd name="connsiteY0" fmla="*/ 216024 h 360040"/>
              <a:gd name="connsiteX1" fmla="*/ 205358 w 865882"/>
              <a:gd name="connsiteY1" fmla="*/ 216024 h 360040"/>
              <a:gd name="connsiteX2" fmla="*/ 364108 w 865882"/>
              <a:gd name="connsiteY2" fmla="*/ 0 h 360040"/>
              <a:gd name="connsiteX3" fmla="*/ 508124 w 865882"/>
              <a:gd name="connsiteY3" fmla="*/ 0 h 360040"/>
              <a:gd name="connsiteX4" fmla="*/ 673224 w 865882"/>
              <a:gd name="connsiteY4" fmla="*/ 216024 h 360040"/>
              <a:gd name="connsiteX5" fmla="*/ 865882 w 865882"/>
              <a:gd name="connsiteY5" fmla="*/ 216024 h 360040"/>
              <a:gd name="connsiteX6" fmla="*/ 436116 w 865882"/>
              <a:gd name="connsiteY6" fmla="*/ 360040 h 360040"/>
              <a:gd name="connsiteX7" fmla="*/ 0 w 865882"/>
              <a:gd name="connsiteY7" fmla="*/ 216024 h 360040"/>
              <a:gd name="connsiteX0" fmla="*/ 0 w 865882"/>
              <a:gd name="connsiteY0" fmla="*/ 216024 h 360040"/>
              <a:gd name="connsiteX1" fmla="*/ 205358 w 865882"/>
              <a:gd name="connsiteY1" fmla="*/ 216024 h 360040"/>
              <a:gd name="connsiteX2" fmla="*/ 319658 w 865882"/>
              <a:gd name="connsiteY2" fmla="*/ 0 h 360040"/>
              <a:gd name="connsiteX3" fmla="*/ 508124 w 865882"/>
              <a:gd name="connsiteY3" fmla="*/ 0 h 360040"/>
              <a:gd name="connsiteX4" fmla="*/ 673224 w 865882"/>
              <a:gd name="connsiteY4" fmla="*/ 216024 h 360040"/>
              <a:gd name="connsiteX5" fmla="*/ 865882 w 865882"/>
              <a:gd name="connsiteY5" fmla="*/ 216024 h 360040"/>
              <a:gd name="connsiteX6" fmla="*/ 436116 w 865882"/>
              <a:gd name="connsiteY6" fmla="*/ 360040 h 360040"/>
              <a:gd name="connsiteX7" fmla="*/ 0 w 865882"/>
              <a:gd name="connsiteY7" fmla="*/ 216024 h 360040"/>
              <a:gd name="connsiteX0" fmla="*/ 0 w 865882"/>
              <a:gd name="connsiteY0" fmla="*/ 216024 h 360040"/>
              <a:gd name="connsiteX1" fmla="*/ 205358 w 865882"/>
              <a:gd name="connsiteY1" fmla="*/ 216024 h 360040"/>
              <a:gd name="connsiteX2" fmla="*/ 319658 w 865882"/>
              <a:gd name="connsiteY2" fmla="*/ 0 h 360040"/>
              <a:gd name="connsiteX3" fmla="*/ 546224 w 865882"/>
              <a:gd name="connsiteY3" fmla="*/ 6350 h 360040"/>
              <a:gd name="connsiteX4" fmla="*/ 673224 w 865882"/>
              <a:gd name="connsiteY4" fmla="*/ 216024 h 360040"/>
              <a:gd name="connsiteX5" fmla="*/ 865882 w 865882"/>
              <a:gd name="connsiteY5" fmla="*/ 216024 h 360040"/>
              <a:gd name="connsiteX6" fmla="*/ 436116 w 865882"/>
              <a:gd name="connsiteY6" fmla="*/ 360040 h 360040"/>
              <a:gd name="connsiteX7" fmla="*/ 0 w 865882"/>
              <a:gd name="connsiteY7" fmla="*/ 216024 h 360040"/>
              <a:gd name="connsiteX0" fmla="*/ 0 w 865882"/>
              <a:gd name="connsiteY0" fmla="*/ 216024 h 360040"/>
              <a:gd name="connsiteX1" fmla="*/ 243458 w 865882"/>
              <a:gd name="connsiteY1" fmla="*/ 209674 h 360040"/>
              <a:gd name="connsiteX2" fmla="*/ 319658 w 865882"/>
              <a:gd name="connsiteY2" fmla="*/ 0 h 360040"/>
              <a:gd name="connsiteX3" fmla="*/ 546224 w 865882"/>
              <a:gd name="connsiteY3" fmla="*/ 6350 h 360040"/>
              <a:gd name="connsiteX4" fmla="*/ 673224 w 865882"/>
              <a:gd name="connsiteY4" fmla="*/ 216024 h 360040"/>
              <a:gd name="connsiteX5" fmla="*/ 865882 w 865882"/>
              <a:gd name="connsiteY5" fmla="*/ 216024 h 360040"/>
              <a:gd name="connsiteX6" fmla="*/ 436116 w 865882"/>
              <a:gd name="connsiteY6" fmla="*/ 360040 h 360040"/>
              <a:gd name="connsiteX7" fmla="*/ 0 w 865882"/>
              <a:gd name="connsiteY7" fmla="*/ 216024 h 360040"/>
              <a:gd name="connsiteX0" fmla="*/ 0 w 865882"/>
              <a:gd name="connsiteY0" fmla="*/ 216024 h 360040"/>
              <a:gd name="connsiteX1" fmla="*/ 243458 w 865882"/>
              <a:gd name="connsiteY1" fmla="*/ 209674 h 360040"/>
              <a:gd name="connsiteX2" fmla="*/ 319658 w 865882"/>
              <a:gd name="connsiteY2" fmla="*/ 0 h 360040"/>
              <a:gd name="connsiteX3" fmla="*/ 546224 w 865882"/>
              <a:gd name="connsiteY3" fmla="*/ 6350 h 360040"/>
              <a:gd name="connsiteX4" fmla="*/ 622424 w 865882"/>
              <a:gd name="connsiteY4" fmla="*/ 222374 h 360040"/>
              <a:gd name="connsiteX5" fmla="*/ 865882 w 865882"/>
              <a:gd name="connsiteY5" fmla="*/ 216024 h 360040"/>
              <a:gd name="connsiteX6" fmla="*/ 436116 w 865882"/>
              <a:gd name="connsiteY6" fmla="*/ 360040 h 360040"/>
              <a:gd name="connsiteX7" fmla="*/ 0 w 865882"/>
              <a:gd name="connsiteY7" fmla="*/ 216024 h 360040"/>
              <a:gd name="connsiteX0" fmla="*/ 0 w 865882"/>
              <a:gd name="connsiteY0" fmla="*/ 216024 h 360040"/>
              <a:gd name="connsiteX1" fmla="*/ 243458 w 865882"/>
              <a:gd name="connsiteY1" fmla="*/ 209674 h 360040"/>
              <a:gd name="connsiteX2" fmla="*/ 319658 w 865882"/>
              <a:gd name="connsiteY2" fmla="*/ 0 h 360040"/>
              <a:gd name="connsiteX3" fmla="*/ 546224 w 865882"/>
              <a:gd name="connsiteY3" fmla="*/ 6350 h 360040"/>
              <a:gd name="connsiteX4" fmla="*/ 609724 w 865882"/>
              <a:gd name="connsiteY4" fmla="*/ 203324 h 360040"/>
              <a:gd name="connsiteX5" fmla="*/ 865882 w 865882"/>
              <a:gd name="connsiteY5" fmla="*/ 216024 h 360040"/>
              <a:gd name="connsiteX6" fmla="*/ 436116 w 865882"/>
              <a:gd name="connsiteY6" fmla="*/ 360040 h 360040"/>
              <a:gd name="connsiteX7" fmla="*/ 0 w 865882"/>
              <a:gd name="connsiteY7" fmla="*/ 216024 h 36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882" h="360040">
                <a:moveTo>
                  <a:pt x="0" y="216024"/>
                </a:moveTo>
                <a:lnTo>
                  <a:pt x="243458" y="209674"/>
                </a:lnTo>
                <a:lnTo>
                  <a:pt x="319658" y="0"/>
                </a:lnTo>
                <a:lnTo>
                  <a:pt x="546224" y="6350"/>
                </a:lnTo>
                <a:lnTo>
                  <a:pt x="609724" y="203324"/>
                </a:lnTo>
                <a:lnTo>
                  <a:pt x="865882" y="216024"/>
                </a:lnTo>
                <a:lnTo>
                  <a:pt x="436116" y="360040"/>
                </a:lnTo>
                <a:lnTo>
                  <a:pt x="0" y="216024"/>
                </a:ln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5572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nvSpPr>
        <p:spPr>
          <a:xfrm>
            <a:off x="2940626" y="2608403"/>
            <a:ext cx="2009169" cy="1220614"/>
          </a:xfrm>
          <a:prstGeom prst="roundRect">
            <a:avLst>
              <a:gd name="adj" fmla="val 897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400" dirty="0" smtClean="0">
                <a:latin typeface="Calibri" pitchFamily="34" charset="0"/>
                <a:cs typeface="Calibri" pitchFamily="34" charset="0"/>
              </a:rPr>
              <a:t>Reproduction</a:t>
            </a:r>
          </a:p>
        </p:txBody>
      </p:sp>
      <p:sp>
        <p:nvSpPr>
          <p:cNvPr id="2" name="标题 1"/>
          <p:cNvSpPr>
            <a:spLocks noGrp="1"/>
          </p:cNvSpPr>
          <p:nvPr>
            <p:ph type="title"/>
          </p:nvPr>
        </p:nvSpPr>
        <p:spPr/>
        <p:txBody>
          <a:bodyPr>
            <a:normAutofit/>
          </a:bodyPr>
          <a:lstStyle/>
          <a:p>
            <a:r>
              <a:rPr lang="en-US" altLang="zh-CN" dirty="0" smtClean="0">
                <a:effectLst>
                  <a:outerShdw blurRad="38100" dist="38100" dir="2700000" algn="tl">
                    <a:srgbClr val="000000">
                      <a:alpha val="43137"/>
                    </a:srgbClr>
                  </a:outerShdw>
                </a:effectLst>
              </a:rPr>
              <a:t>Set </a:t>
            </a:r>
            <a:r>
              <a:rPr lang="en-US" altLang="zh-CN" dirty="0">
                <a:effectLst>
                  <a:outerShdw blurRad="38100" dist="38100" dir="2700000" algn="tl">
                    <a:srgbClr val="000000">
                      <a:alpha val="43137"/>
                    </a:srgbClr>
                  </a:outerShdw>
                </a:effectLst>
              </a:rPr>
              <a:t>evolution: System </a:t>
            </a:r>
            <a:r>
              <a:rPr lang="en-US" altLang="zh-CN" dirty="0" smtClean="0">
                <a:effectLst>
                  <a:outerShdw blurRad="38100" dist="38100" dir="2700000" algn="tl">
                    <a:srgbClr val="000000">
                      <a:alpha val="43137"/>
                    </a:srgbClr>
                  </a:outerShdw>
                </a:effectLst>
              </a:rPr>
              <a:t>overview</a:t>
            </a:r>
            <a:endParaRPr lang="zh-CN" altLang="en-US" dirty="0"/>
          </a:p>
        </p:txBody>
      </p:sp>
      <p:sp>
        <p:nvSpPr>
          <p:cNvPr id="45" name="灯片编号占位符 44"/>
          <p:cNvSpPr>
            <a:spLocks noGrp="1"/>
          </p:cNvSpPr>
          <p:nvPr>
            <p:ph type="sldNum" sz="quarter" idx="12"/>
          </p:nvPr>
        </p:nvSpPr>
        <p:spPr/>
        <p:txBody>
          <a:bodyPr/>
          <a:lstStyle/>
          <a:p>
            <a:fld id="{0C913308-F349-4B6D-A68A-DD1791B4A57B}" type="slidenum">
              <a:rPr lang="zh-CN" altLang="en-US" smtClean="0"/>
              <a:pPr/>
              <a:t>17</a:t>
            </a:fld>
            <a:endParaRPr lang="zh-CN" altLang="en-US" dirty="0"/>
          </a:p>
        </p:txBody>
      </p:sp>
      <p:sp>
        <p:nvSpPr>
          <p:cNvPr id="39" name="对角圆角矩形 38"/>
          <p:cNvSpPr/>
          <p:nvPr/>
        </p:nvSpPr>
        <p:spPr>
          <a:xfrm>
            <a:off x="989356" y="1402503"/>
            <a:ext cx="1593086" cy="682769"/>
          </a:xfrm>
          <a:prstGeom prst="round2DiagRect">
            <a:avLst>
              <a:gd name="adj1" fmla="val 37967"/>
              <a:gd name="adj2"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dirty="0" smtClean="0">
                <a:latin typeface="Calibri" pitchFamily="34" charset="0"/>
                <a:cs typeface="Calibri" pitchFamily="34" charset="0"/>
              </a:rPr>
              <a:t>Initial population</a:t>
            </a:r>
            <a:endParaRPr lang="zh-CN" altLang="en-US" dirty="0">
              <a:latin typeface="Calibri" pitchFamily="34" charset="0"/>
              <a:cs typeface="Calibri" pitchFamily="34" charset="0"/>
            </a:endParaRPr>
          </a:p>
        </p:txBody>
      </p:sp>
      <p:cxnSp>
        <p:nvCxnSpPr>
          <p:cNvPr id="40" name="直接箭头连接符 39"/>
          <p:cNvCxnSpPr/>
          <p:nvPr/>
        </p:nvCxnSpPr>
        <p:spPr>
          <a:xfrm>
            <a:off x="1785899" y="2085272"/>
            <a:ext cx="0" cy="537876"/>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41" name="直接箭头连接符 40"/>
          <p:cNvCxnSpPr/>
          <p:nvPr/>
        </p:nvCxnSpPr>
        <p:spPr>
          <a:xfrm>
            <a:off x="4949795" y="3250758"/>
            <a:ext cx="406759" cy="5211"/>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42" name="直接连接符 41"/>
          <p:cNvCxnSpPr/>
          <p:nvPr/>
        </p:nvCxnSpPr>
        <p:spPr>
          <a:xfrm>
            <a:off x="6153097" y="3799530"/>
            <a:ext cx="0" cy="685062"/>
          </a:xfrm>
          <a:prstGeom prst="line">
            <a:avLst/>
          </a:prstGeom>
          <a:ln w="76200"/>
        </p:spPr>
        <p:style>
          <a:lnRef idx="3">
            <a:schemeClr val="dk1"/>
          </a:lnRef>
          <a:fillRef idx="0">
            <a:schemeClr val="dk1"/>
          </a:fillRef>
          <a:effectRef idx="2">
            <a:schemeClr val="dk1"/>
          </a:effectRef>
          <a:fontRef idx="minor">
            <a:schemeClr val="tx1"/>
          </a:fontRef>
        </p:style>
      </p:cxnSp>
      <p:cxnSp>
        <p:nvCxnSpPr>
          <p:cNvPr id="43" name="直接连接符 42"/>
          <p:cNvCxnSpPr/>
          <p:nvPr/>
        </p:nvCxnSpPr>
        <p:spPr>
          <a:xfrm flipV="1">
            <a:off x="568171" y="4512210"/>
            <a:ext cx="5625101" cy="6524"/>
          </a:xfrm>
          <a:prstGeom prst="line">
            <a:avLst/>
          </a:prstGeom>
          <a:ln w="76200"/>
        </p:spPr>
        <p:style>
          <a:lnRef idx="3">
            <a:schemeClr val="dk1"/>
          </a:lnRef>
          <a:fillRef idx="0">
            <a:schemeClr val="dk1"/>
          </a:fillRef>
          <a:effectRef idx="2">
            <a:schemeClr val="dk1"/>
          </a:effectRef>
          <a:fontRef idx="minor">
            <a:schemeClr val="tx1"/>
          </a:fontRef>
        </p:style>
      </p:cxnSp>
      <p:cxnSp>
        <p:nvCxnSpPr>
          <p:cNvPr id="44" name="直接箭头连接符 43"/>
          <p:cNvCxnSpPr/>
          <p:nvPr/>
        </p:nvCxnSpPr>
        <p:spPr>
          <a:xfrm>
            <a:off x="2578730" y="3531815"/>
            <a:ext cx="361896" cy="3541"/>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46" name="圆角矩形 45"/>
          <p:cNvSpPr/>
          <p:nvPr/>
        </p:nvSpPr>
        <p:spPr>
          <a:xfrm>
            <a:off x="5356554" y="2639833"/>
            <a:ext cx="1593086" cy="117638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000" dirty="0" smtClean="0">
                <a:latin typeface="Calibri" pitchFamily="34" charset="0"/>
                <a:cs typeface="Calibri" pitchFamily="34" charset="0"/>
              </a:rPr>
              <a:t>New shapes</a:t>
            </a:r>
            <a:endParaRPr lang="zh-CN" altLang="en-US" sz="2000" dirty="0">
              <a:latin typeface="Calibri" pitchFamily="34" charset="0"/>
              <a:cs typeface="Calibri" pitchFamily="34" charset="0"/>
            </a:endParaRPr>
          </a:p>
        </p:txBody>
      </p:sp>
      <p:cxnSp>
        <p:nvCxnSpPr>
          <p:cNvPr id="48" name="直接箭头连接符 47"/>
          <p:cNvCxnSpPr/>
          <p:nvPr/>
        </p:nvCxnSpPr>
        <p:spPr>
          <a:xfrm flipV="1">
            <a:off x="610574" y="2956264"/>
            <a:ext cx="1986" cy="1547069"/>
          </a:xfrm>
          <a:prstGeom prst="straightConnector1">
            <a:avLst/>
          </a:prstGeom>
          <a:ln w="76200">
            <a:headEnd type="none" w="med" len="med"/>
            <a:tailEnd type="none" w="med" len="med"/>
          </a:ln>
        </p:spPr>
        <p:style>
          <a:lnRef idx="3">
            <a:schemeClr val="dk1"/>
          </a:lnRef>
          <a:fillRef idx="0">
            <a:schemeClr val="dk1"/>
          </a:fillRef>
          <a:effectRef idx="2">
            <a:schemeClr val="dk1"/>
          </a:effectRef>
          <a:fontRef idx="minor">
            <a:schemeClr val="tx1"/>
          </a:fontRef>
        </p:style>
      </p:cxnSp>
      <p:grpSp>
        <p:nvGrpSpPr>
          <p:cNvPr id="49" name="组合 48"/>
          <p:cNvGrpSpPr/>
          <p:nvPr/>
        </p:nvGrpSpPr>
        <p:grpSpPr>
          <a:xfrm>
            <a:off x="6948264" y="2650053"/>
            <a:ext cx="2160309" cy="1577881"/>
            <a:chOff x="6948264" y="2650053"/>
            <a:chExt cx="2160309" cy="1577881"/>
          </a:xfrm>
        </p:grpSpPr>
        <p:pic>
          <p:nvPicPr>
            <p:cNvPr id="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662" y="2897170"/>
              <a:ext cx="762911" cy="85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圆角矩形 50"/>
            <p:cNvSpPr/>
            <p:nvPr/>
          </p:nvSpPr>
          <p:spPr>
            <a:xfrm>
              <a:off x="7298141" y="2650053"/>
              <a:ext cx="1025883" cy="117638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dirty="0" smtClean="0">
                  <a:latin typeface="Calibri" pitchFamily="34" charset="0"/>
                  <a:cs typeface="Calibri" pitchFamily="34" charset="0"/>
                </a:rPr>
                <a:t>Shape gallery</a:t>
              </a:r>
              <a:endParaRPr lang="zh-CN" altLang="en-US" sz="2000" dirty="0">
                <a:latin typeface="Calibri" pitchFamily="34" charset="0"/>
                <a:cs typeface="Calibri" pitchFamily="34" charset="0"/>
              </a:endParaRPr>
            </a:p>
          </p:txBody>
        </p:sp>
        <p:cxnSp>
          <p:nvCxnSpPr>
            <p:cNvPr id="52" name="直接箭头连接符 51"/>
            <p:cNvCxnSpPr/>
            <p:nvPr/>
          </p:nvCxnSpPr>
          <p:spPr>
            <a:xfrm>
              <a:off x="6948264" y="3154800"/>
              <a:ext cx="349877" cy="0"/>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53" name="直接箭头连接符 52"/>
            <p:cNvCxnSpPr/>
            <p:nvPr/>
          </p:nvCxnSpPr>
          <p:spPr>
            <a:xfrm flipH="1">
              <a:off x="6948264" y="3363409"/>
              <a:ext cx="349877" cy="0"/>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54" name="矩形 53"/>
            <p:cNvSpPr/>
            <p:nvPr/>
          </p:nvSpPr>
          <p:spPr>
            <a:xfrm>
              <a:off x="8449482" y="3858602"/>
              <a:ext cx="617477" cy="369332"/>
            </a:xfrm>
            <a:prstGeom prst="rect">
              <a:avLst/>
            </a:prstGeom>
          </p:spPr>
          <p:txBody>
            <a:bodyPr wrap="none">
              <a:spAutoFit/>
            </a:bodyPr>
            <a:lstStyle/>
            <a:p>
              <a:pPr algn="ctr"/>
              <a:r>
                <a:rPr lang="en-US" altLang="zh-CN" dirty="0" smtClean="0">
                  <a:latin typeface="Calibri" pitchFamily="34" charset="0"/>
                  <a:cs typeface="Calibri" pitchFamily="34" charset="0"/>
                </a:rPr>
                <a:t>User</a:t>
              </a:r>
              <a:endParaRPr lang="zh-CN" altLang="en-US" dirty="0">
                <a:latin typeface="Calibri" pitchFamily="34" charset="0"/>
                <a:cs typeface="Calibri" pitchFamily="34" charset="0"/>
              </a:endParaRPr>
            </a:p>
          </p:txBody>
        </p:sp>
      </p:grpSp>
      <p:cxnSp>
        <p:nvCxnSpPr>
          <p:cNvPr id="55" name="直接箭头连接符 54"/>
          <p:cNvCxnSpPr/>
          <p:nvPr/>
        </p:nvCxnSpPr>
        <p:spPr>
          <a:xfrm>
            <a:off x="632334" y="3528274"/>
            <a:ext cx="361896" cy="3541"/>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21" name="直接箭头连接符 20"/>
          <p:cNvCxnSpPr/>
          <p:nvPr/>
        </p:nvCxnSpPr>
        <p:spPr>
          <a:xfrm>
            <a:off x="632334" y="3003798"/>
            <a:ext cx="361896" cy="3541"/>
          </a:xfrm>
          <a:prstGeom prst="straightConnector1">
            <a:avLst/>
          </a:prstGeom>
          <a:ln w="76200">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23" name="圆角矩形 22"/>
          <p:cNvSpPr/>
          <p:nvPr/>
        </p:nvSpPr>
        <p:spPr>
          <a:xfrm>
            <a:off x="985644" y="2605820"/>
            <a:ext cx="1601963" cy="719867"/>
          </a:xfrm>
          <a:custGeom>
            <a:avLst/>
            <a:gdLst>
              <a:gd name="connsiteX0" fmla="*/ 0 w 1593086"/>
              <a:gd name="connsiteY0" fmla="*/ 196068 h 1176382"/>
              <a:gd name="connsiteX1" fmla="*/ 196068 w 1593086"/>
              <a:gd name="connsiteY1" fmla="*/ 0 h 1176382"/>
              <a:gd name="connsiteX2" fmla="*/ 1397018 w 1593086"/>
              <a:gd name="connsiteY2" fmla="*/ 0 h 1176382"/>
              <a:gd name="connsiteX3" fmla="*/ 1593086 w 1593086"/>
              <a:gd name="connsiteY3" fmla="*/ 196068 h 1176382"/>
              <a:gd name="connsiteX4" fmla="*/ 1593086 w 1593086"/>
              <a:gd name="connsiteY4" fmla="*/ 980314 h 1176382"/>
              <a:gd name="connsiteX5" fmla="*/ 1397018 w 1593086"/>
              <a:gd name="connsiteY5" fmla="*/ 1176382 h 1176382"/>
              <a:gd name="connsiteX6" fmla="*/ 196068 w 1593086"/>
              <a:gd name="connsiteY6" fmla="*/ 1176382 h 1176382"/>
              <a:gd name="connsiteX7" fmla="*/ 0 w 1593086"/>
              <a:gd name="connsiteY7" fmla="*/ 980314 h 1176382"/>
              <a:gd name="connsiteX8" fmla="*/ 0 w 1593086"/>
              <a:gd name="connsiteY8" fmla="*/ 196068 h 1176382"/>
              <a:gd name="connsiteX0" fmla="*/ 0 w 1593086"/>
              <a:gd name="connsiteY0" fmla="*/ 196068 h 1176382"/>
              <a:gd name="connsiteX1" fmla="*/ 196068 w 1593086"/>
              <a:gd name="connsiteY1" fmla="*/ 0 h 1176382"/>
              <a:gd name="connsiteX2" fmla="*/ 1397018 w 1593086"/>
              <a:gd name="connsiteY2" fmla="*/ 0 h 1176382"/>
              <a:gd name="connsiteX3" fmla="*/ 1593086 w 1593086"/>
              <a:gd name="connsiteY3" fmla="*/ 196068 h 1176382"/>
              <a:gd name="connsiteX4" fmla="*/ 1593086 w 1593086"/>
              <a:gd name="connsiteY4" fmla="*/ 980314 h 1176382"/>
              <a:gd name="connsiteX5" fmla="*/ 1397018 w 1593086"/>
              <a:gd name="connsiteY5" fmla="*/ 1176382 h 1176382"/>
              <a:gd name="connsiteX6" fmla="*/ 0 w 1593086"/>
              <a:gd name="connsiteY6" fmla="*/ 980314 h 1176382"/>
              <a:gd name="connsiteX7" fmla="*/ 0 w 1593086"/>
              <a:gd name="connsiteY7" fmla="*/ 196068 h 1176382"/>
              <a:gd name="connsiteX0" fmla="*/ 0 w 1593086"/>
              <a:gd name="connsiteY0" fmla="*/ 196068 h 980314"/>
              <a:gd name="connsiteX1" fmla="*/ 196068 w 1593086"/>
              <a:gd name="connsiteY1" fmla="*/ 0 h 980314"/>
              <a:gd name="connsiteX2" fmla="*/ 1397018 w 1593086"/>
              <a:gd name="connsiteY2" fmla="*/ 0 h 980314"/>
              <a:gd name="connsiteX3" fmla="*/ 1593086 w 1593086"/>
              <a:gd name="connsiteY3" fmla="*/ 196068 h 980314"/>
              <a:gd name="connsiteX4" fmla="*/ 1593086 w 1593086"/>
              <a:gd name="connsiteY4" fmla="*/ 980314 h 980314"/>
              <a:gd name="connsiteX5" fmla="*/ 0 w 1593086"/>
              <a:gd name="connsiteY5" fmla="*/ 980314 h 980314"/>
              <a:gd name="connsiteX6" fmla="*/ 0 w 1593086"/>
              <a:gd name="connsiteY6" fmla="*/ 196068 h 980314"/>
              <a:gd name="connsiteX0" fmla="*/ 0 w 1593086"/>
              <a:gd name="connsiteY0" fmla="*/ 196068 h 1017205"/>
              <a:gd name="connsiteX1" fmla="*/ 196068 w 1593086"/>
              <a:gd name="connsiteY1" fmla="*/ 0 h 1017205"/>
              <a:gd name="connsiteX2" fmla="*/ 1397018 w 1593086"/>
              <a:gd name="connsiteY2" fmla="*/ 0 h 1017205"/>
              <a:gd name="connsiteX3" fmla="*/ 1593086 w 1593086"/>
              <a:gd name="connsiteY3" fmla="*/ 196068 h 1017205"/>
              <a:gd name="connsiteX4" fmla="*/ 1593086 w 1593086"/>
              <a:gd name="connsiteY4" fmla="*/ 980314 h 1017205"/>
              <a:gd name="connsiteX5" fmla="*/ 0 w 1593086"/>
              <a:gd name="connsiteY5" fmla="*/ 731739 h 1017205"/>
              <a:gd name="connsiteX6" fmla="*/ 0 w 1593086"/>
              <a:gd name="connsiteY6" fmla="*/ 196068 h 1017205"/>
              <a:gd name="connsiteX0" fmla="*/ 0 w 1593086"/>
              <a:gd name="connsiteY0" fmla="*/ 196068 h 1009119"/>
              <a:gd name="connsiteX1" fmla="*/ 196068 w 1593086"/>
              <a:gd name="connsiteY1" fmla="*/ 0 h 1009119"/>
              <a:gd name="connsiteX2" fmla="*/ 1397018 w 1593086"/>
              <a:gd name="connsiteY2" fmla="*/ 0 h 1009119"/>
              <a:gd name="connsiteX3" fmla="*/ 1593086 w 1593086"/>
              <a:gd name="connsiteY3" fmla="*/ 196068 h 1009119"/>
              <a:gd name="connsiteX4" fmla="*/ 1593086 w 1593086"/>
              <a:gd name="connsiteY4" fmla="*/ 980314 h 1009119"/>
              <a:gd name="connsiteX5" fmla="*/ 0 w 1593086"/>
              <a:gd name="connsiteY5" fmla="*/ 731739 h 1009119"/>
              <a:gd name="connsiteX6" fmla="*/ 0 w 1593086"/>
              <a:gd name="connsiteY6" fmla="*/ 196068 h 1009119"/>
              <a:gd name="connsiteX0" fmla="*/ 0 w 1593086"/>
              <a:gd name="connsiteY0" fmla="*/ 196068 h 742345"/>
              <a:gd name="connsiteX1" fmla="*/ 196068 w 1593086"/>
              <a:gd name="connsiteY1" fmla="*/ 0 h 742345"/>
              <a:gd name="connsiteX2" fmla="*/ 1397018 w 1593086"/>
              <a:gd name="connsiteY2" fmla="*/ 0 h 742345"/>
              <a:gd name="connsiteX3" fmla="*/ 1593086 w 1593086"/>
              <a:gd name="connsiteY3" fmla="*/ 196068 h 742345"/>
              <a:gd name="connsiteX4" fmla="*/ 1593086 w 1593086"/>
              <a:gd name="connsiteY4" fmla="*/ 616329 h 742345"/>
              <a:gd name="connsiteX5" fmla="*/ 0 w 1593086"/>
              <a:gd name="connsiteY5" fmla="*/ 731739 h 742345"/>
              <a:gd name="connsiteX6" fmla="*/ 0 w 1593086"/>
              <a:gd name="connsiteY6" fmla="*/ 196068 h 742345"/>
              <a:gd name="connsiteX0" fmla="*/ 0 w 1593086"/>
              <a:gd name="connsiteY0" fmla="*/ 196068 h 701044"/>
              <a:gd name="connsiteX1" fmla="*/ 196068 w 1593086"/>
              <a:gd name="connsiteY1" fmla="*/ 0 h 701044"/>
              <a:gd name="connsiteX2" fmla="*/ 1397018 w 1593086"/>
              <a:gd name="connsiteY2" fmla="*/ 0 h 701044"/>
              <a:gd name="connsiteX3" fmla="*/ 1593086 w 1593086"/>
              <a:gd name="connsiteY3" fmla="*/ 196068 h 701044"/>
              <a:gd name="connsiteX4" fmla="*/ 1593086 w 1593086"/>
              <a:gd name="connsiteY4" fmla="*/ 616329 h 701044"/>
              <a:gd name="connsiteX5" fmla="*/ 0 w 1593086"/>
              <a:gd name="connsiteY5" fmla="*/ 669596 h 701044"/>
              <a:gd name="connsiteX6" fmla="*/ 0 w 1593086"/>
              <a:gd name="connsiteY6" fmla="*/ 196068 h 701044"/>
              <a:gd name="connsiteX0" fmla="*/ 0 w 1593086"/>
              <a:gd name="connsiteY0" fmla="*/ 196068 h 676513"/>
              <a:gd name="connsiteX1" fmla="*/ 196068 w 1593086"/>
              <a:gd name="connsiteY1" fmla="*/ 0 h 676513"/>
              <a:gd name="connsiteX2" fmla="*/ 1397018 w 1593086"/>
              <a:gd name="connsiteY2" fmla="*/ 0 h 676513"/>
              <a:gd name="connsiteX3" fmla="*/ 1593086 w 1593086"/>
              <a:gd name="connsiteY3" fmla="*/ 196068 h 676513"/>
              <a:gd name="connsiteX4" fmla="*/ 1593086 w 1593086"/>
              <a:gd name="connsiteY4" fmla="*/ 616329 h 676513"/>
              <a:gd name="connsiteX5" fmla="*/ 0 w 1593086"/>
              <a:gd name="connsiteY5" fmla="*/ 669596 h 676513"/>
              <a:gd name="connsiteX6" fmla="*/ 0 w 1593086"/>
              <a:gd name="connsiteY6" fmla="*/ 196068 h 676513"/>
              <a:gd name="connsiteX0" fmla="*/ 0 w 1601963"/>
              <a:gd name="connsiteY0" fmla="*/ 196068 h 683327"/>
              <a:gd name="connsiteX1" fmla="*/ 196068 w 1601963"/>
              <a:gd name="connsiteY1" fmla="*/ 0 h 683327"/>
              <a:gd name="connsiteX2" fmla="*/ 1397018 w 1601963"/>
              <a:gd name="connsiteY2" fmla="*/ 0 h 683327"/>
              <a:gd name="connsiteX3" fmla="*/ 1593086 w 1601963"/>
              <a:gd name="connsiteY3" fmla="*/ 196068 h 683327"/>
              <a:gd name="connsiteX4" fmla="*/ 1601963 w 1601963"/>
              <a:gd name="connsiteY4" fmla="*/ 651840 h 683327"/>
              <a:gd name="connsiteX5" fmla="*/ 0 w 1601963"/>
              <a:gd name="connsiteY5" fmla="*/ 669596 h 683327"/>
              <a:gd name="connsiteX6" fmla="*/ 0 w 1601963"/>
              <a:gd name="connsiteY6" fmla="*/ 196068 h 683327"/>
              <a:gd name="connsiteX0" fmla="*/ 0 w 1601963"/>
              <a:gd name="connsiteY0" fmla="*/ 196068 h 677924"/>
              <a:gd name="connsiteX1" fmla="*/ 196068 w 1601963"/>
              <a:gd name="connsiteY1" fmla="*/ 0 h 677924"/>
              <a:gd name="connsiteX2" fmla="*/ 1397018 w 1601963"/>
              <a:gd name="connsiteY2" fmla="*/ 0 h 677924"/>
              <a:gd name="connsiteX3" fmla="*/ 1593086 w 1601963"/>
              <a:gd name="connsiteY3" fmla="*/ 196068 h 677924"/>
              <a:gd name="connsiteX4" fmla="*/ 1601963 w 1601963"/>
              <a:gd name="connsiteY4" fmla="*/ 651840 h 677924"/>
              <a:gd name="connsiteX5" fmla="*/ 0 w 1601963"/>
              <a:gd name="connsiteY5" fmla="*/ 669596 h 677924"/>
              <a:gd name="connsiteX6" fmla="*/ 0 w 1601963"/>
              <a:gd name="connsiteY6" fmla="*/ 196068 h 677924"/>
              <a:gd name="connsiteX0" fmla="*/ 0 w 1601963"/>
              <a:gd name="connsiteY0" fmla="*/ 196068 h 658875"/>
              <a:gd name="connsiteX1" fmla="*/ 196068 w 1601963"/>
              <a:gd name="connsiteY1" fmla="*/ 0 h 658875"/>
              <a:gd name="connsiteX2" fmla="*/ 1397018 w 1601963"/>
              <a:gd name="connsiteY2" fmla="*/ 0 h 658875"/>
              <a:gd name="connsiteX3" fmla="*/ 1593086 w 1601963"/>
              <a:gd name="connsiteY3" fmla="*/ 196068 h 658875"/>
              <a:gd name="connsiteX4" fmla="*/ 1601963 w 1601963"/>
              <a:gd name="connsiteY4" fmla="*/ 651840 h 658875"/>
              <a:gd name="connsiteX5" fmla="*/ 0 w 1601963"/>
              <a:gd name="connsiteY5" fmla="*/ 642963 h 658875"/>
              <a:gd name="connsiteX6" fmla="*/ 0 w 1601963"/>
              <a:gd name="connsiteY6" fmla="*/ 196068 h 658875"/>
              <a:gd name="connsiteX0" fmla="*/ 0 w 1601963"/>
              <a:gd name="connsiteY0" fmla="*/ 196068 h 651840"/>
              <a:gd name="connsiteX1" fmla="*/ 196068 w 1601963"/>
              <a:gd name="connsiteY1" fmla="*/ 0 h 651840"/>
              <a:gd name="connsiteX2" fmla="*/ 1397018 w 1601963"/>
              <a:gd name="connsiteY2" fmla="*/ 0 h 651840"/>
              <a:gd name="connsiteX3" fmla="*/ 1593086 w 1601963"/>
              <a:gd name="connsiteY3" fmla="*/ 196068 h 651840"/>
              <a:gd name="connsiteX4" fmla="*/ 1601963 w 1601963"/>
              <a:gd name="connsiteY4" fmla="*/ 651840 h 651840"/>
              <a:gd name="connsiteX5" fmla="*/ 0 w 1601963"/>
              <a:gd name="connsiteY5" fmla="*/ 642963 h 651840"/>
              <a:gd name="connsiteX6" fmla="*/ 0 w 1601963"/>
              <a:gd name="connsiteY6" fmla="*/ 196068 h 651840"/>
              <a:gd name="connsiteX0" fmla="*/ 0 w 1601963"/>
              <a:gd name="connsiteY0" fmla="*/ 196068 h 642963"/>
              <a:gd name="connsiteX1" fmla="*/ 196068 w 1601963"/>
              <a:gd name="connsiteY1" fmla="*/ 0 h 642963"/>
              <a:gd name="connsiteX2" fmla="*/ 1397018 w 1601963"/>
              <a:gd name="connsiteY2" fmla="*/ 0 h 642963"/>
              <a:gd name="connsiteX3" fmla="*/ 1593086 w 1601963"/>
              <a:gd name="connsiteY3" fmla="*/ 196068 h 642963"/>
              <a:gd name="connsiteX4" fmla="*/ 1601963 w 1601963"/>
              <a:gd name="connsiteY4" fmla="*/ 625207 h 642963"/>
              <a:gd name="connsiteX5" fmla="*/ 0 w 1601963"/>
              <a:gd name="connsiteY5" fmla="*/ 642963 h 642963"/>
              <a:gd name="connsiteX6" fmla="*/ 0 w 1601963"/>
              <a:gd name="connsiteY6" fmla="*/ 196068 h 642963"/>
              <a:gd name="connsiteX0" fmla="*/ 0 w 1601963"/>
              <a:gd name="connsiteY0" fmla="*/ 196068 h 625207"/>
              <a:gd name="connsiteX1" fmla="*/ 196068 w 1601963"/>
              <a:gd name="connsiteY1" fmla="*/ 0 h 625207"/>
              <a:gd name="connsiteX2" fmla="*/ 1397018 w 1601963"/>
              <a:gd name="connsiteY2" fmla="*/ 0 h 625207"/>
              <a:gd name="connsiteX3" fmla="*/ 1593086 w 1601963"/>
              <a:gd name="connsiteY3" fmla="*/ 196068 h 625207"/>
              <a:gd name="connsiteX4" fmla="*/ 1601963 w 1601963"/>
              <a:gd name="connsiteY4" fmla="*/ 625207 h 625207"/>
              <a:gd name="connsiteX5" fmla="*/ 0 w 1601963"/>
              <a:gd name="connsiteY5" fmla="*/ 616330 h 625207"/>
              <a:gd name="connsiteX6" fmla="*/ 0 w 1601963"/>
              <a:gd name="connsiteY6" fmla="*/ 196068 h 625207"/>
              <a:gd name="connsiteX0" fmla="*/ 0 w 1601963"/>
              <a:gd name="connsiteY0" fmla="*/ 196068 h 616330"/>
              <a:gd name="connsiteX1" fmla="*/ 196068 w 1601963"/>
              <a:gd name="connsiteY1" fmla="*/ 0 h 616330"/>
              <a:gd name="connsiteX2" fmla="*/ 1397018 w 1601963"/>
              <a:gd name="connsiteY2" fmla="*/ 0 h 616330"/>
              <a:gd name="connsiteX3" fmla="*/ 1593086 w 1601963"/>
              <a:gd name="connsiteY3" fmla="*/ 196068 h 616330"/>
              <a:gd name="connsiteX4" fmla="*/ 1601963 w 1601963"/>
              <a:gd name="connsiteY4" fmla="*/ 616329 h 616330"/>
              <a:gd name="connsiteX5" fmla="*/ 0 w 1601963"/>
              <a:gd name="connsiteY5" fmla="*/ 616330 h 616330"/>
              <a:gd name="connsiteX6" fmla="*/ 0 w 1601963"/>
              <a:gd name="connsiteY6" fmla="*/ 196068 h 61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1963" h="616330">
                <a:moveTo>
                  <a:pt x="0" y="196068"/>
                </a:moveTo>
                <a:cubicBezTo>
                  <a:pt x="0" y="87783"/>
                  <a:pt x="87783" y="0"/>
                  <a:pt x="196068" y="0"/>
                </a:cubicBezTo>
                <a:lnTo>
                  <a:pt x="1397018" y="0"/>
                </a:lnTo>
                <a:cubicBezTo>
                  <a:pt x="1505303" y="0"/>
                  <a:pt x="1593086" y="87783"/>
                  <a:pt x="1593086" y="196068"/>
                </a:cubicBezTo>
                <a:lnTo>
                  <a:pt x="1601963" y="616329"/>
                </a:lnTo>
                <a:lnTo>
                  <a:pt x="0" y="616330"/>
                </a:lnTo>
                <a:lnTo>
                  <a:pt x="0" y="196068"/>
                </a:lnTo>
                <a:close/>
              </a:path>
            </a:pathLst>
          </a:custGeom>
          <a:solidFill>
            <a:schemeClr val="bg1">
              <a:lumMod val="85000"/>
            </a:schemeClr>
          </a:solidFill>
          <a:ln>
            <a:solidFill>
              <a:schemeClr val="tx1">
                <a:lumMod val="85000"/>
                <a:lumOff val="1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000" dirty="0" smtClean="0">
                <a:latin typeface="Calibri" pitchFamily="34" charset="0"/>
                <a:cs typeface="Calibri" pitchFamily="34" charset="0"/>
              </a:rPr>
              <a:t>Background</a:t>
            </a:r>
            <a:endParaRPr lang="zh-CN" altLang="en-US" sz="2000" dirty="0">
              <a:latin typeface="Calibri" pitchFamily="34" charset="0"/>
              <a:cs typeface="Calibri" pitchFamily="34" charset="0"/>
            </a:endParaRPr>
          </a:p>
        </p:txBody>
      </p:sp>
      <p:sp>
        <p:nvSpPr>
          <p:cNvPr id="47" name="圆角矩形 46"/>
          <p:cNvSpPr/>
          <p:nvPr/>
        </p:nvSpPr>
        <p:spPr>
          <a:xfrm>
            <a:off x="989356" y="3325688"/>
            <a:ext cx="1593086" cy="473841"/>
          </a:xfrm>
          <a:custGeom>
            <a:avLst/>
            <a:gdLst>
              <a:gd name="connsiteX0" fmla="*/ 0 w 1593086"/>
              <a:gd name="connsiteY0" fmla="*/ 196068 h 1176382"/>
              <a:gd name="connsiteX1" fmla="*/ 196068 w 1593086"/>
              <a:gd name="connsiteY1" fmla="*/ 0 h 1176382"/>
              <a:gd name="connsiteX2" fmla="*/ 1397018 w 1593086"/>
              <a:gd name="connsiteY2" fmla="*/ 0 h 1176382"/>
              <a:gd name="connsiteX3" fmla="*/ 1593086 w 1593086"/>
              <a:gd name="connsiteY3" fmla="*/ 196068 h 1176382"/>
              <a:gd name="connsiteX4" fmla="*/ 1593086 w 1593086"/>
              <a:gd name="connsiteY4" fmla="*/ 980314 h 1176382"/>
              <a:gd name="connsiteX5" fmla="*/ 1397018 w 1593086"/>
              <a:gd name="connsiteY5" fmla="*/ 1176382 h 1176382"/>
              <a:gd name="connsiteX6" fmla="*/ 196068 w 1593086"/>
              <a:gd name="connsiteY6" fmla="*/ 1176382 h 1176382"/>
              <a:gd name="connsiteX7" fmla="*/ 0 w 1593086"/>
              <a:gd name="connsiteY7" fmla="*/ 980314 h 1176382"/>
              <a:gd name="connsiteX8" fmla="*/ 0 w 1593086"/>
              <a:gd name="connsiteY8" fmla="*/ 196068 h 1176382"/>
              <a:gd name="connsiteX0" fmla="*/ 0 w 1593086"/>
              <a:gd name="connsiteY0" fmla="*/ 196068 h 1176382"/>
              <a:gd name="connsiteX1" fmla="*/ 1397018 w 1593086"/>
              <a:gd name="connsiteY1" fmla="*/ 0 h 1176382"/>
              <a:gd name="connsiteX2" fmla="*/ 1593086 w 1593086"/>
              <a:gd name="connsiteY2" fmla="*/ 196068 h 1176382"/>
              <a:gd name="connsiteX3" fmla="*/ 1593086 w 1593086"/>
              <a:gd name="connsiteY3" fmla="*/ 980314 h 1176382"/>
              <a:gd name="connsiteX4" fmla="*/ 1397018 w 1593086"/>
              <a:gd name="connsiteY4" fmla="*/ 1176382 h 1176382"/>
              <a:gd name="connsiteX5" fmla="*/ 196068 w 1593086"/>
              <a:gd name="connsiteY5" fmla="*/ 1176382 h 1176382"/>
              <a:gd name="connsiteX6" fmla="*/ 0 w 1593086"/>
              <a:gd name="connsiteY6" fmla="*/ 980314 h 1176382"/>
              <a:gd name="connsiteX7" fmla="*/ 0 w 1593086"/>
              <a:gd name="connsiteY7" fmla="*/ 196068 h 1176382"/>
              <a:gd name="connsiteX0" fmla="*/ 0 w 1593086"/>
              <a:gd name="connsiteY0" fmla="*/ 0 h 980314"/>
              <a:gd name="connsiteX1" fmla="*/ 1593086 w 1593086"/>
              <a:gd name="connsiteY1" fmla="*/ 0 h 980314"/>
              <a:gd name="connsiteX2" fmla="*/ 1593086 w 1593086"/>
              <a:gd name="connsiteY2" fmla="*/ 784246 h 980314"/>
              <a:gd name="connsiteX3" fmla="*/ 1397018 w 1593086"/>
              <a:gd name="connsiteY3" fmla="*/ 980314 h 980314"/>
              <a:gd name="connsiteX4" fmla="*/ 196068 w 1593086"/>
              <a:gd name="connsiteY4" fmla="*/ 980314 h 980314"/>
              <a:gd name="connsiteX5" fmla="*/ 0 w 1593086"/>
              <a:gd name="connsiteY5" fmla="*/ 784246 h 980314"/>
              <a:gd name="connsiteX6" fmla="*/ 0 w 1593086"/>
              <a:gd name="connsiteY6" fmla="*/ 0 h 980314"/>
              <a:gd name="connsiteX0" fmla="*/ 0 w 1593086"/>
              <a:gd name="connsiteY0" fmla="*/ 25921 h 1006235"/>
              <a:gd name="connsiteX1" fmla="*/ 1593086 w 1593086"/>
              <a:gd name="connsiteY1" fmla="*/ 425416 h 1006235"/>
              <a:gd name="connsiteX2" fmla="*/ 1593086 w 1593086"/>
              <a:gd name="connsiteY2" fmla="*/ 810167 h 1006235"/>
              <a:gd name="connsiteX3" fmla="*/ 1397018 w 1593086"/>
              <a:gd name="connsiteY3" fmla="*/ 1006235 h 1006235"/>
              <a:gd name="connsiteX4" fmla="*/ 196068 w 1593086"/>
              <a:gd name="connsiteY4" fmla="*/ 1006235 h 1006235"/>
              <a:gd name="connsiteX5" fmla="*/ 0 w 1593086"/>
              <a:gd name="connsiteY5" fmla="*/ 810167 h 1006235"/>
              <a:gd name="connsiteX6" fmla="*/ 0 w 1593086"/>
              <a:gd name="connsiteY6" fmla="*/ 25921 h 1006235"/>
              <a:gd name="connsiteX0" fmla="*/ 0 w 1593086"/>
              <a:gd name="connsiteY0" fmla="*/ 0 h 580819"/>
              <a:gd name="connsiteX1" fmla="*/ 1593086 w 1593086"/>
              <a:gd name="connsiteY1" fmla="*/ 0 h 580819"/>
              <a:gd name="connsiteX2" fmla="*/ 1593086 w 1593086"/>
              <a:gd name="connsiteY2" fmla="*/ 384751 h 580819"/>
              <a:gd name="connsiteX3" fmla="*/ 1397018 w 1593086"/>
              <a:gd name="connsiteY3" fmla="*/ 580819 h 580819"/>
              <a:gd name="connsiteX4" fmla="*/ 196068 w 1593086"/>
              <a:gd name="connsiteY4" fmla="*/ 580819 h 580819"/>
              <a:gd name="connsiteX5" fmla="*/ 0 w 1593086"/>
              <a:gd name="connsiteY5" fmla="*/ 384751 h 580819"/>
              <a:gd name="connsiteX6" fmla="*/ 0 w 1593086"/>
              <a:gd name="connsiteY6" fmla="*/ 0 h 580819"/>
              <a:gd name="connsiteX0" fmla="*/ 0 w 1593086"/>
              <a:gd name="connsiteY0" fmla="*/ 55654 h 636473"/>
              <a:gd name="connsiteX1" fmla="*/ 1593086 w 1593086"/>
              <a:gd name="connsiteY1" fmla="*/ 55654 h 636473"/>
              <a:gd name="connsiteX2" fmla="*/ 1593086 w 1593086"/>
              <a:gd name="connsiteY2" fmla="*/ 440405 h 636473"/>
              <a:gd name="connsiteX3" fmla="*/ 1397018 w 1593086"/>
              <a:gd name="connsiteY3" fmla="*/ 636473 h 636473"/>
              <a:gd name="connsiteX4" fmla="*/ 196068 w 1593086"/>
              <a:gd name="connsiteY4" fmla="*/ 636473 h 636473"/>
              <a:gd name="connsiteX5" fmla="*/ 0 w 1593086"/>
              <a:gd name="connsiteY5" fmla="*/ 440405 h 636473"/>
              <a:gd name="connsiteX6" fmla="*/ 0 w 1593086"/>
              <a:gd name="connsiteY6" fmla="*/ 55654 h 636473"/>
              <a:gd name="connsiteX0" fmla="*/ 0 w 1593086"/>
              <a:gd name="connsiteY0" fmla="*/ 0 h 580819"/>
              <a:gd name="connsiteX1" fmla="*/ 1593086 w 1593086"/>
              <a:gd name="connsiteY1" fmla="*/ 0 h 580819"/>
              <a:gd name="connsiteX2" fmla="*/ 1593086 w 1593086"/>
              <a:gd name="connsiteY2" fmla="*/ 384751 h 580819"/>
              <a:gd name="connsiteX3" fmla="*/ 1397018 w 1593086"/>
              <a:gd name="connsiteY3" fmla="*/ 580819 h 580819"/>
              <a:gd name="connsiteX4" fmla="*/ 196068 w 1593086"/>
              <a:gd name="connsiteY4" fmla="*/ 580819 h 580819"/>
              <a:gd name="connsiteX5" fmla="*/ 0 w 1593086"/>
              <a:gd name="connsiteY5" fmla="*/ 384751 h 580819"/>
              <a:gd name="connsiteX6" fmla="*/ 0 w 1593086"/>
              <a:gd name="connsiteY6" fmla="*/ 0 h 58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3086" h="580819">
                <a:moveTo>
                  <a:pt x="0" y="0"/>
                </a:moveTo>
                <a:cubicBezTo>
                  <a:pt x="425313" y="11335"/>
                  <a:pt x="1052364" y="2457"/>
                  <a:pt x="1593086" y="0"/>
                </a:cubicBezTo>
                <a:lnTo>
                  <a:pt x="1593086" y="384751"/>
                </a:lnTo>
                <a:cubicBezTo>
                  <a:pt x="1593086" y="493036"/>
                  <a:pt x="1505303" y="580819"/>
                  <a:pt x="1397018" y="580819"/>
                </a:cubicBezTo>
                <a:lnTo>
                  <a:pt x="196068" y="580819"/>
                </a:lnTo>
                <a:cubicBezTo>
                  <a:pt x="87783" y="580819"/>
                  <a:pt x="0" y="493036"/>
                  <a:pt x="0" y="384751"/>
                </a:cubicBezTo>
                <a:lnTo>
                  <a:pt x="0" y="0"/>
                </a:lnTo>
                <a:close/>
              </a:path>
            </a:pathLst>
          </a:cu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2000" dirty="0" smtClean="0">
                <a:latin typeface="Calibri" pitchFamily="34" charset="0"/>
                <a:cs typeface="Calibri" pitchFamily="34" charset="0"/>
              </a:rPr>
              <a:t>Foreground</a:t>
            </a:r>
            <a:endParaRPr lang="zh-CN" altLang="en-US" sz="2000" dirty="0">
              <a:latin typeface="Calibri" pitchFamily="34" charset="0"/>
              <a:cs typeface="Calibri" pitchFamily="34" charset="0"/>
            </a:endParaRPr>
          </a:p>
        </p:txBody>
      </p:sp>
      <p:grpSp>
        <p:nvGrpSpPr>
          <p:cNvPr id="3" name="组合 2"/>
          <p:cNvGrpSpPr/>
          <p:nvPr/>
        </p:nvGrpSpPr>
        <p:grpSpPr>
          <a:xfrm>
            <a:off x="2940625" y="2605821"/>
            <a:ext cx="2009169" cy="1220614"/>
            <a:chOff x="2940625" y="2605821"/>
            <a:chExt cx="2009169" cy="1220614"/>
          </a:xfrm>
        </p:grpSpPr>
        <p:sp>
          <p:nvSpPr>
            <p:cNvPr id="38" name="圆角矩形 37"/>
            <p:cNvSpPr/>
            <p:nvPr/>
          </p:nvSpPr>
          <p:spPr>
            <a:xfrm>
              <a:off x="2940625" y="2605821"/>
              <a:ext cx="2009169" cy="1220614"/>
            </a:xfrm>
            <a:prstGeom prst="roundRect">
              <a:avLst>
                <a:gd name="adj" fmla="val 897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zh-CN" sz="2400" dirty="0" smtClean="0">
                <a:latin typeface="Calibri" pitchFamily="34" charset="0"/>
                <a:cs typeface="Calibri" pitchFamily="34" charset="0"/>
              </a:endParaRPr>
            </a:p>
          </p:txBody>
        </p:sp>
        <p:sp>
          <p:nvSpPr>
            <p:cNvPr id="24" name="圆角矩形 23"/>
            <p:cNvSpPr/>
            <p:nvPr/>
          </p:nvSpPr>
          <p:spPr>
            <a:xfrm>
              <a:off x="3096328" y="2739353"/>
              <a:ext cx="1690173" cy="423226"/>
            </a:xfrm>
            <a:prstGeom prst="roundRect">
              <a:avLst>
                <a:gd name="adj" fmla="val 8979"/>
              </a:avLst>
            </a:prstGeom>
            <a:ln w="28575">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400" dirty="0" smtClean="0">
                  <a:solidFill>
                    <a:srgbClr val="C00000"/>
                  </a:solidFill>
                  <a:latin typeface="Calibri" pitchFamily="34" charset="0"/>
                  <a:cs typeface="Calibri" pitchFamily="34" charset="0"/>
                </a:rPr>
                <a:t>Mutation</a:t>
              </a:r>
              <a:endParaRPr lang="zh-CN" altLang="en-US" sz="2400" dirty="0">
                <a:solidFill>
                  <a:srgbClr val="C00000"/>
                </a:solidFill>
                <a:latin typeface="Calibri" pitchFamily="34" charset="0"/>
                <a:cs typeface="Calibri" pitchFamily="34" charset="0"/>
              </a:endParaRPr>
            </a:p>
          </p:txBody>
        </p:sp>
        <p:sp>
          <p:nvSpPr>
            <p:cNvPr id="25" name="圆角矩形 24"/>
            <p:cNvSpPr/>
            <p:nvPr/>
          </p:nvSpPr>
          <p:spPr>
            <a:xfrm>
              <a:off x="3096328" y="3281466"/>
              <a:ext cx="1690172" cy="423226"/>
            </a:xfrm>
            <a:prstGeom prst="roundRect">
              <a:avLst>
                <a:gd name="adj" fmla="val 8979"/>
              </a:avLst>
            </a:prstGeom>
            <a:ln w="28575">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400" dirty="0" smtClean="0">
                  <a:solidFill>
                    <a:srgbClr val="C00000"/>
                  </a:solidFill>
                  <a:latin typeface="Calibri" pitchFamily="34" charset="0"/>
                  <a:cs typeface="Calibri" pitchFamily="34" charset="0"/>
                </a:rPr>
                <a:t>Crossover</a:t>
              </a:r>
              <a:endParaRPr lang="zh-CN" altLang="en-US" sz="2400" dirty="0">
                <a:solidFill>
                  <a:srgbClr val="C00000"/>
                </a:solidFill>
                <a:latin typeface="Calibri" pitchFamily="34" charset="0"/>
                <a:cs typeface="Calibri" pitchFamily="34" charset="0"/>
              </a:endParaRPr>
            </a:p>
          </p:txBody>
        </p:sp>
      </p:grpSp>
      <p:sp>
        <p:nvSpPr>
          <p:cNvPr id="27" name="圆角矩形 26"/>
          <p:cNvSpPr/>
          <p:nvPr/>
        </p:nvSpPr>
        <p:spPr>
          <a:xfrm>
            <a:off x="3096328" y="3281466"/>
            <a:ext cx="1690172" cy="423226"/>
          </a:xfrm>
          <a:prstGeom prst="roundRect">
            <a:avLst>
              <a:gd name="adj" fmla="val 8979"/>
            </a:avLst>
          </a:prstGeom>
          <a:ln w="57150">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800" b="1" dirty="0" smtClean="0">
                <a:solidFill>
                  <a:srgbClr val="C00000"/>
                </a:solidFill>
                <a:latin typeface="Calibri" pitchFamily="34" charset="0"/>
                <a:cs typeface="Calibri" pitchFamily="34" charset="0"/>
              </a:rPr>
              <a:t>Crossover</a:t>
            </a:r>
            <a:endParaRPr lang="zh-CN" altLang="en-US" sz="2800" b="1" dirty="0">
              <a:solidFill>
                <a:srgbClr val="C00000"/>
              </a:solidFill>
              <a:latin typeface="Calibri" pitchFamily="34" charset="0"/>
              <a:cs typeface="Calibri" pitchFamily="34" charset="0"/>
            </a:endParaRPr>
          </a:p>
        </p:txBody>
      </p:sp>
    </p:spTree>
    <p:extLst>
      <p:ext uri="{BB962C8B-B14F-4D97-AF65-F5344CB8AC3E}">
        <p14:creationId xmlns:p14="http://schemas.microsoft.com/office/powerpoint/2010/main" val="301174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942955"/>
            <a:ext cx="3779223" cy="258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normAutofit/>
          </a:bodyPr>
          <a:lstStyle/>
          <a:p>
            <a:r>
              <a:rPr lang="en-US" altLang="zh-CN" dirty="0"/>
              <a:t>Reproduction: Basic setting</a:t>
            </a:r>
            <a:endParaRPr lang="zh-CN" altLang="en-US" sz="4000" dirty="0"/>
          </a:p>
        </p:txBody>
      </p:sp>
      <p:sp>
        <p:nvSpPr>
          <p:cNvPr id="3" name="内容占位符 2"/>
          <p:cNvSpPr>
            <a:spLocks noGrp="1"/>
          </p:cNvSpPr>
          <p:nvPr>
            <p:ph idx="1"/>
          </p:nvPr>
        </p:nvSpPr>
        <p:spPr>
          <a:xfrm>
            <a:off x="457200" y="1200151"/>
            <a:ext cx="8229600" cy="651519"/>
          </a:xfrm>
        </p:spPr>
        <p:txBody>
          <a:bodyPr/>
          <a:lstStyle/>
          <a:p>
            <a:pPr marL="342900" lvl="1" indent="-342900">
              <a:buFont typeface="Arial" pitchFamily="34" charset="0"/>
              <a:buChar char="•"/>
            </a:pPr>
            <a:r>
              <a:rPr lang="en-US" altLang="zh-CN" dirty="0">
                <a:solidFill>
                  <a:prstClr val="black"/>
                </a:solidFill>
              </a:rPr>
              <a:t>Work on the finer-level </a:t>
            </a:r>
            <a:r>
              <a:rPr lang="en-US" altLang="zh-CN" dirty="0" smtClean="0">
                <a:solidFill>
                  <a:prstClr val="black"/>
                </a:solidFill>
              </a:rPr>
              <a:t>parts</a:t>
            </a:r>
            <a:endParaRPr lang="en-US" altLang="zh-CN" dirty="0">
              <a:solidFill>
                <a:prstClr val="black"/>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18</a:t>
            </a:fld>
            <a:endParaRPr lang="zh-CN" altLang="en-US"/>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722" y="1948870"/>
            <a:ext cx="3761479" cy="257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3616988" y="4584660"/>
            <a:ext cx="1800814" cy="400110"/>
          </a:xfrm>
          <a:prstGeom prst="rect">
            <a:avLst/>
          </a:prstGeom>
        </p:spPr>
        <p:txBody>
          <a:bodyPr wrap="none">
            <a:spAutoFit/>
          </a:bodyPr>
          <a:lstStyle/>
          <a:p>
            <a:pPr algn="ctr"/>
            <a:r>
              <a:rPr lang="en-US" altLang="zh-CN" sz="2000" dirty="0">
                <a:solidFill>
                  <a:prstClr val="black"/>
                </a:solidFill>
                <a:effectLst>
                  <a:outerShdw blurRad="38100" dist="38100" dir="2700000" algn="tl">
                    <a:srgbClr val="000000">
                      <a:alpha val="43137"/>
                    </a:srgbClr>
                  </a:outerShdw>
                </a:effectLst>
              </a:rPr>
              <a:t>71 components</a:t>
            </a:r>
            <a:endParaRPr lang="zh-CN" altLang="en-US" sz="20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636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Reproduction: </a:t>
            </a:r>
            <a:r>
              <a:rPr lang="en-US" altLang="zh-CN" dirty="0" smtClean="0"/>
              <a:t>Basic setting</a:t>
            </a:r>
            <a:endParaRPr lang="zh-CN" altLang="en-US" dirty="0"/>
          </a:p>
        </p:txBody>
      </p:sp>
      <p:sp>
        <p:nvSpPr>
          <p:cNvPr id="3" name="内容占位符 2"/>
          <p:cNvSpPr>
            <a:spLocks noGrp="1"/>
          </p:cNvSpPr>
          <p:nvPr>
            <p:ph idx="1"/>
          </p:nvPr>
        </p:nvSpPr>
        <p:spPr>
          <a:xfrm>
            <a:off x="457200" y="1200151"/>
            <a:ext cx="8229600" cy="579511"/>
          </a:xfrm>
        </p:spPr>
        <p:txBody>
          <a:bodyPr/>
          <a:lstStyle/>
          <a:p>
            <a:pPr lvl="0"/>
            <a:r>
              <a:rPr lang="en-US" altLang="zh-CN" sz="2800" dirty="0">
                <a:solidFill>
                  <a:prstClr val="black"/>
                </a:solidFill>
              </a:rPr>
              <a:t>Component-wise controllers [</a:t>
            </a:r>
            <a:r>
              <a:rPr lang="en-US" altLang="zh-CN" sz="2800" dirty="0" err="1">
                <a:solidFill>
                  <a:prstClr val="black"/>
                </a:solidFill>
              </a:rPr>
              <a:t>Zheng</a:t>
            </a:r>
            <a:r>
              <a:rPr lang="en-US" altLang="zh-CN" sz="2800" dirty="0">
                <a:solidFill>
                  <a:prstClr val="black"/>
                </a:solidFill>
              </a:rPr>
              <a:t> et al. 2011</a:t>
            </a:r>
            <a:r>
              <a:rPr lang="en-US" altLang="zh-CN" sz="2800" dirty="0" smtClean="0">
                <a:solidFill>
                  <a:prstClr val="black"/>
                </a:solidFill>
              </a:rPr>
              <a:t>]</a:t>
            </a:r>
            <a:endParaRPr lang="zh-CN" altLang="en-US" sz="2800" b="1" dirty="0">
              <a:solidFill>
                <a:prstClr val="black"/>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19</a:t>
            </a:fld>
            <a:endParaRPr lang="zh-CN" alt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860156"/>
            <a:ext cx="3814707" cy="266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3727127" y="4597684"/>
            <a:ext cx="1616020" cy="400110"/>
          </a:xfrm>
          <a:prstGeom prst="rect">
            <a:avLst/>
          </a:prstGeom>
        </p:spPr>
        <p:txBody>
          <a:bodyPr wrap="none">
            <a:spAutoFit/>
          </a:bodyPr>
          <a:lstStyle/>
          <a:p>
            <a:pPr algn="ctr"/>
            <a:r>
              <a:rPr lang="en-US" altLang="zh-CN" sz="2000" dirty="0">
                <a:solidFill>
                  <a:prstClr val="black"/>
                </a:solidFill>
                <a:effectLst>
                  <a:outerShdw blurRad="38100" dist="38100" dir="2700000" algn="tl">
                    <a:srgbClr val="000000">
                      <a:alpha val="43137"/>
                    </a:srgbClr>
                  </a:outerShdw>
                </a:effectLst>
              </a:rPr>
              <a:t>71 controllers</a:t>
            </a:r>
            <a:endParaRPr lang="zh-CN" altLang="en-US" sz="20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368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acial Modelling in Maya Tutorial (Part 7 of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322" y="1934995"/>
            <a:ext cx="5082462" cy="28509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en-US" altLang="zh-CN" dirty="0" smtClean="0">
                <a:effectLst>
                  <a:outerShdw blurRad="38100" dist="38100" dir="2700000" algn="tl">
                    <a:srgbClr val="000000">
                      <a:alpha val="43137"/>
                    </a:srgbClr>
                  </a:outerShdw>
                </a:effectLst>
              </a:rPr>
              <a:t>3D Modeling</a:t>
            </a:r>
            <a:endParaRPr lang="zh-CN" altLang="en-US" dirty="0">
              <a:effectLst>
                <a:outerShdw blurRad="38100" dist="38100" dir="2700000" algn="tl">
                  <a:srgbClr val="000000">
                    <a:alpha val="43137"/>
                  </a:srgbClr>
                </a:outerShdw>
              </a:effectLst>
            </a:endParaRPr>
          </a:p>
        </p:txBody>
      </p:sp>
      <p:sp>
        <p:nvSpPr>
          <p:cNvPr id="3" name="内容占位符 2"/>
          <p:cNvSpPr>
            <a:spLocks noGrp="1"/>
          </p:cNvSpPr>
          <p:nvPr>
            <p:ph idx="1"/>
          </p:nvPr>
        </p:nvSpPr>
        <p:spPr/>
        <p:txBody>
          <a:bodyPr/>
          <a:lstStyle/>
          <a:p>
            <a:r>
              <a:rPr lang="en-US" altLang="zh-CN" dirty="0" smtClean="0"/>
              <a:t>3D content creation remains challenging</a:t>
            </a:r>
          </a:p>
          <a:p>
            <a:endParaRPr lang="en-US" altLang="zh-CN" dirty="0" smtClean="0"/>
          </a:p>
          <a:p>
            <a:r>
              <a:rPr lang="en-US" altLang="zh-CN" dirty="0" smtClean="0"/>
              <a:t>Creative </a:t>
            </a:r>
            <a:r>
              <a:rPr lang="en-US" altLang="zh-CN" dirty="0"/>
              <a:t>3D </a:t>
            </a:r>
            <a:r>
              <a:rPr lang="en-US" altLang="zh-CN" dirty="0" smtClean="0"/>
              <a:t>modeling is even harder</a:t>
            </a:r>
          </a:p>
          <a:p>
            <a:pPr lvl="1"/>
            <a:r>
              <a:rPr lang="en-US" altLang="zh-CN" dirty="0" smtClean="0"/>
              <a:t>Open-ended </a:t>
            </a:r>
            <a:r>
              <a:rPr lang="en-US" altLang="zh-CN" dirty="0"/>
              <a:t>process</a:t>
            </a:r>
          </a:p>
          <a:p>
            <a:pPr lvl="1"/>
            <a:r>
              <a:rPr lang="en-US" altLang="zh-CN" dirty="0" smtClean="0"/>
              <a:t>Needs inspiration</a:t>
            </a:r>
            <a:r>
              <a:rPr lang="en-US" altLang="zh-CN" dirty="0"/>
              <a:t>!</a:t>
            </a:r>
            <a:endParaRPr lang="zh-CN" altLang="en-US" dirty="0"/>
          </a:p>
          <a:p>
            <a:pPr lvl="1"/>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2</a:t>
            </a:fld>
            <a:endParaRPr lang="zh-CN" altLang="en-US"/>
          </a:p>
        </p:txBody>
      </p:sp>
    </p:spTree>
    <p:extLst>
      <p:ext uri="{BB962C8B-B14F-4D97-AF65-F5344CB8AC3E}">
        <p14:creationId xmlns:p14="http://schemas.microsoft.com/office/powerpoint/2010/main" val="21033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Reproduction: Basic setting</a:t>
            </a:r>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20</a:t>
            </a:fld>
            <a:endParaRPr lang="zh-CN" altLang="en-US"/>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291" y="1767947"/>
            <a:ext cx="4852236" cy="287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内容占位符 2"/>
          <p:cNvSpPr>
            <a:spLocks noGrp="1"/>
          </p:cNvSpPr>
          <p:nvPr>
            <p:ph idx="1"/>
          </p:nvPr>
        </p:nvSpPr>
        <p:spPr>
          <a:xfrm>
            <a:off x="457200" y="1200151"/>
            <a:ext cx="8229600" cy="579511"/>
          </a:xfrm>
        </p:spPr>
        <p:txBody>
          <a:bodyPr/>
          <a:lstStyle/>
          <a:p>
            <a:pPr lvl="0"/>
            <a:r>
              <a:rPr lang="en-US" altLang="zh-CN" sz="2800" dirty="0">
                <a:solidFill>
                  <a:prstClr val="black"/>
                </a:solidFill>
              </a:rPr>
              <a:t>Component-wise controllers [</a:t>
            </a:r>
            <a:r>
              <a:rPr lang="en-US" altLang="zh-CN" sz="2800" dirty="0" err="1">
                <a:solidFill>
                  <a:prstClr val="black"/>
                </a:solidFill>
              </a:rPr>
              <a:t>Zheng</a:t>
            </a:r>
            <a:r>
              <a:rPr lang="en-US" altLang="zh-CN" sz="2800" dirty="0">
                <a:solidFill>
                  <a:prstClr val="black"/>
                </a:solidFill>
              </a:rPr>
              <a:t> et al. 2011</a:t>
            </a:r>
            <a:r>
              <a:rPr lang="en-US" altLang="zh-CN" sz="2800" dirty="0" smtClean="0">
                <a:solidFill>
                  <a:prstClr val="black"/>
                </a:solidFill>
              </a:rPr>
              <a:t>]</a:t>
            </a:r>
            <a:endParaRPr lang="zh-CN" altLang="en-US" sz="2800" b="1" dirty="0">
              <a:solidFill>
                <a:prstClr val="black"/>
              </a:solidFill>
            </a:endParaRPr>
          </a:p>
        </p:txBody>
      </p:sp>
      <p:sp>
        <p:nvSpPr>
          <p:cNvPr id="7" name="矩形 6"/>
          <p:cNvSpPr/>
          <p:nvPr/>
        </p:nvSpPr>
        <p:spPr>
          <a:xfrm>
            <a:off x="2923537" y="4647234"/>
            <a:ext cx="3039743" cy="400110"/>
          </a:xfrm>
          <a:prstGeom prst="rect">
            <a:avLst/>
          </a:prstGeom>
        </p:spPr>
        <p:txBody>
          <a:bodyPr wrap="none">
            <a:spAutoFit/>
          </a:bodyPr>
          <a:lstStyle/>
          <a:p>
            <a:pPr algn="ctr"/>
            <a:r>
              <a:rPr lang="en-US" altLang="zh-CN" sz="2000" dirty="0" smtClean="0">
                <a:solidFill>
                  <a:prstClr val="black"/>
                </a:solidFill>
                <a:effectLst>
                  <a:outerShdw blurRad="38100" dist="38100" dir="2700000" algn="tl">
                    <a:srgbClr val="000000">
                      <a:alpha val="43137"/>
                    </a:srgbClr>
                  </a:outerShdw>
                </a:effectLst>
              </a:rPr>
              <a:t>Multiple controllers altered</a:t>
            </a:r>
            <a:endParaRPr lang="zh-CN" alt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02256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Reproduction: Basic setting</a:t>
            </a:r>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21</a:t>
            </a:fld>
            <a:endParaRPr lang="zh-CN" altLang="en-US"/>
          </a:p>
        </p:txBody>
      </p: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900" y="1857548"/>
            <a:ext cx="4906730" cy="275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3198105" y="4647234"/>
            <a:ext cx="2528321" cy="400110"/>
          </a:xfrm>
          <a:prstGeom prst="rect">
            <a:avLst/>
          </a:prstGeom>
        </p:spPr>
        <p:txBody>
          <a:bodyPr wrap="none">
            <a:spAutoFit/>
          </a:bodyPr>
          <a:lstStyle/>
          <a:p>
            <a:pPr algn="ctr"/>
            <a:r>
              <a:rPr lang="en-US" altLang="zh-CN" sz="2000" dirty="0" smtClean="0">
                <a:solidFill>
                  <a:prstClr val="black"/>
                </a:solidFill>
                <a:effectLst>
                  <a:outerShdw blurRad="38100" dist="38100" dir="2700000" algn="tl">
                    <a:srgbClr val="000000">
                      <a:alpha val="43137"/>
                    </a:srgbClr>
                  </a:outerShdw>
                </a:effectLst>
              </a:rPr>
              <a:t>Structure optimization</a:t>
            </a:r>
            <a:endParaRPr lang="zh-CN" altLang="en-US" sz="2000" dirty="0">
              <a:effectLst>
                <a:outerShdw blurRad="38100" dist="38100" dir="2700000" algn="tl">
                  <a:srgbClr val="000000">
                    <a:alpha val="43137"/>
                  </a:srgbClr>
                </a:outerShdw>
              </a:effectLst>
            </a:endParaRPr>
          </a:p>
        </p:txBody>
      </p:sp>
      <p:sp>
        <p:nvSpPr>
          <p:cNvPr id="9" name="内容占位符 2"/>
          <p:cNvSpPr>
            <a:spLocks noGrp="1"/>
          </p:cNvSpPr>
          <p:nvPr>
            <p:ph idx="1"/>
          </p:nvPr>
        </p:nvSpPr>
        <p:spPr>
          <a:xfrm>
            <a:off x="457200" y="1200151"/>
            <a:ext cx="8229600" cy="579511"/>
          </a:xfrm>
        </p:spPr>
        <p:txBody>
          <a:bodyPr/>
          <a:lstStyle/>
          <a:p>
            <a:pPr lvl="0"/>
            <a:r>
              <a:rPr lang="en-US" altLang="zh-CN" sz="2800" dirty="0">
                <a:solidFill>
                  <a:prstClr val="black"/>
                </a:solidFill>
              </a:rPr>
              <a:t>Component-wise controllers [</a:t>
            </a:r>
            <a:r>
              <a:rPr lang="en-US" altLang="zh-CN" sz="2800" dirty="0" err="1">
                <a:solidFill>
                  <a:prstClr val="black"/>
                </a:solidFill>
              </a:rPr>
              <a:t>Zheng</a:t>
            </a:r>
            <a:r>
              <a:rPr lang="en-US" altLang="zh-CN" sz="2800" dirty="0">
                <a:solidFill>
                  <a:prstClr val="black"/>
                </a:solidFill>
              </a:rPr>
              <a:t> et al. 2011</a:t>
            </a:r>
            <a:r>
              <a:rPr lang="en-US" altLang="zh-CN" sz="2800" dirty="0" smtClean="0">
                <a:solidFill>
                  <a:prstClr val="black"/>
                </a:solidFill>
              </a:rPr>
              <a:t>]</a:t>
            </a:r>
            <a:endParaRPr lang="zh-CN" altLang="en-US" sz="2800" b="1" dirty="0">
              <a:solidFill>
                <a:prstClr val="black"/>
              </a:solidFill>
            </a:endParaRPr>
          </a:p>
        </p:txBody>
      </p:sp>
    </p:spTree>
    <p:extLst>
      <p:ext uri="{BB962C8B-B14F-4D97-AF65-F5344CB8AC3E}">
        <p14:creationId xmlns:p14="http://schemas.microsoft.com/office/powerpoint/2010/main" val="1316942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Reproduction: Basic setting</a:t>
            </a:r>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22</a:t>
            </a:fld>
            <a:endParaRPr lang="zh-CN" alt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854" y="1862206"/>
            <a:ext cx="4880491" cy="275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内容占位符 2"/>
          <p:cNvSpPr>
            <a:spLocks noGrp="1"/>
          </p:cNvSpPr>
          <p:nvPr>
            <p:ph idx="1"/>
          </p:nvPr>
        </p:nvSpPr>
        <p:spPr>
          <a:xfrm>
            <a:off x="457200" y="1200151"/>
            <a:ext cx="8229600" cy="579511"/>
          </a:xfrm>
        </p:spPr>
        <p:txBody>
          <a:bodyPr/>
          <a:lstStyle/>
          <a:p>
            <a:pPr lvl="0"/>
            <a:r>
              <a:rPr lang="en-US" altLang="zh-CN" sz="2800" dirty="0">
                <a:solidFill>
                  <a:prstClr val="black"/>
                </a:solidFill>
              </a:rPr>
              <a:t>Component-wise controllers [</a:t>
            </a:r>
            <a:r>
              <a:rPr lang="en-US" altLang="zh-CN" sz="2800" dirty="0" err="1">
                <a:solidFill>
                  <a:prstClr val="black"/>
                </a:solidFill>
              </a:rPr>
              <a:t>Zheng</a:t>
            </a:r>
            <a:r>
              <a:rPr lang="en-US" altLang="zh-CN" sz="2800" dirty="0">
                <a:solidFill>
                  <a:prstClr val="black"/>
                </a:solidFill>
              </a:rPr>
              <a:t> et al. 2011</a:t>
            </a:r>
            <a:r>
              <a:rPr lang="en-US" altLang="zh-CN" sz="2800" dirty="0" smtClean="0">
                <a:solidFill>
                  <a:prstClr val="black"/>
                </a:solidFill>
              </a:rPr>
              <a:t>]</a:t>
            </a:r>
            <a:endParaRPr lang="zh-CN" altLang="en-US" sz="2800" b="1" dirty="0">
              <a:solidFill>
                <a:prstClr val="black"/>
              </a:solidFill>
            </a:endParaRPr>
          </a:p>
        </p:txBody>
      </p:sp>
      <p:sp>
        <p:nvSpPr>
          <p:cNvPr id="10" name="矩形 9"/>
          <p:cNvSpPr/>
          <p:nvPr/>
        </p:nvSpPr>
        <p:spPr>
          <a:xfrm>
            <a:off x="3796185" y="4636231"/>
            <a:ext cx="1333827" cy="400110"/>
          </a:xfrm>
          <a:prstGeom prst="rect">
            <a:avLst/>
          </a:prstGeom>
        </p:spPr>
        <p:txBody>
          <a:bodyPr wrap="none">
            <a:spAutoFit/>
          </a:bodyPr>
          <a:lstStyle/>
          <a:p>
            <a:pPr algn="ctr"/>
            <a:r>
              <a:rPr lang="en-US" altLang="zh-CN" sz="2000" dirty="0" smtClean="0">
                <a:solidFill>
                  <a:prstClr val="black"/>
                </a:solidFill>
                <a:effectLst>
                  <a:outerShdw blurRad="38100" dist="38100" dir="2700000" algn="tl">
                    <a:srgbClr val="000000">
                      <a:alpha val="43137"/>
                    </a:srgbClr>
                  </a:outerShdw>
                </a:effectLst>
              </a:rPr>
              <a:t>Final result</a:t>
            </a:r>
            <a:endParaRPr lang="zh-CN" alt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0391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a:effectLst>
                  <a:outerShdw blurRad="38100" dist="38100" dir="2700000" algn="tl">
                    <a:srgbClr val="000000">
                      <a:alpha val="43137"/>
                    </a:srgbClr>
                  </a:outerShdw>
                </a:effectLst>
              </a:rPr>
              <a:t>Reproduction: </a:t>
            </a:r>
            <a:r>
              <a:rPr lang="en-US" altLang="zh-CN" sz="4000" dirty="0" smtClean="0">
                <a:effectLst>
                  <a:outerShdw blurRad="38100" dist="38100" dir="2700000" algn="tl">
                    <a:srgbClr val="000000">
                      <a:alpha val="43137"/>
                    </a:srgbClr>
                  </a:outerShdw>
                </a:effectLst>
              </a:rPr>
              <a:t>Crossover</a:t>
            </a:r>
            <a:endParaRPr lang="zh-CN" altLang="en-US" sz="4000" dirty="0">
              <a:effectLst>
                <a:outerShdw blurRad="38100" dist="38100" dir="2700000" algn="tl">
                  <a:srgbClr val="000000">
                    <a:alpha val="43137"/>
                  </a:srgbClr>
                </a:outerShdw>
              </a:effectLst>
            </a:endParaRPr>
          </a:p>
        </p:txBody>
      </p:sp>
      <p:pic>
        <p:nvPicPr>
          <p:cNvPr id="4" name="Picture 2" descr="I:\FP\family tree chair\family_tree_ste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395912"/>
            <a:ext cx="6285035" cy="34800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I:\FP\family tree chair\family_tree_step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395912"/>
            <a:ext cx="6285035" cy="34800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FP\family tree chair\family_tree_step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395912"/>
            <a:ext cx="6285035" cy="34800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I:\FP\family tree chair\family_tree_step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672" y="1395912"/>
            <a:ext cx="6285035" cy="34800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FP\family tree chair\family_tree_step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672" y="1395912"/>
            <a:ext cx="6285035" cy="3480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I:\FP\family tree chair\family_tree_step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672" y="1395912"/>
            <a:ext cx="6285035" cy="3480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FP\family tree chair\family_tree_step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672" y="1395912"/>
            <a:ext cx="6285035" cy="3480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I:\FP\family tree chair\family_tree_step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9672" y="1395912"/>
            <a:ext cx="6285035" cy="34800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FP\family tree chair\family_tree_step9.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9672" y="1395912"/>
            <a:ext cx="6285035" cy="34800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I:\FP\family tree chair\family_tree_step1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9672" y="1395912"/>
            <a:ext cx="6285035" cy="34800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I:\FP\family tree chair\family_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19672" y="1395912"/>
            <a:ext cx="6285035" cy="3480094"/>
          </a:xfrm>
          <a:prstGeom prst="rect">
            <a:avLst/>
          </a:prstGeom>
          <a:noFill/>
          <a:extLst>
            <a:ext uri="{909E8E84-426E-40DD-AFC4-6F175D3DCCD1}">
              <a14:hiddenFill xmlns:a14="http://schemas.microsoft.com/office/drawing/2010/main">
                <a:solidFill>
                  <a:srgbClr val="FFFFFF"/>
                </a:solidFill>
              </a14:hiddenFill>
            </a:ext>
          </a:extLst>
        </p:spPr>
      </p:pic>
      <p:sp>
        <p:nvSpPr>
          <p:cNvPr id="16" name="灯片编号占位符 15"/>
          <p:cNvSpPr>
            <a:spLocks noGrp="1"/>
          </p:cNvSpPr>
          <p:nvPr>
            <p:ph type="sldNum" sz="quarter" idx="12"/>
          </p:nvPr>
        </p:nvSpPr>
        <p:spPr/>
        <p:txBody>
          <a:bodyPr/>
          <a:lstStyle/>
          <a:p>
            <a:fld id="{0C913308-F349-4B6D-A68A-DD1791B4A57B}" type="slidenum">
              <a:rPr lang="zh-CN" altLang="en-US" smtClean="0"/>
              <a:pPr/>
              <a:t>23</a:t>
            </a:fld>
            <a:endParaRPr lang="zh-CN" altLang="en-US"/>
          </a:p>
        </p:txBody>
      </p:sp>
    </p:spTree>
    <p:extLst>
      <p:ext uri="{BB962C8B-B14F-4D97-AF65-F5344CB8AC3E}">
        <p14:creationId xmlns:p14="http://schemas.microsoft.com/office/powerpoint/2010/main" val="1579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a:effectLst>
                  <a:outerShdw blurRad="38100" dist="38100" dir="2700000" algn="tl">
                    <a:srgbClr val="000000">
                      <a:alpha val="43137"/>
                    </a:srgbClr>
                  </a:outerShdw>
                </a:effectLst>
              </a:rPr>
              <a:t>Reproduction: Crossover</a:t>
            </a:r>
            <a:endParaRPr lang="zh-CN" altLang="en-US" sz="4000" dirty="0"/>
          </a:p>
        </p:txBody>
      </p:sp>
      <p:sp>
        <p:nvSpPr>
          <p:cNvPr id="3" name="内容占位符 2"/>
          <p:cNvSpPr>
            <a:spLocks noGrp="1"/>
          </p:cNvSpPr>
          <p:nvPr>
            <p:ph idx="1"/>
          </p:nvPr>
        </p:nvSpPr>
        <p:spPr/>
        <p:txBody>
          <a:bodyPr>
            <a:normAutofit/>
          </a:bodyPr>
          <a:lstStyle/>
          <a:p>
            <a:r>
              <a:rPr lang="en-US" altLang="zh-CN" sz="2800" dirty="0" smtClean="0"/>
              <a:t>Two key problems:</a:t>
            </a:r>
          </a:p>
          <a:p>
            <a:pPr lvl="1"/>
            <a:r>
              <a:rPr lang="en-US" altLang="zh-CN" sz="2400" i="1" dirty="0" smtClean="0">
                <a:solidFill>
                  <a:srgbClr val="FF0000"/>
                </a:solidFill>
              </a:rPr>
              <a:t>Select</a:t>
            </a:r>
            <a:r>
              <a:rPr lang="en-US" altLang="zh-CN" sz="2400" dirty="0" smtClean="0"/>
              <a:t> proper subsets of parts</a:t>
            </a:r>
          </a:p>
          <a:p>
            <a:pPr lvl="1"/>
            <a:r>
              <a:rPr lang="en-US" altLang="zh-CN" sz="2400" i="1" dirty="0" smtClean="0">
                <a:solidFill>
                  <a:srgbClr val="FF0000"/>
                </a:solidFill>
              </a:rPr>
              <a:t>Assemble</a:t>
            </a:r>
            <a:r>
              <a:rPr lang="en-US" altLang="zh-CN" sz="2400" dirty="0" smtClean="0">
                <a:solidFill>
                  <a:srgbClr val="FF0000"/>
                </a:solidFill>
              </a:rPr>
              <a:t> </a:t>
            </a:r>
            <a:r>
              <a:rPr lang="en-US" altLang="zh-CN" sz="2400" dirty="0" smtClean="0"/>
              <a:t>the selected parts</a:t>
            </a:r>
            <a:endParaRPr lang="zh-CN" altLang="en-US" sz="2400"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24</a:t>
            </a:fld>
            <a:endParaRPr lang="zh-CN" altLang="en-US"/>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383804"/>
            <a:ext cx="2649595" cy="317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054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solidFill>
                  <a:prstClr val="black"/>
                </a:solidFill>
                <a:effectLst>
                  <a:outerShdw blurRad="38100" dist="38100" dir="2700000" algn="tl">
                    <a:srgbClr val="000000">
                      <a:alpha val="43137"/>
                    </a:srgbClr>
                  </a:outerShdw>
                </a:effectLst>
              </a:rPr>
              <a:t>Reproduction: Crossover</a:t>
            </a:r>
            <a:endParaRPr lang="zh-CN" altLang="en-US" dirty="0"/>
          </a:p>
        </p:txBody>
      </p:sp>
      <p:sp>
        <p:nvSpPr>
          <p:cNvPr id="3" name="内容占位符 2"/>
          <p:cNvSpPr>
            <a:spLocks noGrp="1"/>
          </p:cNvSpPr>
          <p:nvPr>
            <p:ph idx="1"/>
          </p:nvPr>
        </p:nvSpPr>
        <p:spPr>
          <a:xfrm>
            <a:off x="457200" y="1200151"/>
            <a:ext cx="8229600" cy="723527"/>
          </a:xfrm>
        </p:spPr>
        <p:txBody>
          <a:bodyPr>
            <a:normAutofit/>
          </a:bodyPr>
          <a:lstStyle/>
          <a:p>
            <a:r>
              <a:rPr lang="en-US" altLang="zh-CN" dirty="0" smtClean="0"/>
              <a:t>Correspondence for finer level parts?</a:t>
            </a:r>
          </a:p>
        </p:txBody>
      </p:sp>
      <p:grpSp>
        <p:nvGrpSpPr>
          <p:cNvPr id="5" name="组合 4"/>
          <p:cNvGrpSpPr/>
          <p:nvPr/>
        </p:nvGrpSpPr>
        <p:grpSpPr>
          <a:xfrm>
            <a:off x="2552100" y="2152777"/>
            <a:ext cx="4203115" cy="2011564"/>
            <a:chOff x="2695207" y="3649405"/>
            <a:chExt cx="3821021" cy="1828694"/>
          </a:xfrm>
        </p:grpSpPr>
        <p:grpSp>
          <p:nvGrpSpPr>
            <p:cNvPr id="6" name="组合 5"/>
            <p:cNvGrpSpPr>
              <a:grpSpLocks noChangeAspect="1"/>
            </p:cNvGrpSpPr>
            <p:nvPr/>
          </p:nvGrpSpPr>
          <p:grpSpPr>
            <a:xfrm>
              <a:off x="2695207" y="3649405"/>
              <a:ext cx="954105" cy="1828694"/>
              <a:chOff x="1488318" y="896637"/>
              <a:chExt cx="2395362" cy="4591103"/>
            </a:xfrm>
            <a:effectLst>
              <a:outerShdw blurRad="50800" dist="38100" dir="2700000" algn="tl" rotWithShape="0">
                <a:prstClr val="black">
                  <a:alpha val="40000"/>
                </a:prstClr>
              </a:outerShdw>
            </a:effectLst>
          </p:grpSpPr>
          <p:sp>
            <p:nvSpPr>
              <p:cNvPr id="18" name="矩形 17"/>
              <p:cNvSpPr/>
              <p:nvPr/>
            </p:nvSpPr>
            <p:spPr>
              <a:xfrm rot="10800000">
                <a:off x="2025402" y="4248392"/>
                <a:ext cx="1262742" cy="354868"/>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19" name="矩形 18"/>
              <p:cNvSpPr/>
              <p:nvPr/>
            </p:nvSpPr>
            <p:spPr>
              <a:xfrm rot="10800000">
                <a:off x="1626173" y="3440927"/>
                <a:ext cx="399226" cy="2046813"/>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20" name="矩形 19"/>
              <p:cNvSpPr/>
              <p:nvPr/>
            </p:nvSpPr>
            <p:spPr>
              <a:xfrm rot="10800000">
                <a:off x="1626174" y="896637"/>
                <a:ext cx="399226" cy="2046813"/>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21" name="矩形 20"/>
              <p:cNvSpPr/>
              <p:nvPr/>
            </p:nvSpPr>
            <p:spPr>
              <a:xfrm rot="10800000">
                <a:off x="3289589" y="3440927"/>
                <a:ext cx="399226" cy="2046813"/>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22" name="矩形 21"/>
              <p:cNvSpPr/>
              <p:nvPr/>
            </p:nvSpPr>
            <p:spPr>
              <a:xfrm rot="10800000">
                <a:off x="1488318" y="2952248"/>
                <a:ext cx="2395362" cy="465244"/>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grpSp>
        <p:grpSp>
          <p:nvGrpSpPr>
            <p:cNvPr id="7" name="组合 6"/>
            <p:cNvGrpSpPr>
              <a:grpSpLocks noChangeAspect="1"/>
            </p:cNvGrpSpPr>
            <p:nvPr/>
          </p:nvGrpSpPr>
          <p:grpSpPr>
            <a:xfrm>
              <a:off x="5428186" y="3818457"/>
              <a:ext cx="1088042" cy="1636195"/>
              <a:chOff x="5169013" y="1281394"/>
              <a:chExt cx="2731621" cy="4107818"/>
            </a:xfrm>
          </p:grpSpPr>
          <p:sp>
            <p:nvSpPr>
              <p:cNvPr id="14" name="矩形 13"/>
              <p:cNvSpPr/>
              <p:nvPr/>
            </p:nvSpPr>
            <p:spPr>
              <a:xfrm rot="11266036">
                <a:off x="5331931" y="3326549"/>
                <a:ext cx="300112" cy="2046813"/>
              </a:xfrm>
              <a:prstGeom prst="rect">
                <a:avLst/>
              </a:prstGeom>
              <a:solidFill>
                <a:srgbClr val="92D05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15" name="矩形 14"/>
              <p:cNvSpPr/>
              <p:nvPr/>
            </p:nvSpPr>
            <p:spPr>
              <a:xfrm rot="10800000">
                <a:off x="5439406" y="1281394"/>
                <a:ext cx="284936" cy="1670851"/>
              </a:xfrm>
              <a:prstGeom prst="rect">
                <a:avLst/>
              </a:prstGeom>
              <a:solidFill>
                <a:srgbClr val="92D05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16" name="矩形 15"/>
              <p:cNvSpPr/>
              <p:nvPr/>
            </p:nvSpPr>
            <p:spPr>
              <a:xfrm rot="10106812">
                <a:off x="7613218" y="3293601"/>
                <a:ext cx="287416" cy="2095611"/>
              </a:xfrm>
              <a:prstGeom prst="rect">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17" name="矩形 16"/>
              <p:cNvSpPr/>
              <p:nvPr/>
            </p:nvSpPr>
            <p:spPr>
              <a:xfrm rot="10800000">
                <a:off x="5169013" y="2952248"/>
                <a:ext cx="2715353" cy="400551"/>
              </a:xfrm>
              <a:prstGeom prst="rect">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grpSp>
        <p:cxnSp>
          <p:nvCxnSpPr>
            <p:cNvPr id="10" name="曲线连接符 9"/>
            <p:cNvCxnSpPr/>
            <p:nvPr/>
          </p:nvCxnSpPr>
          <p:spPr>
            <a:xfrm>
              <a:off x="3649311" y="4560839"/>
              <a:ext cx="1405867" cy="2912"/>
            </a:xfrm>
            <a:prstGeom prst="curvedConnector3">
              <a:avLst/>
            </a:prstGeom>
            <a:ln>
              <a:tailEnd type="arrow"/>
            </a:ln>
          </p:spPr>
          <p:style>
            <a:lnRef idx="2">
              <a:schemeClr val="dk1"/>
            </a:lnRef>
            <a:fillRef idx="0">
              <a:schemeClr val="dk1"/>
            </a:fillRef>
            <a:effectRef idx="1">
              <a:schemeClr val="dk1"/>
            </a:effectRef>
            <a:fontRef idx="minor">
              <a:schemeClr val="tx1"/>
            </a:fontRef>
          </p:style>
        </p:cxnSp>
        <p:cxnSp>
          <p:nvCxnSpPr>
            <p:cNvPr id="11" name="曲线连接符 10"/>
            <p:cNvCxnSpPr/>
            <p:nvPr/>
          </p:nvCxnSpPr>
          <p:spPr>
            <a:xfrm>
              <a:off x="3571694" y="4880049"/>
              <a:ext cx="1679871" cy="189412"/>
            </a:xfrm>
            <a:prstGeom prst="curved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12" name="矩形 11"/>
            <p:cNvSpPr/>
            <p:nvPr/>
          </p:nvSpPr>
          <p:spPr>
            <a:xfrm>
              <a:off x="4320086" y="4264126"/>
              <a:ext cx="328815" cy="534158"/>
            </a:xfrm>
            <a:prstGeom prst="rect">
              <a:avLst/>
            </a:prstGeom>
          </p:spPr>
          <p:txBody>
            <a:bodyPr wrap="none">
              <a:spAutoFit/>
            </a:bodyPr>
            <a:lstStyle/>
            <a:p>
              <a:r>
                <a:rPr lang="en-US" altLang="zh-CN" sz="3600" dirty="0" smtClean="0">
                  <a:solidFill>
                    <a:srgbClr val="FF0000"/>
                  </a:solidFill>
                  <a:latin typeface="Calibri" pitchFamily="34" charset="0"/>
                  <a:cs typeface="Calibri" pitchFamily="34" charset="0"/>
                </a:rPr>
                <a:t>?</a:t>
              </a:r>
              <a:endParaRPr lang="zh-CN" altLang="en-US" sz="3600" dirty="0">
                <a:solidFill>
                  <a:srgbClr val="FF0000"/>
                </a:solidFill>
                <a:latin typeface="Calibri" pitchFamily="34" charset="0"/>
                <a:cs typeface="Calibri" pitchFamily="34" charset="0"/>
              </a:endParaRPr>
            </a:p>
          </p:txBody>
        </p:sp>
        <p:sp>
          <p:nvSpPr>
            <p:cNvPr id="13" name="矩形 12"/>
            <p:cNvSpPr/>
            <p:nvPr/>
          </p:nvSpPr>
          <p:spPr>
            <a:xfrm>
              <a:off x="4320086" y="4707675"/>
              <a:ext cx="328815" cy="534158"/>
            </a:xfrm>
            <a:prstGeom prst="rect">
              <a:avLst/>
            </a:prstGeom>
          </p:spPr>
          <p:txBody>
            <a:bodyPr wrap="none">
              <a:spAutoFit/>
            </a:bodyPr>
            <a:lstStyle/>
            <a:p>
              <a:r>
                <a:rPr lang="en-US" altLang="zh-CN" sz="3600" dirty="0" smtClean="0">
                  <a:solidFill>
                    <a:srgbClr val="FF0000"/>
                  </a:solidFill>
                  <a:latin typeface="Calibri" pitchFamily="34" charset="0"/>
                  <a:cs typeface="Calibri" pitchFamily="34" charset="0"/>
                </a:rPr>
                <a:t>?</a:t>
              </a:r>
              <a:endParaRPr lang="zh-CN" altLang="en-US" sz="3600" dirty="0">
                <a:solidFill>
                  <a:srgbClr val="FF0000"/>
                </a:solidFill>
                <a:latin typeface="Calibri" pitchFamily="34" charset="0"/>
                <a:cs typeface="Calibri" pitchFamily="34" charset="0"/>
              </a:endParaRPr>
            </a:p>
          </p:txBody>
        </p:sp>
      </p:grpSp>
      <p:sp>
        <p:nvSpPr>
          <p:cNvPr id="24" name="灯片编号占位符 23"/>
          <p:cNvSpPr>
            <a:spLocks noGrp="1"/>
          </p:cNvSpPr>
          <p:nvPr>
            <p:ph type="sldNum" sz="quarter" idx="12"/>
          </p:nvPr>
        </p:nvSpPr>
        <p:spPr/>
        <p:txBody>
          <a:bodyPr/>
          <a:lstStyle/>
          <a:p>
            <a:fld id="{0C913308-F349-4B6D-A68A-DD1791B4A57B}" type="slidenum">
              <a:rPr lang="zh-CN" altLang="en-US" smtClean="0"/>
              <a:pPr/>
              <a:t>25</a:t>
            </a:fld>
            <a:endParaRPr lang="zh-CN" altLang="en-US"/>
          </a:p>
        </p:txBody>
      </p:sp>
      <p:cxnSp>
        <p:nvCxnSpPr>
          <p:cNvPr id="25" name="曲线连接符 24"/>
          <p:cNvCxnSpPr/>
          <p:nvPr/>
        </p:nvCxnSpPr>
        <p:spPr>
          <a:xfrm>
            <a:off x="2787419" y="2606874"/>
            <a:ext cx="2301332" cy="97897"/>
          </a:xfrm>
          <a:prstGeom prst="curved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27" name="矩形 26"/>
          <p:cNvSpPr/>
          <p:nvPr/>
        </p:nvSpPr>
        <p:spPr>
          <a:xfrm>
            <a:off x="3977768" y="2362035"/>
            <a:ext cx="361696" cy="587574"/>
          </a:xfrm>
          <a:prstGeom prst="rect">
            <a:avLst/>
          </a:prstGeom>
        </p:spPr>
        <p:txBody>
          <a:bodyPr wrap="none">
            <a:spAutoFit/>
          </a:bodyPr>
          <a:lstStyle/>
          <a:p>
            <a:r>
              <a:rPr lang="en-US" altLang="zh-CN" sz="3600" dirty="0" smtClean="0">
                <a:solidFill>
                  <a:srgbClr val="FF0000"/>
                </a:solidFill>
                <a:latin typeface="Calibri" pitchFamily="34" charset="0"/>
                <a:cs typeface="Calibri" pitchFamily="34" charset="0"/>
              </a:rPr>
              <a:t>?</a:t>
            </a:r>
            <a:endParaRPr lang="zh-CN" altLang="en-US" sz="3600" dirty="0">
              <a:solidFill>
                <a:srgbClr val="FF0000"/>
              </a:solidFill>
              <a:latin typeface="Calibri" pitchFamily="34" charset="0"/>
              <a:cs typeface="Calibri" pitchFamily="34" charset="0"/>
            </a:endParaRPr>
          </a:p>
        </p:txBody>
      </p:sp>
      <p:cxnSp>
        <p:nvCxnSpPr>
          <p:cNvPr id="31" name="曲线连接符 30"/>
          <p:cNvCxnSpPr/>
          <p:nvPr/>
        </p:nvCxnSpPr>
        <p:spPr>
          <a:xfrm>
            <a:off x="3067928" y="3714840"/>
            <a:ext cx="2296160" cy="585102"/>
          </a:xfrm>
          <a:prstGeom prst="curved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38" name="矩形 37"/>
          <p:cNvSpPr/>
          <p:nvPr/>
        </p:nvSpPr>
        <p:spPr>
          <a:xfrm>
            <a:off x="4491864" y="3870556"/>
            <a:ext cx="361696" cy="587574"/>
          </a:xfrm>
          <a:prstGeom prst="rect">
            <a:avLst/>
          </a:prstGeom>
        </p:spPr>
        <p:txBody>
          <a:bodyPr wrap="none">
            <a:spAutoFit/>
          </a:bodyPr>
          <a:lstStyle/>
          <a:p>
            <a:r>
              <a:rPr lang="en-US" altLang="zh-CN" sz="3600" dirty="0" smtClean="0">
                <a:solidFill>
                  <a:srgbClr val="FF0000"/>
                </a:solidFill>
                <a:latin typeface="Calibri" pitchFamily="34" charset="0"/>
                <a:cs typeface="Calibri" pitchFamily="34" charset="0"/>
              </a:rPr>
              <a:t>?</a:t>
            </a:r>
            <a:endParaRPr lang="zh-CN" altLang="en-US" sz="3600" dirty="0">
              <a:solidFill>
                <a:srgbClr val="FF0000"/>
              </a:solidFill>
              <a:latin typeface="Calibri" pitchFamily="34" charset="0"/>
              <a:cs typeface="Calibri" pitchFamily="34" charset="0"/>
            </a:endParaRPr>
          </a:p>
        </p:txBody>
      </p:sp>
      <p:sp>
        <p:nvSpPr>
          <p:cNvPr id="39" name="矩形 38"/>
          <p:cNvSpPr/>
          <p:nvPr/>
        </p:nvSpPr>
        <p:spPr>
          <a:xfrm>
            <a:off x="3478752" y="4515966"/>
            <a:ext cx="2484847" cy="461665"/>
          </a:xfrm>
          <a:prstGeom prst="rect">
            <a:avLst/>
          </a:prstGeom>
        </p:spPr>
        <p:txBody>
          <a:bodyPr wrap="none">
            <a:spAutoFit/>
          </a:bodyPr>
          <a:lstStyle/>
          <a:p>
            <a:pPr algn="ctr"/>
            <a:r>
              <a:rPr lang="en-US" altLang="zh-CN" sz="2400" dirty="0" smtClean="0">
                <a:solidFill>
                  <a:srgbClr val="0070C0"/>
                </a:solidFill>
                <a:effectLst>
                  <a:outerShdw blurRad="38100" dist="38100" dir="2700000" algn="tl">
                    <a:srgbClr val="000000">
                      <a:alpha val="43137"/>
                    </a:srgbClr>
                  </a:outerShdw>
                </a:effectLst>
                <a:latin typeface="Calibri" pitchFamily="34" charset="0"/>
                <a:cs typeface="Calibri" pitchFamily="34" charset="0"/>
              </a:rPr>
              <a:t>ill-posed problem!</a:t>
            </a:r>
            <a:endParaRPr lang="zh-CN" altLang="en-US" sz="2400" dirty="0">
              <a:solidFill>
                <a:srgbClr val="0070C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1033779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solidFill>
                  <a:prstClr val="black"/>
                </a:solidFill>
                <a:effectLst>
                  <a:outerShdw blurRad="38100" dist="38100" dir="2700000" algn="tl">
                    <a:srgbClr val="000000">
                      <a:alpha val="43137"/>
                    </a:srgbClr>
                  </a:outerShdw>
                </a:effectLst>
              </a:rPr>
              <a:t>Reproduction: Crossover</a:t>
            </a:r>
            <a:endParaRPr lang="zh-CN" altLang="en-US" dirty="0"/>
          </a:p>
        </p:txBody>
      </p:sp>
      <p:sp>
        <p:nvSpPr>
          <p:cNvPr id="3" name="内容占位符 2"/>
          <p:cNvSpPr>
            <a:spLocks noGrp="1"/>
          </p:cNvSpPr>
          <p:nvPr>
            <p:ph idx="1"/>
          </p:nvPr>
        </p:nvSpPr>
        <p:spPr>
          <a:xfrm>
            <a:off x="457200" y="1200151"/>
            <a:ext cx="8229600" cy="1033429"/>
          </a:xfrm>
        </p:spPr>
        <p:txBody>
          <a:bodyPr>
            <a:normAutofit fontScale="70000" lnSpcReduction="20000"/>
          </a:bodyPr>
          <a:lstStyle/>
          <a:p>
            <a:r>
              <a:rPr lang="en-US" altLang="zh-CN" dirty="0"/>
              <a:t>Fuzzy Part Correspondence (FPC</a:t>
            </a:r>
            <a:r>
              <a:rPr lang="en-US" altLang="zh-CN" dirty="0" smtClean="0"/>
              <a:t>)</a:t>
            </a:r>
          </a:p>
          <a:p>
            <a:pPr lvl="1"/>
            <a:r>
              <a:rPr lang="en-US" altLang="zh-CN" dirty="0" smtClean="0"/>
              <a:t>Part proportion normalization [</a:t>
            </a:r>
            <a:r>
              <a:rPr lang="nl-NL" altLang="zh-CN" dirty="0" smtClean="0"/>
              <a:t>Xu </a:t>
            </a:r>
            <a:r>
              <a:rPr lang="nl-NL" altLang="zh-CN" dirty="0"/>
              <a:t>et al. </a:t>
            </a:r>
            <a:r>
              <a:rPr lang="nl-NL" altLang="zh-CN" dirty="0" smtClean="0"/>
              <a:t>2010]</a:t>
            </a:r>
          </a:p>
          <a:p>
            <a:pPr lvl="1"/>
            <a:r>
              <a:rPr lang="en-US" altLang="zh-CN" dirty="0" smtClean="0"/>
              <a:t>Global alignment</a:t>
            </a:r>
            <a:endParaRPr lang="zh-CN" altLang="en-US" dirty="0"/>
          </a:p>
        </p:txBody>
      </p:sp>
      <p:grpSp>
        <p:nvGrpSpPr>
          <p:cNvPr id="25" name="组合 24"/>
          <p:cNvGrpSpPr/>
          <p:nvPr/>
        </p:nvGrpSpPr>
        <p:grpSpPr>
          <a:xfrm>
            <a:off x="1970470" y="2338353"/>
            <a:ext cx="1049513" cy="2483300"/>
            <a:chOff x="1550742" y="2320698"/>
            <a:chExt cx="1049513" cy="2483300"/>
          </a:xfrm>
        </p:grpSpPr>
        <p:sp>
          <p:nvSpPr>
            <p:cNvPr id="18" name="矩形 17"/>
            <p:cNvSpPr/>
            <p:nvPr/>
          </p:nvSpPr>
          <p:spPr>
            <a:xfrm rot="10800000">
              <a:off x="1786062" y="3789249"/>
              <a:ext cx="553263" cy="155483"/>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19" name="矩形 18"/>
            <p:cNvSpPr/>
            <p:nvPr/>
          </p:nvSpPr>
          <p:spPr>
            <a:xfrm rot="10800000">
              <a:off x="1611142" y="3130727"/>
              <a:ext cx="174920" cy="1673270"/>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20" name="矩形 19"/>
            <p:cNvSpPr/>
            <p:nvPr/>
          </p:nvSpPr>
          <p:spPr>
            <a:xfrm rot="10800000">
              <a:off x="1611142" y="2320698"/>
              <a:ext cx="174919" cy="611092"/>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21" name="矩形 20"/>
            <p:cNvSpPr/>
            <p:nvPr/>
          </p:nvSpPr>
          <p:spPr>
            <a:xfrm rot="10800000">
              <a:off x="2339958" y="3130728"/>
              <a:ext cx="155269" cy="1673270"/>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22" name="矩形 21"/>
            <p:cNvSpPr/>
            <p:nvPr/>
          </p:nvSpPr>
          <p:spPr>
            <a:xfrm rot="10800000">
              <a:off x="1550742" y="2926884"/>
              <a:ext cx="1049513" cy="203844"/>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grpSp>
      <p:grpSp>
        <p:nvGrpSpPr>
          <p:cNvPr id="7" name="组合 6"/>
          <p:cNvGrpSpPr>
            <a:grpSpLocks noChangeAspect="1"/>
          </p:cNvGrpSpPr>
          <p:nvPr/>
        </p:nvGrpSpPr>
        <p:grpSpPr>
          <a:xfrm>
            <a:off x="5907130" y="2336180"/>
            <a:ext cx="1196844" cy="2473148"/>
            <a:chOff x="5169013" y="-255391"/>
            <a:chExt cx="2731621" cy="5644603"/>
          </a:xfrm>
        </p:grpSpPr>
        <p:sp>
          <p:nvSpPr>
            <p:cNvPr id="14" name="矩形 13"/>
            <p:cNvSpPr/>
            <p:nvPr/>
          </p:nvSpPr>
          <p:spPr>
            <a:xfrm rot="11266036">
              <a:off x="5331931" y="3326549"/>
              <a:ext cx="300112" cy="2046813"/>
            </a:xfrm>
            <a:prstGeom prst="rect">
              <a:avLst/>
            </a:prstGeom>
            <a:solidFill>
              <a:srgbClr val="92D05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15" name="矩形 14"/>
            <p:cNvSpPr/>
            <p:nvPr/>
          </p:nvSpPr>
          <p:spPr>
            <a:xfrm rot="10800000">
              <a:off x="5439403" y="-255391"/>
              <a:ext cx="284936" cy="3207636"/>
            </a:xfrm>
            <a:prstGeom prst="rect">
              <a:avLst/>
            </a:prstGeom>
            <a:solidFill>
              <a:srgbClr val="92D05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16" name="矩形 15"/>
            <p:cNvSpPr/>
            <p:nvPr/>
          </p:nvSpPr>
          <p:spPr>
            <a:xfrm rot="10106812">
              <a:off x="7613218" y="3293601"/>
              <a:ext cx="287416" cy="2095611"/>
            </a:xfrm>
            <a:prstGeom prst="rect">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17" name="矩形 16"/>
            <p:cNvSpPr/>
            <p:nvPr/>
          </p:nvSpPr>
          <p:spPr>
            <a:xfrm rot="10800000">
              <a:off x="5169013" y="2952248"/>
              <a:ext cx="2715353" cy="400551"/>
            </a:xfrm>
            <a:prstGeom prst="rect">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grpSp>
      <p:sp>
        <p:nvSpPr>
          <p:cNvPr id="24" name="灯片编号占位符 23"/>
          <p:cNvSpPr>
            <a:spLocks noGrp="1"/>
          </p:cNvSpPr>
          <p:nvPr>
            <p:ph type="sldNum" sz="quarter" idx="12"/>
          </p:nvPr>
        </p:nvSpPr>
        <p:spPr/>
        <p:txBody>
          <a:bodyPr/>
          <a:lstStyle/>
          <a:p>
            <a:fld id="{0C913308-F349-4B6D-A68A-DD1791B4A57B}" type="slidenum">
              <a:rPr lang="zh-CN" altLang="en-US" smtClean="0"/>
              <a:pPr/>
              <a:t>26</a:t>
            </a:fld>
            <a:endParaRPr lang="zh-CN" altLang="en-US"/>
          </a:p>
        </p:txBody>
      </p:sp>
      <p:grpSp>
        <p:nvGrpSpPr>
          <p:cNvPr id="26" name="组合 25"/>
          <p:cNvGrpSpPr/>
          <p:nvPr/>
        </p:nvGrpSpPr>
        <p:grpSpPr>
          <a:xfrm>
            <a:off x="1970470" y="2256827"/>
            <a:ext cx="1049513" cy="1949546"/>
            <a:chOff x="1970470" y="2134373"/>
            <a:chExt cx="1049513" cy="1949546"/>
          </a:xfrm>
        </p:grpSpPr>
        <p:sp>
          <p:nvSpPr>
            <p:cNvPr id="27" name="矩形 26"/>
            <p:cNvSpPr/>
            <p:nvPr/>
          </p:nvSpPr>
          <p:spPr>
            <a:xfrm rot="10800000">
              <a:off x="2030869" y="2134373"/>
              <a:ext cx="174920" cy="815072"/>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grpSp>
          <p:nvGrpSpPr>
            <p:cNvPr id="28" name="组合 27"/>
            <p:cNvGrpSpPr/>
            <p:nvPr/>
          </p:nvGrpSpPr>
          <p:grpSpPr>
            <a:xfrm>
              <a:off x="2030870" y="3148383"/>
              <a:ext cx="884085" cy="935536"/>
              <a:chOff x="2030870" y="3148382"/>
              <a:chExt cx="884085" cy="1673271"/>
            </a:xfrm>
          </p:grpSpPr>
          <p:sp>
            <p:nvSpPr>
              <p:cNvPr id="30" name="矩形 29"/>
              <p:cNvSpPr/>
              <p:nvPr/>
            </p:nvSpPr>
            <p:spPr>
              <a:xfrm rot="10800000">
                <a:off x="2205790" y="3806904"/>
                <a:ext cx="553263" cy="155483"/>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31" name="矩形 30"/>
              <p:cNvSpPr/>
              <p:nvPr/>
            </p:nvSpPr>
            <p:spPr>
              <a:xfrm rot="10800000">
                <a:off x="2030870" y="3148382"/>
                <a:ext cx="174920" cy="1673270"/>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32" name="矩形 31"/>
              <p:cNvSpPr/>
              <p:nvPr/>
            </p:nvSpPr>
            <p:spPr>
              <a:xfrm rot="10800000">
                <a:off x="2759686" y="3148383"/>
                <a:ext cx="155269" cy="1673270"/>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grpSp>
        <p:sp>
          <p:nvSpPr>
            <p:cNvPr id="29" name="矩形 28"/>
            <p:cNvSpPr/>
            <p:nvPr/>
          </p:nvSpPr>
          <p:spPr>
            <a:xfrm rot="10800000">
              <a:off x="1970470" y="2944539"/>
              <a:ext cx="1049513" cy="203844"/>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grpSp>
      <p:grpSp>
        <p:nvGrpSpPr>
          <p:cNvPr id="33" name="组合 32"/>
          <p:cNvGrpSpPr>
            <a:grpSpLocks noChangeAspect="1"/>
          </p:cNvGrpSpPr>
          <p:nvPr/>
        </p:nvGrpSpPr>
        <p:grpSpPr>
          <a:xfrm>
            <a:off x="5855549" y="2233580"/>
            <a:ext cx="1196844" cy="1949546"/>
            <a:chOff x="5169013" y="939655"/>
            <a:chExt cx="2731621" cy="4449557"/>
          </a:xfrm>
        </p:grpSpPr>
        <p:sp>
          <p:nvSpPr>
            <p:cNvPr id="34" name="矩形 33"/>
            <p:cNvSpPr/>
            <p:nvPr/>
          </p:nvSpPr>
          <p:spPr>
            <a:xfrm rot="11266036">
              <a:off x="5331931" y="3326549"/>
              <a:ext cx="300112" cy="2046813"/>
            </a:xfrm>
            <a:prstGeom prst="rect">
              <a:avLst/>
            </a:prstGeom>
            <a:solidFill>
              <a:srgbClr val="92D05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35" name="矩形 34"/>
            <p:cNvSpPr/>
            <p:nvPr/>
          </p:nvSpPr>
          <p:spPr>
            <a:xfrm rot="10800000">
              <a:off x="5439401" y="939655"/>
              <a:ext cx="284936" cy="2012590"/>
            </a:xfrm>
            <a:prstGeom prst="rect">
              <a:avLst/>
            </a:prstGeom>
            <a:solidFill>
              <a:srgbClr val="92D05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36" name="矩形 35"/>
            <p:cNvSpPr/>
            <p:nvPr/>
          </p:nvSpPr>
          <p:spPr>
            <a:xfrm rot="10106812">
              <a:off x="7613218" y="3293601"/>
              <a:ext cx="287416" cy="2095611"/>
            </a:xfrm>
            <a:prstGeom prst="rect">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37" name="矩形 36"/>
            <p:cNvSpPr/>
            <p:nvPr/>
          </p:nvSpPr>
          <p:spPr>
            <a:xfrm rot="10800000">
              <a:off x="5169013" y="2952248"/>
              <a:ext cx="2715353" cy="400551"/>
            </a:xfrm>
            <a:prstGeom prst="rect">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grpSp>
      <p:sp>
        <p:nvSpPr>
          <p:cNvPr id="4" name="矩形 3"/>
          <p:cNvSpPr/>
          <p:nvPr/>
        </p:nvSpPr>
        <p:spPr>
          <a:xfrm>
            <a:off x="3129709" y="4622489"/>
            <a:ext cx="2737224" cy="369332"/>
          </a:xfrm>
          <a:prstGeom prst="rect">
            <a:avLst/>
          </a:prstGeom>
        </p:spPr>
        <p:txBody>
          <a:bodyPr wrap="none">
            <a:spAutoFit/>
          </a:bodyPr>
          <a:lstStyle/>
          <a:p>
            <a:r>
              <a:rPr lang="en-US" altLang="zh-CN" dirty="0" smtClean="0"/>
              <a:t>Part proportion normalized</a:t>
            </a:r>
            <a:endParaRPr lang="zh-CN" altLang="en-US" dirty="0"/>
          </a:p>
        </p:txBody>
      </p:sp>
      <p:sp>
        <p:nvSpPr>
          <p:cNvPr id="38" name="矩形 37"/>
          <p:cNvSpPr/>
          <p:nvPr/>
        </p:nvSpPr>
        <p:spPr>
          <a:xfrm>
            <a:off x="3755040" y="4622489"/>
            <a:ext cx="1486561" cy="369332"/>
          </a:xfrm>
          <a:prstGeom prst="rect">
            <a:avLst/>
          </a:prstGeom>
        </p:spPr>
        <p:txBody>
          <a:bodyPr wrap="none">
            <a:spAutoFit/>
          </a:bodyPr>
          <a:lstStyle/>
          <a:p>
            <a:pPr algn="ctr"/>
            <a:r>
              <a:rPr lang="en-US" altLang="zh-CN" dirty="0" smtClean="0"/>
              <a:t>Two 2D chairs</a:t>
            </a:r>
            <a:endParaRPr lang="zh-CN" altLang="en-US" dirty="0"/>
          </a:p>
        </p:txBody>
      </p:sp>
      <p:sp>
        <p:nvSpPr>
          <p:cNvPr id="39" name="矩形 38"/>
          <p:cNvSpPr/>
          <p:nvPr/>
        </p:nvSpPr>
        <p:spPr>
          <a:xfrm>
            <a:off x="3655781" y="4622489"/>
            <a:ext cx="1685077" cy="369332"/>
          </a:xfrm>
          <a:prstGeom prst="rect">
            <a:avLst/>
          </a:prstGeom>
        </p:spPr>
        <p:txBody>
          <a:bodyPr wrap="none">
            <a:spAutoFit/>
          </a:bodyPr>
          <a:lstStyle/>
          <a:p>
            <a:pPr algn="ctr"/>
            <a:r>
              <a:rPr lang="en-US" altLang="zh-CN" dirty="0" smtClean="0"/>
              <a:t>Globally aligned</a:t>
            </a:r>
            <a:endParaRPr lang="zh-CN" altLang="en-US" dirty="0"/>
          </a:p>
        </p:txBody>
      </p:sp>
    </p:spTree>
    <p:extLst>
      <p:ext uri="{BB962C8B-B14F-4D97-AF65-F5344CB8AC3E}">
        <p14:creationId xmlns:p14="http://schemas.microsoft.com/office/powerpoint/2010/main" val="400818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9" presetID="10"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6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05556E-6 -1.17248E-6 L 0.21146 -0.00247 " pathEditMode="relative" rAng="0" ptsTypes="AA">
                                      <p:cBhvr>
                                        <p:cTn id="26" dur="2000" fill="hold"/>
                                        <p:tgtEl>
                                          <p:spTgt spid="26"/>
                                        </p:tgtEl>
                                        <p:attrNameLst>
                                          <p:attrName>ppt_x</p:attrName>
                                          <p:attrName>ppt_y</p:attrName>
                                        </p:attrNameLst>
                                      </p:cBhvr>
                                      <p:rCtr x="10573" y="-123"/>
                                    </p:animMotion>
                                  </p:childTnLst>
                                </p:cTn>
                              </p:par>
                              <p:par>
                                <p:cTn id="27" presetID="42" presetClass="path" presetSubtype="0" accel="50000" decel="50000" fill="hold" nodeType="withEffect">
                                  <p:stCondLst>
                                    <p:cond delay="0"/>
                                  </p:stCondLst>
                                  <p:childTnLst>
                                    <p:animMotion origin="layout" path="M 8.33333E-7 -2.97131E-6 L -0.22153 0.00216 " pathEditMode="relative" rAng="0" ptsTypes="AA">
                                      <p:cBhvr>
                                        <p:cTn id="28" dur="2000" fill="hold"/>
                                        <p:tgtEl>
                                          <p:spTgt spid="33"/>
                                        </p:tgtEl>
                                        <p:attrNameLst>
                                          <p:attrName>ppt_x</p:attrName>
                                          <p:attrName>ppt_y</p:attrName>
                                        </p:attrNameLst>
                                      </p:cBhvr>
                                      <p:rCtr x="-11076" y="93"/>
                                    </p:animMotion>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solidFill>
                  <a:prstClr val="black"/>
                </a:solidFill>
                <a:effectLst>
                  <a:outerShdw blurRad="38100" dist="38100" dir="2700000" algn="tl">
                    <a:srgbClr val="000000">
                      <a:alpha val="43137"/>
                    </a:srgbClr>
                  </a:outerShdw>
                </a:effectLst>
              </a:rPr>
              <a:t>Reproduction: Crossover</a:t>
            </a:r>
            <a:endParaRPr lang="zh-CN" altLang="en-US" dirty="0"/>
          </a:p>
        </p:txBody>
      </p:sp>
      <p:sp>
        <p:nvSpPr>
          <p:cNvPr id="3" name="内容占位符 2"/>
          <p:cNvSpPr>
            <a:spLocks noGrp="1"/>
          </p:cNvSpPr>
          <p:nvPr>
            <p:ph idx="1"/>
          </p:nvPr>
        </p:nvSpPr>
        <p:spPr>
          <a:xfrm>
            <a:off x="457200" y="1200151"/>
            <a:ext cx="8229600" cy="795535"/>
          </a:xfrm>
        </p:spPr>
        <p:txBody>
          <a:bodyPr>
            <a:normAutofit fontScale="85000" lnSpcReduction="20000"/>
          </a:bodyPr>
          <a:lstStyle/>
          <a:p>
            <a:r>
              <a:rPr lang="en-US" altLang="zh-CN" dirty="0"/>
              <a:t>Fuzzy Part Correspondence (FPC</a:t>
            </a:r>
            <a:r>
              <a:rPr lang="en-US" altLang="zh-CN" dirty="0" smtClean="0"/>
              <a:t>)</a:t>
            </a:r>
          </a:p>
          <a:p>
            <a:pPr lvl="1"/>
            <a:r>
              <a:rPr lang="en-US" altLang="zh-CN" dirty="0" smtClean="0"/>
              <a:t>Confidence of part replacement</a:t>
            </a:r>
            <a:endParaRPr lang="en-US" altLang="zh-CN" dirty="0"/>
          </a:p>
          <a:p>
            <a:endParaRPr lang="zh-CN"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71" y="2067694"/>
            <a:ext cx="5673405" cy="290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灯片编号占位符 23"/>
          <p:cNvSpPr>
            <a:spLocks noGrp="1"/>
          </p:cNvSpPr>
          <p:nvPr>
            <p:ph type="sldNum" sz="quarter" idx="12"/>
          </p:nvPr>
        </p:nvSpPr>
        <p:spPr/>
        <p:txBody>
          <a:bodyPr/>
          <a:lstStyle/>
          <a:p>
            <a:fld id="{0C913308-F349-4B6D-A68A-DD1791B4A57B}" type="slidenum">
              <a:rPr lang="zh-CN" altLang="en-US" smtClean="0"/>
              <a:pPr/>
              <a:t>27</a:t>
            </a:fld>
            <a:endParaRPr lang="zh-CN" altLang="en-US"/>
          </a:p>
        </p:txBody>
      </p:sp>
    </p:spTree>
    <p:extLst>
      <p:ext uri="{BB962C8B-B14F-4D97-AF65-F5344CB8AC3E}">
        <p14:creationId xmlns:p14="http://schemas.microsoft.com/office/powerpoint/2010/main" val="377330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prstClr val="black"/>
                </a:solidFill>
              </a:rPr>
              <a:t>Reproduction: Crossover</a:t>
            </a:r>
            <a:endParaRPr lang="zh-CN"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955361"/>
            <a:ext cx="4879881" cy="313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内容占位符 2"/>
          <p:cNvSpPr>
            <a:spLocks noGrp="1"/>
          </p:cNvSpPr>
          <p:nvPr>
            <p:ph idx="1"/>
          </p:nvPr>
        </p:nvSpPr>
        <p:spPr>
          <a:xfrm>
            <a:off x="457200" y="1200151"/>
            <a:ext cx="8229600" cy="795535"/>
          </a:xfrm>
        </p:spPr>
        <p:txBody>
          <a:bodyPr>
            <a:normAutofit fontScale="85000" lnSpcReduction="20000"/>
          </a:bodyPr>
          <a:lstStyle/>
          <a:p>
            <a:r>
              <a:rPr lang="en-US" altLang="zh-CN" dirty="0"/>
              <a:t>Fuzzy Part Correspondence (FPC</a:t>
            </a:r>
            <a:r>
              <a:rPr lang="en-US" altLang="zh-CN" dirty="0" smtClean="0"/>
              <a:t>)</a:t>
            </a:r>
          </a:p>
          <a:p>
            <a:pPr lvl="1"/>
            <a:r>
              <a:rPr lang="en-US" altLang="zh-CN" dirty="0" smtClean="0"/>
              <a:t>Confidence of part replacement</a:t>
            </a:r>
            <a:endParaRPr lang="en-US" altLang="zh-CN" dirty="0"/>
          </a:p>
          <a:p>
            <a:endParaRPr lang="zh-CN" altLang="en-US" dirty="0"/>
          </a:p>
        </p:txBody>
      </p:sp>
      <p:sp>
        <p:nvSpPr>
          <p:cNvPr id="8" name="灯片编号占位符 7"/>
          <p:cNvSpPr>
            <a:spLocks noGrp="1"/>
          </p:cNvSpPr>
          <p:nvPr>
            <p:ph type="sldNum" sz="quarter" idx="12"/>
          </p:nvPr>
        </p:nvSpPr>
        <p:spPr/>
        <p:txBody>
          <a:bodyPr/>
          <a:lstStyle/>
          <a:p>
            <a:fld id="{0C913308-F349-4B6D-A68A-DD1791B4A57B}" type="slidenum">
              <a:rPr lang="zh-CN" altLang="en-US" smtClean="0"/>
              <a:pPr/>
              <a:t>28</a:t>
            </a:fld>
            <a:endParaRPr lang="zh-CN" altLang="en-US"/>
          </a:p>
        </p:txBody>
      </p:sp>
    </p:spTree>
    <p:extLst>
      <p:ext uri="{BB962C8B-B14F-4D97-AF65-F5344CB8AC3E}">
        <p14:creationId xmlns:p14="http://schemas.microsoft.com/office/powerpoint/2010/main" val="2017188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a:effectLst>
                  <a:outerShdw blurRad="38100" dist="38100" dir="2700000" algn="tl">
                    <a:srgbClr val="000000">
                      <a:alpha val="43137"/>
                    </a:srgbClr>
                  </a:outerShdw>
                </a:effectLst>
              </a:rPr>
              <a:t>Reproduction: Crossover</a:t>
            </a:r>
            <a:endParaRPr lang="zh-CN" altLang="en-US" sz="4000" dirty="0"/>
          </a:p>
        </p:txBody>
      </p:sp>
      <p:sp>
        <p:nvSpPr>
          <p:cNvPr id="3" name="内容占位符 2"/>
          <p:cNvSpPr>
            <a:spLocks noGrp="1"/>
          </p:cNvSpPr>
          <p:nvPr>
            <p:ph idx="1"/>
          </p:nvPr>
        </p:nvSpPr>
        <p:spPr/>
        <p:txBody>
          <a:bodyPr>
            <a:normAutofit/>
          </a:bodyPr>
          <a:lstStyle/>
          <a:p>
            <a:r>
              <a:rPr lang="en-US" altLang="zh-CN" sz="2800" dirty="0" smtClean="0"/>
              <a:t>Two key problems:</a:t>
            </a:r>
          </a:p>
          <a:p>
            <a:pPr lvl="1"/>
            <a:r>
              <a:rPr lang="en-US" altLang="zh-CN" sz="2400" dirty="0" smtClean="0">
                <a:solidFill>
                  <a:srgbClr val="FF0000"/>
                </a:solidFill>
              </a:rPr>
              <a:t>Select proper subsets of parts</a:t>
            </a:r>
          </a:p>
          <a:p>
            <a:pPr lvl="1"/>
            <a:r>
              <a:rPr lang="en-US" altLang="zh-CN" sz="2400" dirty="0" smtClean="0">
                <a:solidFill>
                  <a:schemeClr val="bg1">
                    <a:lumMod val="75000"/>
                  </a:schemeClr>
                </a:solidFill>
              </a:rPr>
              <a:t>Assemble the selected parts</a:t>
            </a:r>
            <a:endParaRPr lang="zh-CN" altLang="en-US" sz="2400" dirty="0">
              <a:solidFill>
                <a:schemeClr val="bg1">
                  <a:lumMod val="75000"/>
                </a:scheme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29</a:t>
            </a:fld>
            <a:endParaRPr lang="zh-CN" altLang="en-US"/>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383804"/>
            <a:ext cx="2649595" cy="317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5002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Inspiration from a set</a:t>
            </a:r>
            <a:endParaRPr lang="zh-CN" altLang="en-US" dirty="0"/>
          </a:p>
        </p:txBody>
      </p:sp>
      <p:pic>
        <p:nvPicPr>
          <p:cNvPr id="4" name="Picture 2" descr="I:\FP\pz\001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268" y="1755351"/>
            <a:ext cx="6688313" cy="2828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I:\FP\pz\002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268" y="1755351"/>
            <a:ext cx="6688313" cy="28281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FP\pz\003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268" y="1755351"/>
            <a:ext cx="6688313" cy="2828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I:\FP\pz\004_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1268" y="1755351"/>
            <a:ext cx="6688313" cy="28281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FP\视频所需文件\9teapot.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0146" y="1292396"/>
            <a:ext cx="3797133" cy="3511602"/>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3068887" y="2782275"/>
            <a:ext cx="3033074" cy="531845"/>
          </a:xfrm>
          <a:prstGeom prst="rect">
            <a:avLst/>
          </a:prstGeom>
        </p:spPr>
        <p:txBody>
          <a:bodyPr wrap="none">
            <a:spAutoFit/>
          </a:bodyPr>
          <a:lstStyle/>
          <a:p>
            <a:r>
              <a:rPr lang="en-US" altLang="zh-CN" sz="4000" b="1" dirty="0" smtClean="0"/>
              <a:t>Shape gallery</a:t>
            </a:r>
            <a:endParaRPr lang="zh-CN" altLang="en-US" sz="4000" b="1" dirty="0"/>
          </a:p>
        </p:txBody>
      </p:sp>
      <p:sp>
        <p:nvSpPr>
          <p:cNvPr id="11" name="灯片编号占位符 10"/>
          <p:cNvSpPr>
            <a:spLocks noGrp="1"/>
          </p:cNvSpPr>
          <p:nvPr>
            <p:ph type="sldNum" sz="quarter" idx="12"/>
          </p:nvPr>
        </p:nvSpPr>
        <p:spPr/>
        <p:txBody>
          <a:bodyPr/>
          <a:lstStyle/>
          <a:p>
            <a:fld id="{0C913308-F349-4B6D-A68A-DD1791B4A57B}" type="slidenum">
              <a:rPr lang="zh-CN" altLang="en-US" smtClean="0"/>
              <a:pPr/>
              <a:t>3</a:t>
            </a:fld>
            <a:endParaRPr lang="zh-CN" altLang="en-US"/>
          </a:p>
        </p:txBody>
      </p:sp>
    </p:spTree>
    <p:extLst>
      <p:ext uri="{BB962C8B-B14F-4D97-AF65-F5344CB8AC3E}">
        <p14:creationId xmlns:p14="http://schemas.microsoft.com/office/powerpoint/2010/main" val="89591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childTnLst>
                                </p:cTn>
                              </p:par>
                            </p:childTnLst>
                          </p:cTn>
                        </p:par>
                        <p:par>
                          <p:cTn id="8" fill="hold">
                            <p:stCondLst>
                              <p:cond delay="6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600"/>
                                        <p:tgtEl>
                                          <p:spTgt spid="5"/>
                                        </p:tgtEl>
                                      </p:cBhvr>
                                    </p:animEffect>
                                  </p:childTnLst>
                                </p:cTn>
                              </p:par>
                            </p:childTnLst>
                          </p:cTn>
                        </p:par>
                        <p:par>
                          <p:cTn id="12" fill="hold">
                            <p:stCondLst>
                              <p:cond delay="12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600"/>
                                        <p:tgtEl>
                                          <p:spTgt spid="6"/>
                                        </p:tgtEl>
                                      </p:cBhvr>
                                    </p:animEffect>
                                  </p:childTnLst>
                                </p:cTn>
                              </p:par>
                            </p:childTnLst>
                          </p:cTn>
                        </p:par>
                        <p:par>
                          <p:cTn id="16" fill="hold">
                            <p:stCondLst>
                              <p:cond delay="18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6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644" y="1330424"/>
            <a:ext cx="2710573"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normAutofit/>
          </a:bodyPr>
          <a:lstStyle/>
          <a:p>
            <a:r>
              <a:rPr lang="en-US" altLang="zh-CN" dirty="0"/>
              <a:t>Reproduction: </a:t>
            </a:r>
            <a:r>
              <a:rPr lang="en-US" altLang="zh-CN" dirty="0" smtClean="0"/>
              <a:t>Crossover</a:t>
            </a:r>
            <a:endParaRPr lang="zh-CN" altLang="en-US" dirty="0"/>
          </a:p>
        </p:txBody>
      </p:sp>
      <p:grpSp>
        <p:nvGrpSpPr>
          <p:cNvPr id="5" name="组合 4"/>
          <p:cNvGrpSpPr/>
          <p:nvPr/>
        </p:nvGrpSpPr>
        <p:grpSpPr>
          <a:xfrm>
            <a:off x="6110108" y="2101130"/>
            <a:ext cx="868023" cy="1898551"/>
            <a:chOff x="3295079" y="4316067"/>
            <a:chExt cx="868023" cy="1898551"/>
          </a:xfrm>
        </p:grpSpPr>
        <p:sp>
          <p:nvSpPr>
            <p:cNvPr id="6" name="圆角矩形 5"/>
            <p:cNvSpPr/>
            <p:nvPr/>
          </p:nvSpPr>
          <p:spPr>
            <a:xfrm>
              <a:off x="3295079" y="4316067"/>
              <a:ext cx="864096" cy="288211"/>
            </a:xfrm>
            <a:prstGeom prst="roundRect">
              <a:avLst/>
            </a:prstGeom>
            <a:noFill/>
            <a:ln w="5715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7" name="圆角矩形 6"/>
            <p:cNvSpPr/>
            <p:nvPr/>
          </p:nvSpPr>
          <p:spPr>
            <a:xfrm>
              <a:off x="3299006" y="5897586"/>
              <a:ext cx="864096" cy="317032"/>
            </a:xfrm>
            <a:prstGeom prst="roundRect">
              <a:avLst/>
            </a:prstGeom>
            <a:noFill/>
            <a:ln w="5715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grpSp>
      <p:grpSp>
        <p:nvGrpSpPr>
          <p:cNvPr id="8" name="组合 7"/>
          <p:cNvGrpSpPr/>
          <p:nvPr/>
        </p:nvGrpSpPr>
        <p:grpSpPr>
          <a:xfrm>
            <a:off x="6355327" y="3769173"/>
            <a:ext cx="683883" cy="813792"/>
            <a:chOff x="-184895" y="5831710"/>
            <a:chExt cx="683883" cy="813792"/>
          </a:xfrm>
        </p:grpSpPr>
        <p:sp>
          <p:nvSpPr>
            <p:cNvPr id="9" name="圆角矩形 8"/>
            <p:cNvSpPr/>
            <p:nvPr/>
          </p:nvSpPr>
          <p:spPr>
            <a:xfrm>
              <a:off x="-184895" y="5926852"/>
              <a:ext cx="216024" cy="718650"/>
            </a:xfrm>
            <a:prstGeom prst="roundRect">
              <a:avLst/>
            </a:prstGeom>
            <a:noFill/>
            <a:ln w="5715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0" name="圆角矩形 9"/>
            <p:cNvSpPr/>
            <p:nvPr/>
          </p:nvSpPr>
          <p:spPr>
            <a:xfrm>
              <a:off x="257077" y="5831710"/>
              <a:ext cx="241911" cy="694481"/>
            </a:xfrm>
            <a:prstGeom prst="roundRect">
              <a:avLst/>
            </a:prstGeom>
            <a:noFill/>
            <a:ln w="5715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grpSp>
      <p:sp>
        <p:nvSpPr>
          <p:cNvPr id="11" name="圆角矩形 10"/>
          <p:cNvSpPr/>
          <p:nvPr/>
        </p:nvSpPr>
        <p:spPr>
          <a:xfrm>
            <a:off x="8073859" y="2025494"/>
            <a:ext cx="674605" cy="971905"/>
          </a:xfrm>
          <a:prstGeom prst="roundRect">
            <a:avLst/>
          </a:prstGeom>
          <a:noFill/>
          <a:ln w="5715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3" name="灯片编号占位符 12"/>
          <p:cNvSpPr>
            <a:spLocks noGrp="1"/>
          </p:cNvSpPr>
          <p:nvPr>
            <p:ph type="sldNum" sz="quarter" idx="12"/>
          </p:nvPr>
        </p:nvSpPr>
        <p:spPr>
          <a:xfrm>
            <a:off x="6411908" y="4767263"/>
            <a:ext cx="2133600" cy="273844"/>
          </a:xfrm>
        </p:spPr>
        <p:txBody>
          <a:bodyPr/>
          <a:lstStyle/>
          <a:p>
            <a:fld id="{0C913308-F349-4B6D-A68A-DD1791B4A57B}" type="slidenum">
              <a:rPr lang="zh-CN" altLang="en-US" smtClean="0"/>
              <a:pPr/>
              <a:t>30</a:t>
            </a:fld>
            <a:endParaRPr lang="zh-CN" altLang="en-US"/>
          </a:p>
        </p:txBody>
      </p:sp>
      <p:sp>
        <p:nvSpPr>
          <p:cNvPr id="3" name="内容占位符 2"/>
          <p:cNvSpPr>
            <a:spLocks noGrp="1"/>
          </p:cNvSpPr>
          <p:nvPr>
            <p:ph idx="1"/>
          </p:nvPr>
        </p:nvSpPr>
        <p:spPr>
          <a:xfrm>
            <a:off x="457200" y="1200151"/>
            <a:ext cx="5338936" cy="3023489"/>
          </a:xfrm>
        </p:spPr>
        <p:txBody>
          <a:bodyPr>
            <a:normAutofit fontScale="92500"/>
          </a:bodyPr>
          <a:lstStyle/>
          <a:p>
            <a:pPr marL="342900" lvl="1" indent="-342900">
              <a:buFont typeface="Arial" pitchFamily="34" charset="0"/>
              <a:buChar char="•"/>
            </a:pPr>
            <a:r>
              <a:rPr lang="en-US" altLang="zh-CN" dirty="0">
                <a:solidFill>
                  <a:prstClr val="black"/>
                </a:solidFill>
              </a:rPr>
              <a:t>How to </a:t>
            </a:r>
            <a:r>
              <a:rPr lang="en-US" altLang="zh-CN" i="1" dirty="0">
                <a:solidFill>
                  <a:srgbClr val="FF0000"/>
                </a:solidFill>
              </a:rPr>
              <a:t>select the </a:t>
            </a:r>
            <a:r>
              <a:rPr lang="en-US" altLang="zh-CN" i="1" dirty="0" smtClean="0">
                <a:solidFill>
                  <a:srgbClr val="FF0000"/>
                </a:solidFill>
              </a:rPr>
              <a:t>subsets </a:t>
            </a:r>
            <a:r>
              <a:rPr lang="en-US" altLang="zh-CN" dirty="0">
                <a:solidFill>
                  <a:prstClr val="black"/>
                </a:solidFill>
              </a:rPr>
              <a:t>of parts?</a:t>
            </a:r>
          </a:p>
          <a:p>
            <a:pPr lvl="1"/>
            <a:r>
              <a:rPr lang="en-US" altLang="zh-CN" dirty="0"/>
              <a:t>Avoid spatially large </a:t>
            </a:r>
            <a:r>
              <a:rPr lang="en-US" altLang="zh-CN" dirty="0" smtClean="0"/>
              <a:t>overlap</a:t>
            </a:r>
          </a:p>
          <a:p>
            <a:pPr lvl="1"/>
            <a:endParaRPr lang="en-US" altLang="zh-CN" dirty="0" smtClean="0"/>
          </a:p>
          <a:p>
            <a:pPr lvl="1"/>
            <a:r>
              <a:rPr lang="en-US" altLang="zh-CN" dirty="0"/>
              <a:t>Preserve symmetry </a:t>
            </a:r>
            <a:r>
              <a:rPr lang="en-US" altLang="zh-CN" dirty="0" smtClean="0"/>
              <a:t>constraints</a:t>
            </a:r>
            <a:endParaRPr lang="en-US" altLang="zh-CN" dirty="0"/>
          </a:p>
          <a:p>
            <a:pPr lvl="1"/>
            <a:endParaRPr lang="en-US" altLang="zh-CN" dirty="0" smtClean="0"/>
          </a:p>
          <a:p>
            <a:pPr lvl="1"/>
            <a:r>
              <a:rPr lang="en-US" altLang="zh-CN" dirty="0" smtClean="0"/>
              <a:t>Cover </a:t>
            </a:r>
            <a:r>
              <a:rPr lang="en-US" altLang="zh-CN" dirty="0"/>
              <a:t>all the semantic parts</a:t>
            </a:r>
            <a:endParaRPr lang="zh-CN" altLang="en-US" dirty="0"/>
          </a:p>
        </p:txBody>
      </p:sp>
    </p:spTree>
    <p:extLst>
      <p:ext uri="{BB962C8B-B14F-4D97-AF65-F5344CB8AC3E}">
        <p14:creationId xmlns:p14="http://schemas.microsoft.com/office/powerpoint/2010/main" val="57243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a:effectLst>
                  <a:outerShdw blurRad="38100" dist="38100" dir="2700000" algn="tl">
                    <a:srgbClr val="000000">
                      <a:alpha val="43137"/>
                    </a:srgbClr>
                  </a:outerShdw>
                </a:effectLst>
              </a:rPr>
              <a:t>Reproduction: Crossover</a:t>
            </a:r>
            <a:endParaRPr lang="zh-CN" altLang="en-US" sz="4000" dirty="0"/>
          </a:p>
        </p:txBody>
      </p:sp>
      <p:sp>
        <p:nvSpPr>
          <p:cNvPr id="3" name="内容占位符 2"/>
          <p:cNvSpPr>
            <a:spLocks noGrp="1"/>
          </p:cNvSpPr>
          <p:nvPr>
            <p:ph idx="1"/>
          </p:nvPr>
        </p:nvSpPr>
        <p:spPr/>
        <p:txBody>
          <a:bodyPr>
            <a:normAutofit/>
          </a:bodyPr>
          <a:lstStyle/>
          <a:p>
            <a:r>
              <a:rPr lang="en-US" altLang="zh-CN" sz="2800" dirty="0" smtClean="0"/>
              <a:t>Two key problems:</a:t>
            </a:r>
          </a:p>
          <a:p>
            <a:pPr lvl="1"/>
            <a:r>
              <a:rPr lang="en-US" altLang="zh-CN" sz="2400" dirty="0" smtClean="0">
                <a:solidFill>
                  <a:schemeClr val="bg1">
                    <a:lumMod val="75000"/>
                  </a:schemeClr>
                </a:solidFill>
              </a:rPr>
              <a:t>Select proper subsets of parts</a:t>
            </a:r>
          </a:p>
          <a:p>
            <a:pPr lvl="1"/>
            <a:r>
              <a:rPr lang="en-US" altLang="zh-CN" sz="2400" dirty="0" smtClean="0">
                <a:solidFill>
                  <a:srgbClr val="FF0000"/>
                </a:solidFill>
              </a:rPr>
              <a:t>Assemble the selected parts</a:t>
            </a:r>
            <a:endParaRPr lang="zh-CN" altLang="en-US" sz="2400" dirty="0">
              <a:solidFill>
                <a:srgbClr val="FF0000"/>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31</a:t>
            </a:fld>
            <a:endParaRPr lang="zh-CN" altLang="en-US"/>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383804"/>
            <a:ext cx="2649595" cy="317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3040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a:effectLst>
                  <a:outerShdw blurRad="38100" dist="38100" dir="2700000" algn="tl">
                    <a:srgbClr val="000000">
                      <a:alpha val="43137"/>
                    </a:srgbClr>
                  </a:outerShdw>
                </a:effectLst>
              </a:rPr>
              <a:t>Reproduction: Crossover</a:t>
            </a:r>
            <a:endParaRPr lang="zh-CN" altLang="en-US" sz="4000" dirty="0"/>
          </a:p>
        </p:txBody>
      </p:sp>
      <p:sp>
        <p:nvSpPr>
          <p:cNvPr id="3" name="内容占位符 2"/>
          <p:cNvSpPr>
            <a:spLocks noGrp="1"/>
          </p:cNvSpPr>
          <p:nvPr>
            <p:ph idx="1"/>
          </p:nvPr>
        </p:nvSpPr>
        <p:spPr>
          <a:xfrm>
            <a:off x="457200" y="1200151"/>
            <a:ext cx="8229600" cy="1515615"/>
          </a:xfrm>
        </p:spPr>
        <p:txBody>
          <a:bodyPr>
            <a:normAutofit fontScale="85000" lnSpcReduction="10000"/>
          </a:bodyPr>
          <a:lstStyle/>
          <a:p>
            <a:pPr marL="342900" lvl="1" indent="-342900">
              <a:buFont typeface="Arial" pitchFamily="34" charset="0"/>
              <a:buChar char="•"/>
            </a:pPr>
            <a:r>
              <a:rPr lang="en-US" altLang="zh-CN" dirty="0"/>
              <a:t>Context-based part placement</a:t>
            </a:r>
          </a:p>
          <a:p>
            <a:pPr lvl="1"/>
            <a:r>
              <a:rPr lang="en-US" altLang="zh-CN" dirty="0"/>
              <a:t>Progressively place parts from source shape into target</a:t>
            </a:r>
          </a:p>
          <a:p>
            <a:pPr lvl="1"/>
            <a:r>
              <a:rPr lang="en-US" altLang="zh-CN" dirty="0"/>
              <a:t>Already placed parts serve as </a:t>
            </a:r>
            <a:r>
              <a:rPr lang="en-US" altLang="zh-CN" dirty="0" smtClean="0"/>
              <a:t>context/constraints</a:t>
            </a:r>
            <a:endParaRPr lang="zh-CN" altLang="en-US" dirty="0"/>
          </a:p>
        </p:txBody>
      </p:sp>
      <p:grpSp>
        <p:nvGrpSpPr>
          <p:cNvPr id="5" name="组合 4"/>
          <p:cNvGrpSpPr>
            <a:grpSpLocks noChangeAspect="1"/>
          </p:cNvGrpSpPr>
          <p:nvPr/>
        </p:nvGrpSpPr>
        <p:grpSpPr>
          <a:xfrm>
            <a:off x="2695202" y="2609180"/>
            <a:ext cx="954103" cy="1828695"/>
            <a:chOff x="1488318" y="896637"/>
            <a:chExt cx="2395362" cy="4591103"/>
          </a:xfrm>
          <a:effectLst>
            <a:outerShdw blurRad="50800" dist="38100" dir="2700000" algn="tl" rotWithShape="0">
              <a:prstClr val="black">
                <a:alpha val="40000"/>
              </a:prstClr>
            </a:outerShdw>
          </a:effectLst>
        </p:grpSpPr>
        <p:sp>
          <p:nvSpPr>
            <p:cNvPr id="19" name="矩形 18"/>
            <p:cNvSpPr/>
            <p:nvPr/>
          </p:nvSpPr>
          <p:spPr>
            <a:xfrm rot="10800000">
              <a:off x="3289589" y="3440927"/>
              <a:ext cx="399226" cy="2046813"/>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20" name="矩形 19"/>
            <p:cNvSpPr/>
            <p:nvPr/>
          </p:nvSpPr>
          <p:spPr>
            <a:xfrm rot="10800000">
              <a:off x="1488318" y="2952248"/>
              <a:ext cx="2395362" cy="465244"/>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21" name="矩形 20"/>
            <p:cNvSpPr/>
            <p:nvPr/>
          </p:nvSpPr>
          <p:spPr>
            <a:xfrm rot="10800000">
              <a:off x="2025402" y="4248392"/>
              <a:ext cx="1262742" cy="354868"/>
            </a:xfrm>
            <a:prstGeom prst="rect">
              <a:avLst/>
            </a:prstGeom>
            <a:solidFill>
              <a:schemeClr val="tx2">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22" name="矩形 21"/>
            <p:cNvSpPr/>
            <p:nvPr/>
          </p:nvSpPr>
          <p:spPr>
            <a:xfrm rot="10800000">
              <a:off x="1626173" y="3440927"/>
              <a:ext cx="399226" cy="2046813"/>
            </a:xfrm>
            <a:prstGeom prst="rect">
              <a:avLst/>
            </a:prstGeom>
            <a:solidFill>
              <a:schemeClr val="tx2">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23" name="矩形 22"/>
            <p:cNvSpPr/>
            <p:nvPr/>
          </p:nvSpPr>
          <p:spPr>
            <a:xfrm rot="10800000">
              <a:off x="1626174" y="896637"/>
              <a:ext cx="399226" cy="2046813"/>
            </a:xfrm>
            <a:prstGeom prst="rect">
              <a:avLst/>
            </a:prstGeom>
            <a:solidFill>
              <a:schemeClr val="tx2">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grpSp>
      <p:grpSp>
        <p:nvGrpSpPr>
          <p:cNvPr id="6" name="组合 5"/>
          <p:cNvGrpSpPr>
            <a:grpSpLocks noChangeAspect="1"/>
          </p:cNvGrpSpPr>
          <p:nvPr/>
        </p:nvGrpSpPr>
        <p:grpSpPr>
          <a:xfrm>
            <a:off x="5428174" y="2778233"/>
            <a:ext cx="1239746" cy="1636197"/>
            <a:chOff x="5169007" y="1281394"/>
            <a:chExt cx="3112492" cy="4107821"/>
          </a:xfrm>
        </p:grpSpPr>
        <p:sp>
          <p:nvSpPr>
            <p:cNvPr id="15" name="矩形 14"/>
            <p:cNvSpPr/>
            <p:nvPr/>
          </p:nvSpPr>
          <p:spPr>
            <a:xfrm rot="11266036">
              <a:off x="5331931" y="3326549"/>
              <a:ext cx="300112" cy="2046813"/>
            </a:xfrm>
            <a:prstGeom prst="rect">
              <a:avLst/>
            </a:prstGeom>
            <a:solidFill>
              <a:srgbClr val="92D05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16" name="矩形 15"/>
            <p:cNvSpPr/>
            <p:nvPr/>
          </p:nvSpPr>
          <p:spPr>
            <a:xfrm rot="10800000">
              <a:off x="5439406" y="1281394"/>
              <a:ext cx="284936" cy="1670851"/>
            </a:xfrm>
            <a:prstGeom prst="rect">
              <a:avLst/>
            </a:prstGeom>
            <a:solidFill>
              <a:srgbClr val="92D05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17" name="矩形 16"/>
            <p:cNvSpPr/>
            <p:nvPr/>
          </p:nvSpPr>
          <p:spPr>
            <a:xfrm rot="10106812">
              <a:off x="7994082" y="3293605"/>
              <a:ext cx="287417" cy="2095610"/>
            </a:xfrm>
            <a:prstGeom prst="rect">
              <a:avLst/>
            </a:prstGeom>
            <a:solidFill>
              <a:srgbClr val="92D050"/>
            </a:solidFill>
            <a:ln w="38100">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18" name="矩形 17"/>
            <p:cNvSpPr/>
            <p:nvPr/>
          </p:nvSpPr>
          <p:spPr>
            <a:xfrm rot="10800000">
              <a:off x="5169007" y="2952242"/>
              <a:ext cx="3093188" cy="400552"/>
            </a:xfrm>
            <a:prstGeom prst="rect">
              <a:avLst/>
            </a:prstGeom>
            <a:solidFill>
              <a:srgbClr val="92D050"/>
            </a:solidFill>
            <a:ln w="38100">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grpSp>
      <p:sp>
        <p:nvSpPr>
          <p:cNvPr id="7" name="矩形 6"/>
          <p:cNvSpPr/>
          <p:nvPr/>
        </p:nvSpPr>
        <p:spPr>
          <a:xfrm>
            <a:off x="2733158" y="4475896"/>
            <a:ext cx="895823" cy="400110"/>
          </a:xfrm>
          <a:prstGeom prst="rect">
            <a:avLst/>
          </a:prstGeom>
        </p:spPr>
        <p:txBody>
          <a:bodyPr wrap="none">
            <a:spAutoFit/>
          </a:bodyPr>
          <a:lstStyle/>
          <a:p>
            <a:r>
              <a:rPr lang="en-US" altLang="zh-CN" sz="2000" dirty="0" smtClean="0">
                <a:solidFill>
                  <a:prstClr val="black"/>
                </a:solidFill>
                <a:latin typeface="Calibri" pitchFamily="34" charset="0"/>
                <a:cs typeface="Calibri" pitchFamily="34" charset="0"/>
              </a:rPr>
              <a:t>Source</a:t>
            </a:r>
            <a:endParaRPr lang="zh-CN" altLang="en-US" sz="2000" dirty="0">
              <a:latin typeface="Calibri" pitchFamily="34" charset="0"/>
              <a:cs typeface="Calibri" pitchFamily="34" charset="0"/>
            </a:endParaRPr>
          </a:p>
        </p:txBody>
      </p:sp>
      <p:sp>
        <p:nvSpPr>
          <p:cNvPr id="8" name="矩形 7"/>
          <p:cNvSpPr/>
          <p:nvPr/>
        </p:nvSpPr>
        <p:spPr>
          <a:xfrm>
            <a:off x="5661687" y="4475513"/>
            <a:ext cx="830868" cy="400110"/>
          </a:xfrm>
          <a:prstGeom prst="rect">
            <a:avLst/>
          </a:prstGeom>
        </p:spPr>
        <p:txBody>
          <a:bodyPr wrap="none">
            <a:spAutoFit/>
          </a:bodyPr>
          <a:lstStyle/>
          <a:p>
            <a:r>
              <a:rPr lang="en-US" altLang="zh-CN" sz="2000" dirty="0" smtClean="0">
                <a:solidFill>
                  <a:prstClr val="black"/>
                </a:solidFill>
                <a:latin typeface="Calibri" pitchFamily="34" charset="0"/>
                <a:cs typeface="Calibri" pitchFamily="34" charset="0"/>
              </a:rPr>
              <a:t>Target</a:t>
            </a:r>
            <a:endParaRPr lang="zh-CN" altLang="en-US" sz="2000" dirty="0">
              <a:latin typeface="Calibri" pitchFamily="34" charset="0"/>
              <a:cs typeface="Calibri" pitchFamily="34" charset="0"/>
            </a:endParaRPr>
          </a:p>
        </p:txBody>
      </p:sp>
      <p:cxnSp>
        <p:nvCxnSpPr>
          <p:cNvPr id="9" name="曲线连接符 8"/>
          <p:cNvCxnSpPr>
            <a:stCxn id="23" idx="1"/>
          </p:cNvCxnSpPr>
          <p:nvPr/>
        </p:nvCxnSpPr>
        <p:spPr>
          <a:xfrm>
            <a:off x="2909129" y="3016816"/>
            <a:ext cx="2519046" cy="211407"/>
          </a:xfrm>
          <a:prstGeom prst="curvedConnector3">
            <a:avLst>
              <a:gd name="adj1" fmla="val 46339"/>
            </a:avLst>
          </a:prstGeom>
          <a:ln>
            <a:headEnd type="oval" w="med" len="med"/>
            <a:tailEnd type="triangle" w="med" len="med"/>
          </a:ln>
        </p:spPr>
        <p:style>
          <a:lnRef idx="2">
            <a:schemeClr val="dk1"/>
          </a:lnRef>
          <a:fillRef idx="0">
            <a:schemeClr val="dk1"/>
          </a:fillRef>
          <a:effectRef idx="1">
            <a:schemeClr val="dk1"/>
          </a:effectRef>
          <a:fontRef idx="minor">
            <a:schemeClr val="tx1"/>
          </a:fontRef>
        </p:style>
      </p:cxnSp>
      <p:cxnSp>
        <p:nvCxnSpPr>
          <p:cNvPr id="10" name="曲线连接符 9"/>
          <p:cNvCxnSpPr>
            <a:stCxn id="21" idx="0"/>
          </p:cNvCxnSpPr>
          <p:nvPr/>
        </p:nvCxnSpPr>
        <p:spPr>
          <a:xfrm rot="16200000" flipH="1">
            <a:off x="4070230" y="3175957"/>
            <a:ext cx="458676" cy="2277912"/>
          </a:xfrm>
          <a:prstGeom prst="curvedConnector2">
            <a:avLst/>
          </a:prstGeom>
          <a:ln>
            <a:headEnd type="oval" w="med" len="med"/>
            <a:tailEnd type="triangle" w="med" len="med"/>
          </a:ln>
        </p:spPr>
        <p:style>
          <a:lnRef idx="2">
            <a:schemeClr val="dk1"/>
          </a:lnRef>
          <a:fillRef idx="0">
            <a:schemeClr val="dk1"/>
          </a:fillRef>
          <a:effectRef idx="1">
            <a:schemeClr val="dk1"/>
          </a:effectRef>
          <a:fontRef idx="minor">
            <a:schemeClr val="tx1"/>
          </a:fontRef>
        </p:style>
      </p:cxnSp>
      <p:cxnSp>
        <p:nvCxnSpPr>
          <p:cNvPr id="11" name="曲线连接符 10"/>
          <p:cNvCxnSpPr/>
          <p:nvPr/>
        </p:nvCxnSpPr>
        <p:spPr>
          <a:xfrm>
            <a:off x="2909129" y="3796432"/>
            <a:ext cx="2315952" cy="204048"/>
          </a:xfrm>
          <a:prstGeom prst="curvedConnector3">
            <a:avLst>
              <a:gd name="adj1" fmla="val 50000"/>
            </a:avLst>
          </a:prstGeom>
          <a:ln>
            <a:headEnd type="oval" w="med" len="med"/>
            <a:tailEnd type="triangle" w="med" len="med"/>
          </a:ln>
        </p:spPr>
        <p:style>
          <a:lnRef idx="2">
            <a:schemeClr val="dk1"/>
          </a:lnRef>
          <a:fillRef idx="0">
            <a:schemeClr val="dk1"/>
          </a:fillRef>
          <a:effectRef idx="1">
            <a:schemeClr val="dk1"/>
          </a:effectRef>
          <a:fontRef idx="minor">
            <a:schemeClr val="tx1"/>
          </a:fontRef>
        </p:style>
      </p:cxnSp>
      <p:sp>
        <p:nvSpPr>
          <p:cNvPr id="12" name="矩形 11"/>
          <p:cNvSpPr/>
          <p:nvPr/>
        </p:nvSpPr>
        <p:spPr>
          <a:xfrm>
            <a:off x="4320081" y="2901232"/>
            <a:ext cx="351378" cy="523220"/>
          </a:xfrm>
          <a:prstGeom prst="rect">
            <a:avLst/>
          </a:prstGeom>
        </p:spPr>
        <p:txBody>
          <a:bodyPr wrap="none">
            <a:spAutoFit/>
          </a:bodyPr>
          <a:lstStyle/>
          <a:p>
            <a:r>
              <a:rPr lang="en-US" altLang="zh-CN" sz="2800" dirty="0" smtClean="0">
                <a:solidFill>
                  <a:srgbClr val="FF0000"/>
                </a:solidFill>
                <a:latin typeface="Calibri" pitchFamily="34" charset="0"/>
                <a:cs typeface="Calibri" pitchFamily="34" charset="0"/>
              </a:rPr>
              <a:t>?</a:t>
            </a:r>
            <a:endParaRPr lang="zh-CN" altLang="en-US" sz="2800" dirty="0">
              <a:solidFill>
                <a:srgbClr val="FF0000"/>
              </a:solidFill>
              <a:latin typeface="Calibri" pitchFamily="34" charset="0"/>
              <a:cs typeface="Calibri" pitchFamily="34" charset="0"/>
            </a:endParaRPr>
          </a:p>
        </p:txBody>
      </p:sp>
      <p:sp>
        <p:nvSpPr>
          <p:cNvPr id="13" name="矩形 12"/>
          <p:cNvSpPr/>
          <p:nvPr/>
        </p:nvSpPr>
        <p:spPr>
          <a:xfrm>
            <a:off x="4296792" y="3691066"/>
            <a:ext cx="351378" cy="523220"/>
          </a:xfrm>
          <a:prstGeom prst="rect">
            <a:avLst/>
          </a:prstGeom>
        </p:spPr>
        <p:txBody>
          <a:bodyPr wrap="none">
            <a:spAutoFit/>
          </a:bodyPr>
          <a:lstStyle/>
          <a:p>
            <a:r>
              <a:rPr lang="en-US" altLang="zh-CN" sz="2800" dirty="0" smtClean="0">
                <a:solidFill>
                  <a:srgbClr val="FF0000"/>
                </a:solidFill>
                <a:latin typeface="Calibri" pitchFamily="34" charset="0"/>
                <a:cs typeface="Calibri" pitchFamily="34" charset="0"/>
              </a:rPr>
              <a:t>?</a:t>
            </a:r>
            <a:endParaRPr lang="zh-CN" altLang="en-US" sz="2800" dirty="0">
              <a:solidFill>
                <a:srgbClr val="FF0000"/>
              </a:solidFill>
              <a:latin typeface="Calibri" pitchFamily="34" charset="0"/>
              <a:cs typeface="Calibri" pitchFamily="34" charset="0"/>
            </a:endParaRPr>
          </a:p>
        </p:txBody>
      </p:sp>
      <p:sp>
        <p:nvSpPr>
          <p:cNvPr id="14" name="矩形 13"/>
          <p:cNvSpPr/>
          <p:nvPr/>
        </p:nvSpPr>
        <p:spPr>
          <a:xfrm>
            <a:off x="4476871" y="4214286"/>
            <a:ext cx="351378" cy="523220"/>
          </a:xfrm>
          <a:prstGeom prst="rect">
            <a:avLst/>
          </a:prstGeom>
        </p:spPr>
        <p:txBody>
          <a:bodyPr wrap="none">
            <a:spAutoFit/>
          </a:bodyPr>
          <a:lstStyle/>
          <a:p>
            <a:r>
              <a:rPr lang="en-US" altLang="zh-CN" sz="2800" dirty="0" smtClean="0">
                <a:solidFill>
                  <a:srgbClr val="FF0000"/>
                </a:solidFill>
                <a:latin typeface="Calibri" pitchFamily="34" charset="0"/>
                <a:cs typeface="Calibri" pitchFamily="34" charset="0"/>
              </a:rPr>
              <a:t>?</a:t>
            </a:r>
            <a:endParaRPr lang="zh-CN" altLang="en-US" sz="2800" dirty="0">
              <a:solidFill>
                <a:srgbClr val="FF0000"/>
              </a:solidFill>
              <a:latin typeface="Calibri" pitchFamily="34" charset="0"/>
              <a:cs typeface="Calibri" pitchFamily="34" charset="0"/>
            </a:endParaRPr>
          </a:p>
        </p:txBody>
      </p:sp>
      <p:sp>
        <p:nvSpPr>
          <p:cNvPr id="29" name="灯片编号占位符 28"/>
          <p:cNvSpPr>
            <a:spLocks noGrp="1"/>
          </p:cNvSpPr>
          <p:nvPr>
            <p:ph type="sldNum" sz="quarter" idx="12"/>
          </p:nvPr>
        </p:nvSpPr>
        <p:spPr/>
        <p:txBody>
          <a:bodyPr/>
          <a:lstStyle/>
          <a:p>
            <a:fld id="{0C913308-F349-4B6D-A68A-DD1791B4A57B}" type="slidenum">
              <a:rPr lang="zh-CN" altLang="en-US" smtClean="0"/>
              <a:pPr/>
              <a:t>32</a:t>
            </a:fld>
            <a:endParaRPr lang="zh-CN" altLang="en-US"/>
          </a:p>
        </p:txBody>
      </p:sp>
    </p:spTree>
    <p:extLst>
      <p:ext uri="{BB962C8B-B14F-4D97-AF65-F5344CB8AC3E}">
        <p14:creationId xmlns:p14="http://schemas.microsoft.com/office/powerpoint/2010/main" val="19702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a:effectLst>
                  <a:outerShdw blurRad="38100" dist="38100" dir="2700000" algn="tl">
                    <a:srgbClr val="000000">
                      <a:alpha val="43137"/>
                    </a:srgbClr>
                  </a:outerShdw>
                </a:effectLst>
              </a:rPr>
              <a:t>Reproduction: Crossover</a:t>
            </a:r>
            <a:endParaRPr lang="zh-CN" altLang="en-US" sz="4000" dirty="0"/>
          </a:p>
        </p:txBody>
      </p:sp>
      <p:sp>
        <p:nvSpPr>
          <p:cNvPr id="3" name="内容占位符 2"/>
          <p:cNvSpPr>
            <a:spLocks noGrp="1"/>
          </p:cNvSpPr>
          <p:nvPr>
            <p:ph idx="1"/>
          </p:nvPr>
        </p:nvSpPr>
        <p:spPr>
          <a:xfrm>
            <a:off x="457200" y="1215519"/>
            <a:ext cx="8229600" cy="924183"/>
          </a:xfrm>
        </p:spPr>
        <p:txBody>
          <a:bodyPr>
            <a:normAutofit fontScale="92500" lnSpcReduction="10000"/>
          </a:bodyPr>
          <a:lstStyle/>
          <a:p>
            <a:pPr marL="342900" lvl="1" indent="-342900">
              <a:buFont typeface="Arial" pitchFamily="34" charset="0"/>
              <a:buChar char="•"/>
            </a:pPr>
            <a:r>
              <a:rPr lang="en-US" altLang="zh-CN" dirty="0"/>
              <a:t>Structure optimization</a:t>
            </a:r>
          </a:p>
          <a:p>
            <a:pPr lvl="1"/>
            <a:r>
              <a:rPr lang="en-US" altLang="zh-CN" dirty="0" smtClean="0"/>
              <a:t>Preserve mutual relations inherited from parents</a:t>
            </a:r>
            <a:endParaRPr lang="zh-CN" altLang="en-US" dirty="0"/>
          </a:p>
        </p:txBody>
      </p:sp>
      <p:grpSp>
        <p:nvGrpSpPr>
          <p:cNvPr id="44" name="组合 43"/>
          <p:cNvGrpSpPr/>
          <p:nvPr/>
        </p:nvGrpSpPr>
        <p:grpSpPr>
          <a:xfrm>
            <a:off x="2695202" y="2537172"/>
            <a:ext cx="3972718" cy="2266826"/>
            <a:chOff x="2695202" y="3649405"/>
            <a:chExt cx="3972718" cy="2266826"/>
          </a:xfrm>
        </p:grpSpPr>
        <p:grpSp>
          <p:nvGrpSpPr>
            <p:cNvPr id="45" name="组合 44"/>
            <p:cNvGrpSpPr>
              <a:grpSpLocks noChangeAspect="1"/>
            </p:cNvGrpSpPr>
            <p:nvPr/>
          </p:nvGrpSpPr>
          <p:grpSpPr>
            <a:xfrm>
              <a:off x="2695202" y="3649405"/>
              <a:ext cx="954103" cy="1828695"/>
              <a:chOff x="1488318" y="896637"/>
              <a:chExt cx="2395362" cy="4591103"/>
            </a:xfrm>
            <a:effectLst>
              <a:outerShdw blurRad="50800" dist="38100" dir="2700000" algn="tl" rotWithShape="0">
                <a:prstClr val="black">
                  <a:alpha val="40000"/>
                </a:prstClr>
              </a:outerShdw>
            </a:effectLst>
          </p:grpSpPr>
          <p:sp>
            <p:nvSpPr>
              <p:cNvPr id="60" name="矩形 59"/>
              <p:cNvSpPr/>
              <p:nvPr/>
            </p:nvSpPr>
            <p:spPr>
              <a:xfrm rot="10800000">
                <a:off x="1488318" y="2952248"/>
                <a:ext cx="2395362" cy="465244"/>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61" name="矩形 60"/>
              <p:cNvSpPr/>
              <p:nvPr/>
            </p:nvSpPr>
            <p:spPr>
              <a:xfrm rot="10800000">
                <a:off x="2025401" y="4248392"/>
                <a:ext cx="1262742" cy="354867"/>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62" name="矩形 61"/>
              <p:cNvSpPr/>
              <p:nvPr/>
            </p:nvSpPr>
            <p:spPr>
              <a:xfrm rot="10800000">
                <a:off x="1626172" y="3440926"/>
                <a:ext cx="399227" cy="2046814"/>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63" name="矩形 62"/>
              <p:cNvSpPr/>
              <p:nvPr/>
            </p:nvSpPr>
            <p:spPr>
              <a:xfrm rot="10800000">
                <a:off x="1626174" y="896637"/>
                <a:ext cx="399226" cy="2046813"/>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59" name="矩形 58"/>
              <p:cNvSpPr/>
              <p:nvPr/>
            </p:nvSpPr>
            <p:spPr>
              <a:xfrm rot="10800000">
                <a:off x="3289589" y="3440927"/>
                <a:ext cx="399226" cy="2046813"/>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grpSp>
        <p:grpSp>
          <p:nvGrpSpPr>
            <p:cNvPr id="46" name="组合 45"/>
            <p:cNvGrpSpPr>
              <a:grpSpLocks noChangeAspect="1"/>
            </p:cNvGrpSpPr>
            <p:nvPr/>
          </p:nvGrpSpPr>
          <p:grpSpPr>
            <a:xfrm>
              <a:off x="5428174" y="3818458"/>
              <a:ext cx="1239746" cy="1636197"/>
              <a:chOff x="5169007" y="1281394"/>
              <a:chExt cx="3112492" cy="4107821"/>
            </a:xfrm>
          </p:grpSpPr>
          <p:sp>
            <p:nvSpPr>
              <p:cNvPr id="55" name="矩形 54"/>
              <p:cNvSpPr/>
              <p:nvPr/>
            </p:nvSpPr>
            <p:spPr>
              <a:xfrm rot="11266036">
                <a:off x="5331931" y="3326549"/>
                <a:ext cx="300112" cy="2046813"/>
              </a:xfrm>
              <a:prstGeom prst="rect">
                <a:avLst/>
              </a:prstGeom>
              <a:solidFill>
                <a:srgbClr val="92D05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56" name="矩形 55"/>
              <p:cNvSpPr/>
              <p:nvPr/>
            </p:nvSpPr>
            <p:spPr>
              <a:xfrm rot="10800000">
                <a:off x="5439406" y="1281394"/>
                <a:ext cx="284936" cy="1670851"/>
              </a:xfrm>
              <a:prstGeom prst="rect">
                <a:avLst/>
              </a:prstGeom>
              <a:solidFill>
                <a:srgbClr val="92D05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57" name="矩形 56"/>
              <p:cNvSpPr/>
              <p:nvPr/>
            </p:nvSpPr>
            <p:spPr>
              <a:xfrm rot="10106812">
                <a:off x="7994082" y="3293605"/>
                <a:ext cx="287417" cy="2095610"/>
              </a:xfrm>
              <a:prstGeom prst="rect">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sp>
            <p:nvSpPr>
              <p:cNvPr id="58" name="矩形 57"/>
              <p:cNvSpPr/>
              <p:nvPr/>
            </p:nvSpPr>
            <p:spPr>
              <a:xfrm rot="10800000">
                <a:off x="5169007" y="2952242"/>
                <a:ext cx="3093188" cy="400552"/>
              </a:xfrm>
              <a:prstGeom prst="rect">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Calibri" pitchFamily="34" charset="0"/>
                  <a:cs typeface="Calibri" pitchFamily="34" charset="0"/>
                </a:endParaRPr>
              </a:p>
            </p:txBody>
          </p:sp>
        </p:grpSp>
        <p:sp>
          <p:nvSpPr>
            <p:cNvPr id="47" name="矩形 46"/>
            <p:cNvSpPr/>
            <p:nvPr/>
          </p:nvSpPr>
          <p:spPr>
            <a:xfrm>
              <a:off x="2733158" y="5516121"/>
              <a:ext cx="895823" cy="400110"/>
            </a:xfrm>
            <a:prstGeom prst="rect">
              <a:avLst/>
            </a:prstGeom>
          </p:spPr>
          <p:txBody>
            <a:bodyPr wrap="none">
              <a:spAutoFit/>
            </a:bodyPr>
            <a:lstStyle/>
            <a:p>
              <a:r>
                <a:rPr lang="en-US" altLang="zh-CN" sz="2000" dirty="0" smtClean="0">
                  <a:solidFill>
                    <a:prstClr val="black"/>
                  </a:solidFill>
                  <a:latin typeface="Calibri" pitchFamily="34" charset="0"/>
                  <a:cs typeface="Calibri" pitchFamily="34" charset="0"/>
                </a:rPr>
                <a:t>Source</a:t>
              </a:r>
              <a:endParaRPr lang="zh-CN" altLang="en-US" sz="2000" dirty="0">
                <a:latin typeface="Calibri" pitchFamily="34" charset="0"/>
                <a:cs typeface="Calibri" pitchFamily="34" charset="0"/>
              </a:endParaRPr>
            </a:p>
          </p:txBody>
        </p:sp>
        <p:sp>
          <p:nvSpPr>
            <p:cNvPr id="48" name="矩形 47"/>
            <p:cNvSpPr/>
            <p:nvPr/>
          </p:nvSpPr>
          <p:spPr>
            <a:xfrm>
              <a:off x="5661687" y="5515738"/>
              <a:ext cx="830868" cy="400110"/>
            </a:xfrm>
            <a:prstGeom prst="rect">
              <a:avLst/>
            </a:prstGeom>
          </p:spPr>
          <p:txBody>
            <a:bodyPr wrap="none">
              <a:spAutoFit/>
            </a:bodyPr>
            <a:lstStyle/>
            <a:p>
              <a:r>
                <a:rPr lang="en-US" altLang="zh-CN" sz="2000" dirty="0" smtClean="0">
                  <a:solidFill>
                    <a:prstClr val="black"/>
                  </a:solidFill>
                  <a:latin typeface="Calibri" pitchFamily="34" charset="0"/>
                  <a:cs typeface="Calibri" pitchFamily="34" charset="0"/>
                </a:rPr>
                <a:t>Target</a:t>
              </a:r>
              <a:endParaRPr lang="zh-CN" altLang="en-US" sz="2000" dirty="0">
                <a:latin typeface="Calibri" pitchFamily="34" charset="0"/>
                <a:cs typeface="Calibri" pitchFamily="34" charset="0"/>
              </a:endParaRPr>
            </a:p>
          </p:txBody>
        </p:sp>
      </p:grpSp>
      <p:sp>
        <p:nvSpPr>
          <p:cNvPr id="65" name="矩形 64"/>
          <p:cNvSpPr/>
          <p:nvPr/>
        </p:nvSpPr>
        <p:spPr>
          <a:xfrm rot="10800000">
            <a:off x="5792719" y="3872219"/>
            <a:ext cx="502966" cy="141348"/>
          </a:xfrm>
          <a:prstGeom prst="rect">
            <a:avLst/>
          </a:prstGeom>
          <a:solidFill>
            <a:schemeClr val="tx2">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cxnSp>
        <p:nvCxnSpPr>
          <p:cNvPr id="66" name="曲线连接符 65"/>
          <p:cNvCxnSpPr>
            <a:stCxn id="61" idx="0"/>
            <a:endCxn id="65" idx="0"/>
          </p:cNvCxnSpPr>
          <p:nvPr/>
        </p:nvCxnSpPr>
        <p:spPr>
          <a:xfrm rot="16200000" flipH="1">
            <a:off x="4602407" y="2571772"/>
            <a:ext cx="12700" cy="2883590"/>
          </a:xfrm>
          <a:prstGeom prst="curvedConnector3">
            <a:avLst>
              <a:gd name="adj1" fmla="val 4704197"/>
            </a:avLst>
          </a:prstGeom>
          <a:ln>
            <a:headEnd type="oval" w="med" len="med"/>
            <a:tailEnd type="triangle" w="med" len="med"/>
          </a:ln>
        </p:spPr>
        <p:style>
          <a:lnRef idx="2">
            <a:schemeClr val="dk1"/>
          </a:lnRef>
          <a:fillRef idx="0">
            <a:schemeClr val="dk1"/>
          </a:fillRef>
          <a:effectRef idx="1">
            <a:schemeClr val="dk1"/>
          </a:effectRef>
          <a:fontRef idx="minor">
            <a:schemeClr val="tx1"/>
          </a:fontRef>
        </p:style>
      </p:cxnSp>
      <p:sp>
        <p:nvSpPr>
          <p:cNvPr id="80" name="灯片编号占位符 79"/>
          <p:cNvSpPr>
            <a:spLocks noGrp="1"/>
          </p:cNvSpPr>
          <p:nvPr>
            <p:ph type="sldNum" sz="quarter" idx="12"/>
          </p:nvPr>
        </p:nvSpPr>
        <p:spPr/>
        <p:txBody>
          <a:bodyPr/>
          <a:lstStyle/>
          <a:p>
            <a:fld id="{0C913308-F349-4B6D-A68A-DD1791B4A57B}" type="slidenum">
              <a:rPr lang="zh-CN" altLang="en-US" smtClean="0"/>
              <a:pPr/>
              <a:t>33</a:t>
            </a:fld>
            <a:endParaRPr lang="zh-CN" altLang="en-US"/>
          </a:p>
        </p:txBody>
      </p:sp>
      <p:sp>
        <p:nvSpPr>
          <p:cNvPr id="22" name="矩形 21"/>
          <p:cNvSpPr/>
          <p:nvPr/>
        </p:nvSpPr>
        <p:spPr>
          <a:xfrm rot="10800000">
            <a:off x="5592623" y="3865868"/>
            <a:ext cx="968597" cy="144840"/>
          </a:xfrm>
          <a:prstGeom prst="rect">
            <a:avLst/>
          </a:prstGeom>
          <a:solidFill>
            <a:schemeClr val="tx2">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itchFamily="34" charset="0"/>
              <a:cs typeface="Calibri" pitchFamily="34" charset="0"/>
            </a:endParaRPr>
          </a:p>
        </p:txBody>
      </p:sp>
    </p:spTree>
    <p:extLst>
      <p:ext uri="{BB962C8B-B14F-4D97-AF65-F5344CB8AC3E}">
        <p14:creationId xmlns:p14="http://schemas.microsoft.com/office/powerpoint/2010/main" val="251057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139702"/>
            <a:ext cx="8229600" cy="857250"/>
          </a:xfrm>
        </p:spPr>
        <p:txBody>
          <a:bodyPr>
            <a:normAutofit/>
          </a:bodyPr>
          <a:lstStyle/>
          <a:p>
            <a:r>
              <a:rPr lang="en-US" altLang="zh-CN" sz="3600" dirty="0"/>
              <a:t>Context-based part </a:t>
            </a:r>
            <a:r>
              <a:rPr lang="en-US" altLang="zh-CN" sz="3600" dirty="0" smtClean="0"/>
              <a:t>placement</a:t>
            </a:r>
            <a:endParaRPr lang="zh-CN" altLang="en-US" sz="3600"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34</a:t>
            </a:fld>
            <a:endParaRPr lang="zh-CN" altLang="en-US"/>
          </a:p>
        </p:txBody>
      </p:sp>
    </p:spTree>
    <p:extLst>
      <p:ext uri="{BB962C8B-B14F-4D97-AF65-F5344CB8AC3E}">
        <p14:creationId xmlns:p14="http://schemas.microsoft.com/office/powerpoint/2010/main" val="10286726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noChangeAspect="1"/>
          </p:cNvGrpSpPr>
          <p:nvPr/>
        </p:nvGrpSpPr>
        <p:grpSpPr>
          <a:xfrm>
            <a:off x="932576" y="195486"/>
            <a:ext cx="1197681" cy="2295552"/>
            <a:chOff x="1488318" y="896637"/>
            <a:chExt cx="2395362" cy="4591103"/>
          </a:xfrm>
          <a:solidFill>
            <a:schemeClr val="tx2">
              <a:lumMod val="40000"/>
              <a:lumOff val="60000"/>
            </a:schemeClr>
          </a:solidFill>
        </p:grpSpPr>
        <p:sp>
          <p:nvSpPr>
            <p:cNvPr id="5" name="矩形 4"/>
            <p:cNvSpPr/>
            <p:nvPr/>
          </p:nvSpPr>
          <p:spPr>
            <a:xfrm rot="10800000">
              <a:off x="2025402" y="4248392"/>
              <a:ext cx="1262742" cy="354868"/>
            </a:xfrm>
            <a:prstGeom prst="rect">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0800000">
              <a:off x="1626173" y="3440927"/>
              <a:ext cx="399226" cy="2046813"/>
            </a:xfrm>
            <a:prstGeom prst="rect">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rot="10800000">
              <a:off x="1626174" y="896637"/>
              <a:ext cx="399226" cy="2046813"/>
            </a:xfrm>
            <a:prstGeom prst="rect">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0800000">
              <a:off x="3289589" y="3440927"/>
              <a:ext cx="399226" cy="2046813"/>
            </a:xfrm>
            <a:prstGeom prst="rect">
              <a:avLst/>
            </a:prstGeom>
            <a:grp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0800000">
              <a:off x="1488318" y="2952248"/>
              <a:ext cx="2395362" cy="465244"/>
            </a:xfrm>
            <a:prstGeom prst="rect">
              <a:avLst/>
            </a:prstGeom>
            <a:grp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a:spLocks noChangeAspect="1"/>
          </p:cNvSpPr>
          <p:nvPr/>
        </p:nvSpPr>
        <p:spPr>
          <a:xfrm rot="10106812">
            <a:off x="7459657" y="2250904"/>
            <a:ext cx="229933" cy="1676489"/>
          </a:xfrm>
          <a:prstGeom prst="rect">
            <a:avLst/>
          </a:prstGeom>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1" name="矩形 10"/>
          <p:cNvSpPr>
            <a:spLocks noChangeAspect="1"/>
          </p:cNvSpPr>
          <p:nvPr/>
        </p:nvSpPr>
        <p:spPr>
          <a:xfrm rot="11266036">
            <a:off x="5639436" y="2232215"/>
            <a:ext cx="240090" cy="1637450"/>
          </a:xfrm>
          <a:prstGeom prst="rect">
            <a:avLst/>
          </a:prstGeom>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 name="矩形 11"/>
          <p:cNvSpPr>
            <a:spLocks noChangeAspect="1"/>
          </p:cNvSpPr>
          <p:nvPr/>
        </p:nvSpPr>
        <p:spPr>
          <a:xfrm rot="10800000">
            <a:off x="5701943" y="616407"/>
            <a:ext cx="227949" cy="1336681"/>
          </a:xfrm>
          <a:prstGeom prst="rect">
            <a:avLst/>
          </a:prstGeom>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 name="矩形 12"/>
          <p:cNvSpPr>
            <a:spLocks noChangeAspect="1"/>
          </p:cNvSpPr>
          <p:nvPr/>
        </p:nvSpPr>
        <p:spPr>
          <a:xfrm rot="10800000">
            <a:off x="5561952" y="1962417"/>
            <a:ext cx="2172282" cy="320441"/>
          </a:xfrm>
          <a:prstGeom prst="rect">
            <a:avLst/>
          </a:prstGeom>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 name="矩形 13"/>
          <p:cNvSpPr>
            <a:spLocks noChangeAspect="1"/>
          </p:cNvSpPr>
          <p:nvPr/>
        </p:nvSpPr>
        <p:spPr>
          <a:xfrm rot="10800000">
            <a:off x="2014879" y="2940824"/>
            <a:ext cx="1010194" cy="283894"/>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a:spLocks noChangeAspect="1"/>
          </p:cNvSpPr>
          <p:nvPr/>
        </p:nvSpPr>
        <p:spPr>
          <a:xfrm rot="10800000">
            <a:off x="2044698" y="2939875"/>
            <a:ext cx="1010194" cy="283894"/>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a:spLocks noChangeAspect="1"/>
          </p:cNvSpPr>
          <p:nvPr/>
        </p:nvSpPr>
        <p:spPr>
          <a:xfrm rot="10800000">
            <a:off x="3025480" y="2298436"/>
            <a:ext cx="319381" cy="163745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a:spLocks noChangeAspect="1"/>
          </p:cNvSpPr>
          <p:nvPr/>
        </p:nvSpPr>
        <p:spPr>
          <a:xfrm rot="10800000">
            <a:off x="2015285" y="2933496"/>
            <a:ext cx="1010194" cy="283894"/>
          </a:xfrm>
          <a:prstGeom prst="rect">
            <a:avLst/>
          </a:prstGeom>
          <a:solidFill>
            <a:schemeClr val="tx2">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a:spLocks noChangeAspect="1"/>
          </p:cNvSpPr>
          <p:nvPr/>
        </p:nvSpPr>
        <p:spPr>
          <a:xfrm rot="10800000">
            <a:off x="1688266" y="2277190"/>
            <a:ext cx="319381" cy="1637450"/>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a:spLocks noChangeAspect="1"/>
          </p:cNvSpPr>
          <p:nvPr/>
        </p:nvSpPr>
        <p:spPr>
          <a:xfrm rot="10800000">
            <a:off x="3025480" y="2304998"/>
            <a:ext cx="319381" cy="1637450"/>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a:spLocks noChangeAspect="1"/>
          </p:cNvSpPr>
          <p:nvPr/>
        </p:nvSpPr>
        <p:spPr>
          <a:xfrm rot="10800000">
            <a:off x="1692788" y="2282858"/>
            <a:ext cx="319381" cy="163745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a:spLocks noChangeAspect="1"/>
          </p:cNvSpPr>
          <p:nvPr/>
        </p:nvSpPr>
        <p:spPr>
          <a:xfrm rot="10800000">
            <a:off x="1685890" y="2308689"/>
            <a:ext cx="319381" cy="1637450"/>
          </a:xfrm>
          <a:prstGeom prst="rect">
            <a:avLst/>
          </a:prstGeom>
          <a:solidFill>
            <a:schemeClr val="tx2">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a:spLocks/>
          </p:cNvSpPr>
          <p:nvPr/>
        </p:nvSpPr>
        <p:spPr>
          <a:xfrm rot="10800000">
            <a:off x="1531418" y="1911612"/>
            <a:ext cx="2155826" cy="372195"/>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a:spLocks noChangeAspect="1"/>
          </p:cNvSpPr>
          <p:nvPr/>
        </p:nvSpPr>
        <p:spPr>
          <a:xfrm rot="10800000">
            <a:off x="1692789" y="267544"/>
            <a:ext cx="319381" cy="1637450"/>
          </a:xfrm>
          <a:prstGeom prst="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a:spLocks noChangeAspect="1"/>
          </p:cNvSpPr>
          <p:nvPr/>
        </p:nvSpPr>
        <p:spPr>
          <a:xfrm rot="10800000">
            <a:off x="1692786" y="266594"/>
            <a:ext cx="319381" cy="1637450"/>
          </a:xfrm>
          <a:prstGeom prst="rect">
            <a:avLst/>
          </a:prstGeom>
          <a:solidFill>
            <a:schemeClr val="bg1">
              <a:lumMod val="85000"/>
            </a:schemeClr>
          </a:solidFill>
          <a:ln w="38100">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5" name="矩形 24"/>
          <p:cNvSpPr>
            <a:spLocks noChangeAspect="1"/>
          </p:cNvSpPr>
          <p:nvPr/>
        </p:nvSpPr>
        <p:spPr>
          <a:xfrm rot="10800000">
            <a:off x="1685891" y="255514"/>
            <a:ext cx="319381" cy="1637450"/>
          </a:xfrm>
          <a:prstGeom prst="rect">
            <a:avLst/>
          </a:prstGeom>
          <a:solidFill>
            <a:schemeClr val="tx2">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2031703" y="3945786"/>
            <a:ext cx="1036181" cy="461665"/>
          </a:xfrm>
          <a:prstGeom prst="rect">
            <a:avLst/>
          </a:prstGeom>
          <a:noFill/>
        </p:spPr>
        <p:txBody>
          <a:bodyPr wrap="none" rtlCol="0">
            <a:spAutoFit/>
          </a:bodyPr>
          <a:lstStyle/>
          <a:p>
            <a:pPr algn="ctr"/>
            <a:r>
              <a:rPr lang="en-US" altLang="zh-CN" sz="2400" dirty="0" smtClean="0">
                <a:latin typeface="Calibri" pitchFamily="34" charset="0"/>
                <a:cs typeface="Calibri" pitchFamily="34" charset="0"/>
              </a:rPr>
              <a:t>Source</a:t>
            </a:r>
            <a:endParaRPr lang="zh-CN" altLang="en-US" sz="2400" dirty="0">
              <a:latin typeface="Calibri" pitchFamily="34" charset="0"/>
              <a:cs typeface="Calibri" pitchFamily="34" charset="0"/>
            </a:endParaRPr>
          </a:p>
        </p:txBody>
      </p:sp>
      <p:sp>
        <p:nvSpPr>
          <p:cNvPr id="27" name="TextBox 26"/>
          <p:cNvSpPr txBox="1"/>
          <p:nvPr/>
        </p:nvSpPr>
        <p:spPr>
          <a:xfrm>
            <a:off x="6248886" y="3935887"/>
            <a:ext cx="958468" cy="461665"/>
          </a:xfrm>
          <a:prstGeom prst="rect">
            <a:avLst/>
          </a:prstGeom>
          <a:noFill/>
        </p:spPr>
        <p:txBody>
          <a:bodyPr wrap="none" rtlCol="0">
            <a:spAutoFit/>
          </a:bodyPr>
          <a:lstStyle/>
          <a:p>
            <a:pPr algn="ctr"/>
            <a:r>
              <a:rPr lang="en-US" altLang="zh-CN" sz="2400" dirty="0" smtClean="0">
                <a:latin typeface="Calibri" pitchFamily="34" charset="0"/>
                <a:cs typeface="Calibri" pitchFamily="34" charset="0"/>
              </a:rPr>
              <a:t>Target</a:t>
            </a:r>
            <a:endParaRPr lang="zh-CN" altLang="en-US" sz="2400" i="1" dirty="0">
              <a:latin typeface="Calibri" pitchFamily="34" charset="0"/>
              <a:cs typeface="Calibri" pitchFamily="34" charset="0"/>
            </a:endParaRPr>
          </a:p>
        </p:txBody>
      </p:sp>
      <p:sp>
        <p:nvSpPr>
          <p:cNvPr id="28" name="矩形 27"/>
          <p:cNvSpPr>
            <a:spLocks noChangeAspect="1"/>
          </p:cNvSpPr>
          <p:nvPr/>
        </p:nvSpPr>
        <p:spPr>
          <a:xfrm rot="10106812">
            <a:off x="7448642" y="2232794"/>
            <a:ext cx="229933" cy="1676489"/>
          </a:xfrm>
          <a:prstGeom prst="rect">
            <a:avLst/>
          </a:prstGeom>
          <a:solidFill>
            <a:schemeClr val="accent3">
              <a:lumMod val="40000"/>
              <a:lumOff val="60000"/>
            </a:schemeClr>
          </a:solidFill>
          <a:ln w="5715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9" name="矩形 28"/>
          <p:cNvSpPr>
            <a:spLocks noChangeAspect="1"/>
          </p:cNvSpPr>
          <p:nvPr/>
        </p:nvSpPr>
        <p:spPr>
          <a:xfrm rot="11266036">
            <a:off x="5633101" y="2228688"/>
            <a:ext cx="240090" cy="1637450"/>
          </a:xfrm>
          <a:prstGeom prst="rect">
            <a:avLst/>
          </a:prstGeom>
          <a:solidFill>
            <a:schemeClr val="bg1">
              <a:lumMod val="85000"/>
            </a:schemeClr>
          </a:solidFill>
          <a:ln w="38100">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0" name="矩形 29"/>
          <p:cNvSpPr>
            <a:spLocks noChangeAspect="1"/>
          </p:cNvSpPr>
          <p:nvPr/>
        </p:nvSpPr>
        <p:spPr>
          <a:xfrm rot="10800000">
            <a:off x="5706770" y="619208"/>
            <a:ext cx="227949" cy="1336681"/>
          </a:xfrm>
          <a:prstGeom prst="rect">
            <a:avLst/>
          </a:prstGeom>
          <a:solidFill>
            <a:schemeClr val="bg1">
              <a:lumMod val="85000"/>
            </a:schemeClr>
          </a:solidFill>
          <a:ln w="38100">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1" name="矩形 30"/>
          <p:cNvSpPr>
            <a:spLocks noChangeAspect="1"/>
          </p:cNvSpPr>
          <p:nvPr/>
        </p:nvSpPr>
        <p:spPr>
          <a:xfrm rot="10800000">
            <a:off x="3025479" y="2286370"/>
            <a:ext cx="319382" cy="1637450"/>
          </a:xfrm>
          <a:prstGeom prst="rect">
            <a:avLst/>
          </a:prstGeom>
          <a:solidFill>
            <a:schemeClr val="tx2">
              <a:lumMod val="40000"/>
              <a:lumOff val="6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a:spLocks noChangeAspect="1"/>
          </p:cNvSpPr>
          <p:nvPr/>
        </p:nvSpPr>
        <p:spPr>
          <a:xfrm rot="10800000">
            <a:off x="5561779" y="1950549"/>
            <a:ext cx="2172282" cy="320441"/>
          </a:xfrm>
          <a:prstGeom prst="rect">
            <a:avLst/>
          </a:prstGeom>
          <a:solidFill>
            <a:schemeClr val="accent3">
              <a:lumMod val="40000"/>
              <a:lumOff val="60000"/>
            </a:schemeClr>
          </a:solidFill>
          <a:ln w="5715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3" name="矩形 32"/>
          <p:cNvSpPr>
            <a:spLocks/>
          </p:cNvSpPr>
          <p:nvPr/>
        </p:nvSpPr>
        <p:spPr>
          <a:xfrm rot="10800000">
            <a:off x="1529911" y="1911613"/>
            <a:ext cx="2155826" cy="372195"/>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a:spLocks/>
          </p:cNvSpPr>
          <p:nvPr/>
        </p:nvSpPr>
        <p:spPr>
          <a:xfrm rot="10800000">
            <a:off x="1532899" y="1907051"/>
            <a:ext cx="2155827" cy="372195"/>
          </a:xfrm>
          <a:prstGeom prst="rect">
            <a:avLst/>
          </a:prstGeom>
          <a:solidFill>
            <a:schemeClr val="tx2">
              <a:lumMod val="40000"/>
              <a:lumOff val="6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a:spLocks noChangeAspect="1"/>
          </p:cNvSpPr>
          <p:nvPr/>
        </p:nvSpPr>
        <p:spPr>
          <a:xfrm rot="10800000">
            <a:off x="3025480" y="2295985"/>
            <a:ext cx="319381" cy="1637450"/>
          </a:xfrm>
          <a:prstGeom prst="rect">
            <a:avLst/>
          </a:prstGeom>
          <a:solidFill>
            <a:schemeClr val="tx2">
              <a:lumMod val="40000"/>
              <a:lumOff val="6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a:spLocks/>
          </p:cNvSpPr>
          <p:nvPr/>
        </p:nvSpPr>
        <p:spPr>
          <a:xfrm rot="10800000">
            <a:off x="1531133" y="1911612"/>
            <a:ext cx="2155826" cy="372195"/>
          </a:xfrm>
          <a:prstGeom prst="rect">
            <a:avLst/>
          </a:prstGeom>
          <a:solidFill>
            <a:schemeClr val="tx2">
              <a:lumMod val="40000"/>
              <a:lumOff val="6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3273820" y="4469006"/>
            <a:ext cx="2796215" cy="461665"/>
          </a:xfrm>
          <a:prstGeom prst="rect">
            <a:avLst/>
          </a:prstGeom>
          <a:noFill/>
        </p:spPr>
        <p:txBody>
          <a:bodyPr wrap="none" rtlCol="0">
            <a:spAutoFit/>
          </a:bodyPr>
          <a:lstStyle/>
          <a:p>
            <a:r>
              <a:rPr lang="en-US" altLang="zh-CN" sz="2400" dirty="0" smtClean="0">
                <a:latin typeface="Calibri" pitchFamily="34" charset="0"/>
                <a:cs typeface="Calibri" pitchFamily="34" charset="0"/>
              </a:rPr>
              <a:t>Boundary controllers</a:t>
            </a:r>
            <a:endParaRPr lang="zh-CN" altLang="en-US" sz="2400" dirty="0">
              <a:latin typeface="Calibri" pitchFamily="34" charset="0"/>
              <a:cs typeface="Calibri" pitchFamily="34" charset="0"/>
            </a:endParaRPr>
          </a:p>
        </p:txBody>
      </p:sp>
      <p:sp>
        <p:nvSpPr>
          <p:cNvPr id="38" name="TextBox 37"/>
          <p:cNvSpPr txBox="1"/>
          <p:nvPr/>
        </p:nvSpPr>
        <p:spPr>
          <a:xfrm>
            <a:off x="3228037" y="4469006"/>
            <a:ext cx="2812693" cy="461665"/>
          </a:xfrm>
          <a:prstGeom prst="rect">
            <a:avLst/>
          </a:prstGeom>
          <a:noFill/>
        </p:spPr>
        <p:txBody>
          <a:bodyPr wrap="none" rtlCol="0">
            <a:spAutoFit/>
          </a:bodyPr>
          <a:lstStyle/>
          <a:p>
            <a:r>
              <a:rPr lang="en-US" altLang="zh-CN" sz="2400" dirty="0" smtClean="0">
                <a:latin typeface="Calibri" pitchFamily="34" charset="0"/>
                <a:cs typeface="Calibri" pitchFamily="34" charset="0"/>
              </a:rPr>
              <a:t>Crossover controllers</a:t>
            </a:r>
            <a:endParaRPr lang="zh-CN" altLang="en-US" sz="2400" dirty="0">
              <a:latin typeface="Calibri" pitchFamily="34" charset="0"/>
              <a:cs typeface="Calibri" pitchFamily="34" charset="0"/>
            </a:endParaRPr>
          </a:p>
        </p:txBody>
      </p:sp>
      <p:grpSp>
        <p:nvGrpSpPr>
          <p:cNvPr id="39" name="组合 38"/>
          <p:cNvGrpSpPr>
            <a:grpSpLocks noChangeAspect="1"/>
          </p:cNvGrpSpPr>
          <p:nvPr/>
        </p:nvGrpSpPr>
        <p:grpSpPr>
          <a:xfrm>
            <a:off x="7068099" y="407697"/>
            <a:ext cx="1365811" cy="2053909"/>
            <a:chOff x="5169013" y="1281394"/>
            <a:chExt cx="2731621" cy="4107818"/>
          </a:xfrm>
          <a:solidFill>
            <a:schemeClr val="accent5">
              <a:lumMod val="40000"/>
              <a:lumOff val="60000"/>
            </a:schemeClr>
          </a:solidFill>
        </p:grpSpPr>
        <p:sp>
          <p:nvSpPr>
            <p:cNvPr id="40" name="矩形 39"/>
            <p:cNvSpPr/>
            <p:nvPr/>
          </p:nvSpPr>
          <p:spPr>
            <a:xfrm rot="11266036">
              <a:off x="5331931" y="3326549"/>
              <a:ext cx="300112" cy="2046813"/>
            </a:xfrm>
            <a:prstGeom prst="rect">
              <a:avLst/>
            </a:prstGeom>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1" name="矩形 40"/>
            <p:cNvSpPr/>
            <p:nvPr/>
          </p:nvSpPr>
          <p:spPr>
            <a:xfrm rot="10800000">
              <a:off x="5439406" y="1281394"/>
              <a:ext cx="284936" cy="1670851"/>
            </a:xfrm>
            <a:prstGeom prst="rect">
              <a:avLst/>
            </a:prstGeom>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2" name="矩形 41"/>
            <p:cNvSpPr/>
            <p:nvPr/>
          </p:nvSpPr>
          <p:spPr>
            <a:xfrm rot="10106812">
              <a:off x="7613218" y="3293601"/>
              <a:ext cx="287416" cy="2095611"/>
            </a:xfrm>
            <a:prstGeom prst="rect">
              <a:avLst/>
            </a:prstGeom>
            <a:solidFill>
              <a:schemeClr val="accent3">
                <a:lumMod val="40000"/>
                <a:lumOff val="60000"/>
              </a:schemeClr>
            </a:solidFill>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3" name="矩形 42"/>
            <p:cNvSpPr/>
            <p:nvPr/>
          </p:nvSpPr>
          <p:spPr>
            <a:xfrm rot="10800000">
              <a:off x="5169013" y="2952248"/>
              <a:ext cx="2715353" cy="400551"/>
            </a:xfrm>
            <a:prstGeom prst="rect">
              <a:avLst/>
            </a:prstGeom>
            <a:solidFill>
              <a:schemeClr val="accent3">
                <a:lumMod val="40000"/>
                <a:lumOff val="60000"/>
              </a:schemeClr>
            </a:solidFill>
            <a:ln w="381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sp>
        <p:nvSpPr>
          <p:cNvPr id="44" name="TextBox 43"/>
          <p:cNvSpPr txBox="1"/>
          <p:nvPr/>
        </p:nvSpPr>
        <p:spPr>
          <a:xfrm>
            <a:off x="2993836" y="4471193"/>
            <a:ext cx="3003130" cy="461665"/>
          </a:xfrm>
          <a:prstGeom prst="rect">
            <a:avLst/>
          </a:prstGeom>
          <a:noFill/>
        </p:spPr>
        <p:txBody>
          <a:bodyPr wrap="none" rtlCol="0">
            <a:spAutoFit/>
          </a:bodyPr>
          <a:lstStyle/>
          <a:p>
            <a:r>
              <a:rPr lang="en-US" altLang="zh-CN" sz="2400" dirty="0" smtClean="0">
                <a:latin typeface="Calibri" pitchFamily="34" charset="0"/>
                <a:cs typeface="Calibri" pitchFamily="34" charset="0"/>
              </a:rPr>
              <a:t>Place other controllers</a:t>
            </a:r>
            <a:endParaRPr lang="zh-CN" altLang="en-US" sz="2400" dirty="0">
              <a:latin typeface="Calibri" pitchFamily="34" charset="0"/>
              <a:cs typeface="Calibri" pitchFamily="34" charset="0"/>
            </a:endParaRPr>
          </a:p>
        </p:txBody>
      </p:sp>
      <p:sp>
        <p:nvSpPr>
          <p:cNvPr id="45" name="TextBox 44"/>
          <p:cNvSpPr txBox="1"/>
          <p:nvPr/>
        </p:nvSpPr>
        <p:spPr>
          <a:xfrm>
            <a:off x="3228037" y="4469006"/>
            <a:ext cx="2733249" cy="461665"/>
          </a:xfrm>
          <a:prstGeom prst="rect">
            <a:avLst/>
          </a:prstGeom>
          <a:noFill/>
        </p:spPr>
        <p:txBody>
          <a:bodyPr wrap="none" rtlCol="0">
            <a:spAutoFit/>
          </a:bodyPr>
          <a:lstStyle/>
          <a:p>
            <a:r>
              <a:rPr lang="en-US" altLang="zh-CN" sz="2400" dirty="0" smtClean="0">
                <a:latin typeface="Calibri" pitchFamily="34" charset="0"/>
                <a:cs typeface="Calibri" pitchFamily="34" charset="0"/>
              </a:rPr>
              <a:t>Resulting controllers</a:t>
            </a:r>
            <a:endParaRPr lang="zh-CN" altLang="en-US" sz="2400" dirty="0">
              <a:latin typeface="Calibri" pitchFamily="34" charset="0"/>
              <a:cs typeface="Calibri" pitchFamily="34" charset="0"/>
            </a:endParaRPr>
          </a:p>
        </p:txBody>
      </p:sp>
      <p:grpSp>
        <p:nvGrpSpPr>
          <p:cNvPr id="46" name="组合 45"/>
          <p:cNvGrpSpPr/>
          <p:nvPr/>
        </p:nvGrpSpPr>
        <p:grpSpPr>
          <a:xfrm>
            <a:off x="5565383" y="300395"/>
            <a:ext cx="2172282" cy="3623044"/>
            <a:chOff x="5723720" y="1880580"/>
            <a:chExt cx="2172282" cy="3623044"/>
          </a:xfrm>
        </p:grpSpPr>
        <p:sp>
          <p:nvSpPr>
            <p:cNvPr id="47" name="矩形 46"/>
            <p:cNvSpPr>
              <a:spLocks/>
            </p:cNvSpPr>
            <p:nvPr/>
          </p:nvSpPr>
          <p:spPr>
            <a:xfrm rot="10800000">
              <a:off x="6027792" y="4513681"/>
              <a:ext cx="1717330" cy="283894"/>
            </a:xfrm>
            <a:prstGeom prst="rect">
              <a:avLst/>
            </a:prstGeom>
            <a:solidFill>
              <a:schemeClr val="tx2">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a:spLocks noChangeAspect="1"/>
            </p:cNvSpPr>
            <p:nvPr/>
          </p:nvSpPr>
          <p:spPr>
            <a:xfrm rot="10800000">
              <a:off x="5787338" y="3836903"/>
              <a:ext cx="319381" cy="1637450"/>
            </a:xfrm>
            <a:prstGeom prst="rect">
              <a:avLst/>
            </a:prstGeom>
            <a:solidFill>
              <a:schemeClr val="tx2">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a:spLocks noChangeAspect="1"/>
            </p:cNvSpPr>
            <p:nvPr/>
          </p:nvSpPr>
          <p:spPr>
            <a:xfrm rot="10800000">
              <a:off x="5785624" y="1880580"/>
              <a:ext cx="319381" cy="1637450"/>
            </a:xfrm>
            <a:prstGeom prst="rect">
              <a:avLst/>
            </a:prstGeom>
            <a:solidFill>
              <a:schemeClr val="tx2">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a:spLocks noChangeAspect="1"/>
            </p:cNvSpPr>
            <p:nvPr/>
          </p:nvSpPr>
          <p:spPr>
            <a:xfrm rot="10106812">
              <a:off x="7621425" y="3827135"/>
              <a:ext cx="229933" cy="1676489"/>
            </a:xfrm>
            <a:prstGeom prst="rect">
              <a:avLst/>
            </a:prstGeom>
            <a:solidFill>
              <a:schemeClr val="accent3">
                <a:lumMod val="40000"/>
                <a:lumOff val="60000"/>
              </a:schemeClr>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51" name="矩形 50"/>
            <p:cNvSpPr>
              <a:spLocks noChangeAspect="1"/>
            </p:cNvSpPr>
            <p:nvPr/>
          </p:nvSpPr>
          <p:spPr>
            <a:xfrm rot="10800000">
              <a:off x="5723720" y="3538648"/>
              <a:ext cx="2172282" cy="320441"/>
            </a:xfrm>
            <a:prstGeom prst="rect">
              <a:avLst/>
            </a:prstGeom>
            <a:solidFill>
              <a:schemeClr val="accent3">
                <a:lumMod val="40000"/>
                <a:lumOff val="60000"/>
              </a:schemeClr>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sp>
        <p:nvSpPr>
          <p:cNvPr id="52" name="TextBox 51"/>
          <p:cNvSpPr txBox="1"/>
          <p:nvPr/>
        </p:nvSpPr>
        <p:spPr>
          <a:xfrm>
            <a:off x="2827219" y="4471193"/>
            <a:ext cx="3520772" cy="461665"/>
          </a:xfrm>
          <a:prstGeom prst="rect">
            <a:avLst/>
          </a:prstGeom>
          <a:noFill/>
        </p:spPr>
        <p:txBody>
          <a:bodyPr wrap="none" rtlCol="0">
            <a:spAutoFit/>
          </a:bodyPr>
          <a:lstStyle/>
          <a:p>
            <a:r>
              <a:rPr lang="en-US" altLang="zh-CN" sz="2400" dirty="0" smtClean="0">
                <a:latin typeface="Calibri" pitchFamily="34" charset="0"/>
                <a:cs typeface="Calibri" pitchFamily="34" charset="0"/>
              </a:rPr>
              <a:t>Place boundary controllers</a:t>
            </a:r>
            <a:endParaRPr lang="zh-CN" altLang="en-US" sz="2400" dirty="0">
              <a:latin typeface="Calibri" pitchFamily="34" charset="0"/>
              <a:cs typeface="Calibri" pitchFamily="34" charset="0"/>
            </a:endParaRPr>
          </a:p>
        </p:txBody>
      </p:sp>
      <p:sp>
        <p:nvSpPr>
          <p:cNvPr id="54" name="灯片编号占位符 53"/>
          <p:cNvSpPr>
            <a:spLocks noGrp="1"/>
          </p:cNvSpPr>
          <p:nvPr>
            <p:ph type="sldNum" sz="quarter" idx="12"/>
          </p:nvPr>
        </p:nvSpPr>
        <p:spPr/>
        <p:txBody>
          <a:bodyPr/>
          <a:lstStyle/>
          <a:p>
            <a:fld id="{0C913308-F349-4B6D-A68A-DD1791B4A57B}" type="slidenum">
              <a:rPr lang="zh-CN" altLang="en-US" smtClean="0"/>
              <a:pPr/>
              <a:t>35</a:t>
            </a:fld>
            <a:endParaRPr lang="zh-CN" altLang="en-US"/>
          </a:p>
        </p:txBody>
      </p:sp>
    </p:spTree>
    <p:extLst>
      <p:ext uri="{BB962C8B-B14F-4D97-AF65-F5344CB8AC3E}">
        <p14:creationId xmlns:p14="http://schemas.microsoft.com/office/powerpoint/2010/main" val="207447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25"/>
                                        </p:tgtEl>
                                        <p:attrNameLst>
                                          <p:attrName>style.visibility</p:attrName>
                                        </p:attrNameLst>
                                      </p:cBhvr>
                                      <p:to>
                                        <p:strVal val="visible"/>
                                      </p:to>
                                    </p:set>
                                  </p:childTnLst>
                                </p:cTn>
                              </p:par>
                              <p:par>
                                <p:cTn id="15" presetID="35" presetClass="emph" presetSubtype="0" repeatCount="3000" fill="hold" grpId="1" nodeType="withEffect">
                                  <p:stCondLst>
                                    <p:cond delay="500"/>
                                  </p:stCondLst>
                                  <p:childTnLst>
                                    <p:anim calcmode="discrete" valueType="str">
                                      <p:cBhvr>
                                        <p:cTn id="16" dur="500" fill="hold"/>
                                        <p:tgtEl>
                                          <p:spTgt spid="28"/>
                                        </p:tgtEl>
                                        <p:attrNameLst>
                                          <p:attrName>style.visibility</p:attrName>
                                        </p:attrNameLst>
                                      </p:cBhvr>
                                      <p:tavLst>
                                        <p:tav tm="0">
                                          <p:val>
                                            <p:strVal val="hidden"/>
                                          </p:val>
                                        </p:tav>
                                        <p:tav tm="50000">
                                          <p:val>
                                            <p:strVal val="visible"/>
                                          </p:val>
                                        </p:tav>
                                      </p:tavLst>
                                    </p:anim>
                                  </p:childTnLst>
                                </p:cTn>
                              </p:par>
                              <p:par>
                                <p:cTn id="17" presetID="35" presetClass="emph" presetSubtype="0" repeatCount="3000" fill="hold" grpId="1" nodeType="withEffect">
                                  <p:stCondLst>
                                    <p:cond delay="500"/>
                                  </p:stCondLst>
                                  <p:childTnLst>
                                    <p:anim calcmode="discrete" valueType="str">
                                      <p:cBhvr>
                                        <p:cTn id="18" dur="500" fill="hold"/>
                                        <p:tgtEl>
                                          <p:spTgt spid="32"/>
                                        </p:tgtEl>
                                        <p:attrNameLst>
                                          <p:attrName>style.visibility</p:attrName>
                                        </p:attrNameLst>
                                      </p:cBhvr>
                                      <p:tavLst>
                                        <p:tav tm="0">
                                          <p:val>
                                            <p:strVal val="hidden"/>
                                          </p:val>
                                        </p:tav>
                                        <p:tav tm="50000">
                                          <p:val>
                                            <p:strVal val="visible"/>
                                          </p:val>
                                        </p:tav>
                                      </p:tavLst>
                                    </p:anim>
                                  </p:childTnLst>
                                </p:cTn>
                              </p:par>
                              <p:par>
                                <p:cTn id="19" presetID="35" presetClass="emph" presetSubtype="0" repeatCount="3000" fill="hold" grpId="1" nodeType="withEffect">
                                  <p:stCondLst>
                                    <p:cond delay="500"/>
                                  </p:stCondLst>
                                  <p:childTnLst>
                                    <p:anim calcmode="discrete" valueType="str">
                                      <p:cBhvr>
                                        <p:cTn id="20" dur="500" fill="hold"/>
                                        <p:tgtEl>
                                          <p:spTgt spid="17"/>
                                        </p:tgtEl>
                                        <p:attrNameLst>
                                          <p:attrName>style.visibility</p:attrName>
                                        </p:attrNameLst>
                                      </p:cBhvr>
                                      <p:tavLst>
                                        <p:tav tm="0">
                                          <p:val>
                                            <p:strVal val="hidden"/>
                                          </p:val>
                                        </p:tav>
                                        <p:tav tm="50000">
                                          <p:val>
                                            <p:strVal val="visible"/>
                                          </p:val>
                                        </p:tav>
                                      </p:tavLst>
                                    </p:anim>
                                  </p:childTnLst>
                                </p:cTn>
                              </p:par>
                              <p:par>
                                <p:cTn id="21" presetID="35" presetClass="emph" presetSubtype="0" repeatCount="3000" fill="hold" grpId="1" nodeType="withEffect">
                                  <p:stCondLst>
                                    <p:cond delay="500"/>
                                  </p:stCondLst>
                                  <p:childTnLst>
                                    <p:anim calcmode="discrete" valueType="str">
                                      <p:cBhvr>
                                        <p:cTn id="22" dur="500" fill="hold"/>
                                        <p:tgtEl>
                                          <p:spTgt spid="21"/>
                                        </p:tgtEl>
                                        <p:attrNameLst>
                                          <p:attrName>style.visibility</p:attrName>
                                        </p:attrNameLst>
                                      </p:cBhvr>
                                      <p:tavLst>
                                        <p:tav tm="0">
                                          <p:val>
                                            <p:strVal val="hidden"/>
                                          </p:val>
                                        </p:tav>
                                        <p:tav tm="50000">
                                          <p:val>
                                            <p:strVal val="visible"/>
                                          </p:val>
                                        </p:tav>
                                      </p:tavLst>
                                    </p:anim>
                                  </p:childTnLst>
                                </p:cTn>
                              </p:par>
                              <p:par>
                                <p:cTn id="23" presetID="35" presetClass="emph" presetSubtype="0" repeatCount="3000" fill="hold" grpId="1" nodeType="withEffect">
                                  <p:stCondLst>
                                    <p:cond delay="500"/>
                                  </p:stCondLst>
                                  <p:childTnLst>
                                    <p:anim calcmode="discrete" valueType="str">
                                      <p:cBhvr>
                                        <p:cTn id="24" dur="5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38"/>
                                        </p:tgtEl>
                                        <p:attrNameLst>
                                          <p:attrName>style.visibility</p:attrName>
                                        </p:attrNameLst>
                                      </p:cBhvr>
                                      <p:to>
                                        <p:strVal val="hidden"/>
                                      </p:to>
                                    </p:set>
                                  </p:childTnLst>
                                </p:cTn>
                              </p:par>
                              <p:par>
                                <p:cTn id="36" presetID="35" presetClass="emph" presetSubtype="0" repeatCount="3000" fill="hold" grpId="1" nodeType="withEffect">
                                  <p:stCondLst>
                                    <p:cond delay="0"/>
                                  </p:stCondLst>
                                  <p:childTnLst>
                                    <p:anim calcmode="discrete" valueType="str">
                                      <p:cBhvr>
                                        <p:cTn id="37" dur="500" fill="hold"/>
                                        <p:tgtEl>
                                          <p:spTgt spid="36"/>
                                        </p:tgtEl>
                                        <p:attrNameLst>
                                          <p:attrName>style.visibility</p:attrName>
                                        </p:attrNameLst>
                                      </p:cBhvr>
                                      <p:tavLst>
                                        <p:tav tm="0">
                                          <p:val>
                                            <p:strVal val="hidden"/>
                                          </p:val>
                                        </p:tav>
                                        <p:tav tm="50000">
                                          <p:val>
                                            <p:strVal val="visible"/>
                                          </p:val>
                                        </p:tav>
                                      </p:tavLst>
                                    </p:anim>
                                  </p:childTnLst>
                                </p:cTn>
                              </p:par>
                              <p:par>
                                <p:cTn id="38" presetID="35" presetClass="emph" presetSubtype="0" repeatCount="3000" fill="hold" grpId="1" nodeType="withEffect">
                                  <p:stCondLst>
                                    <p:cond delay="0"/>
                                  </p:stCondLst>
                                  <p:childTnLst>
                                    <p:anim calcmode="discrete" valueType="str">
                                      <p:cBhvr>
                                        <p:cTn id="39" dur="500" fill="hold"/>
                                        <p:tgtEl>
                                          <p:spTgt spid="35"/>
                                        </p:tgtEl>
                                        <p:attrNameLst>
                                          <p:attrName>style.visibility</p:attrName>
                                        </p:attrNameLst>
                                      </p:cBhvr>
                                      <p:tavLst>
                                        <p:tav tm="0">
                                          <p:val>
                                            <p:strVal val="hidden"/>
                                          </p:val>
                                        </p:tav>
                                        <p:tav tm="50000">
                                          <p:val>
                                            <p:strVal val="visible"/>
                                          </p:val>
                                        </p:tav>
                                      </p:tavLst>
                                    </p:anim>
                                  </p:childTnLst>
                                </p:cTn>
                              </p:par>
                              <p:par>
                                <p:cTn id="40" presetID="1"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37"/>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3"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3"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42" presetClass="path" presetSubtype="0" accel="50000" decel="50000" fill="hold" grpId="0" nodeType="withEffect">
                                  <p:stCondLst>
                                    <p:cond delay="0"/>
                                  </p:stCondLst>
                                  <p:childTnLst>
                                    <p:animMotion origin="layout" path="M 5E-6 2.59259E-6 L 0.44098 0.00324 " pathEditMode="relative" rAng="0" ptsTypes="AA">
                                      <p:cBhvr>
                                        <p:cTn id="58" dur="2000" fill="hold"/>
                                        <p:tgtEl>
                                          <p:spTgt spid="34"/>
                                        </p:tgtEl>
                                        <p:attrNameLst>
                                          <p:attrName>ppt_x</p:attrName>
                                          <p:attrName>ppt_y</p:attrName>
                                        </p:attrNameLst>
                                      </p:cBhvr>
                                      <p:rCtr x="22049" y="162"/>
                                    </p:animMotion>
                                  </p:childTnLst>
                                </p:cTn>
                              </p:par>
                              <p:par>
                                <p:cTn id="59" presetID="42" presetClass="path" presetSubtype="0" accel="50000" decel="50000" fill="hold" grpId="0" nodeType="withEffect">
                                  <p:stCondLst>
                                    <p:cond delay="0"/>
                                  </p:stCondLst>
                                  <p:childTnLst>
                                    <p:animMotion origin="layout" path="M -2.22222E-6 1.48148E-6 L 0.48056 -0.0088 " pathEditMode="relative" rAng="0" ptsTypes="AA">
                                      <p:cBhvr>
                                        <p:cTn id="60" dur="2000" fill="hold"/>
                                        <p:tgtEl>
                                          <p:spTgt spid="31"/>
                                        </p:tgtEl>
                                        <p:attrNameLst>
                                          <p:attrName>ppt_x</p:attrName>
                                          <p:attrName>ppt_y</p:attrName>
                                        </p:attrNameLst>
                                      </p:cBhvr>
                                      <p:rCtr x="24028" y="-440"/>
                                    </p:animMotion>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xit" presetSubtype="0" fill="hold" grpId="2"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35"/>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11"/>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hidden"/>
                                      </p:to>
                                    </p:set>
                                  </p:childTnLst>
                                </p:cTn>
                              </p:par>
                              <p:par>
                                <p:cTn id="87" presetID="8" presetClass="emph" presetSubtype="0" fill="hold" grpId="1" nodeType="withEffect">
                                  <p:stCondLst>
                                    <p:cond delay="300"/>
                                  </p:stCondLst>
                                  <p:childTnLst>
                                    <p:animRot by="-690000">
                                      <p:cBhvr>
                                        <p:cTn id="88" dur="2000" fill="hold"/>
                                        <p:tgtEl>
                                          <p:spTgt spid="31"/>
                                        </p:tgtEl>
                                        <p:attrNameLst>
                                          <p:attrName>r</p:attrName>
                                        </p:attrNameLst>
                                      </p:cBhvr>
                                    </p:animRot>
                                  </p:childTnLst>
                                </p:cTn>
                              </p:par>
                              <p:par>
                                <p:cTn id="89" presetID="6" presetClass="emph" presetSubtype="0" decel="50000" fill="hold" grpId="2" nodeType="withEffect">
                                  <p:stCondLst>
                                    <p:cond delay="300"/>
                                  </p:stCondLst>
                                  <p:childTnLst>
                                    <p:animScale>
                                      <p:cBhvr>
                                        <p:cTn id="90" dur="2000" fill="hold"/>
                                        <p:tgtEl>
                                          <p:spTgt spid="31"/>
                                        </p:tgtEl>
                                      </p:cBhvr>
                                      <p:by x="100000" y="110000"/>
                                    </p:animScale>
                                  </p:childTnLst>
                                </p:cTn>
                              </p:par>
                              <p:par>
                                <p:cTn id="91" presetID="6" presetClass="emph" presetSubtype="0" decel="25000" fill="hold" grpId="1" nodeType="withEffect">
                                  <p:stCondLst>
                                    <p:cond delay="300"/>
                                  </p:stCondLst>
                                  <p:childTnLst>
                                    <p:animScale>
                                      <p:cBhvr>
                                        <p:cTn id="92" dur="2000" fill="hold"/>
                                        <p:tgtEl>
                                          <p:spTgt spid="34"/>
                                        </p:tgtEl>
                                      </p:cBhvr>
                                      <p:by x="105000" y="100000"/>
                                    </p:animScale>
                                  </p:childTnLst>
                                </p:cTn>
                              </p:par>
                              <p:par>
                                <p:cTn id="93" presetID="6" presetClass="emph" presetSubtype="0" fill="hold" grpId="2" nodeType="withEffect">
                                  <p:stCondLst>
                                    <p:cond delay="300"/>
                                  </p:stCondLst>
                                  <p:childTnLst>
                                    <p:animScale>
                                      <p:cBhvr>
                                        <p:cTn id="94" dur="2000" fill="hold"/>
                                        <p:tgtEl>
                                          <p:spTgt spid="34"/>
                                        </p:tgtEl>
                                      </p:cBhvr>
                                      <p:by x="100000" y="115000"/>
                                    </p:animScale>
                                  </p:childTnLst>
                                </p:cTn>
                              </p:par>
                              <p:par>
                                <p:cTn id="95" presetID="1" presetClass="exit" presetSubtype="0" fill="hold" grpId="1" nodeType="withEffect">
                                  <p:stCondLst>
                                    <p:cond delay="2300"/>
                                  </p:stCondLst>
                                  <p:childTnLst>
                                    <p:set>
                                      <p:cBhvr>
                                        <p:cTn id="96" dur="1" fill="hold">
                                          <p:stCondLst>
                                            <p:cond delay="0"/>
                                          </p:stCondLst>
                                        </p:cTn>
                                        <p:tgtEl>
                                          <p:spTgt spid="52"/>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path" presetSubtype="0" decel="50000" fill="hold" grpId="2" nodeType="clickEffect">
                                  <p:stCondLst>
                                    <p:cond delay="0"/>
                                  </p:stCondLst>
                                  <p:childTnLst>
                                    <p:animMotion origin="layout" path="M 1.11111E-6 -2.22222E-6 L 0.42951 0.00394 " pathEditMode="relative" rAng="0" ptsTypes="AA">
                                      <p:cBhvr>
                                        <p:cTn id="100" dur="2000" fill="hold"/>
                                        <p:tgtEl>
                                          <p:spTgt spid="25"/>
                                        </p:tgtEl>
                                        <p:attrNameLst>
                                          <p:attrName>ppt_x</p:attrName>
                                          <p:attrName>ppt_y</p:attrName>
                                        </p:attrNameLst>
                                      </p:cBhvr>
                                      <p:rCtr x="21476" y="185"/>
                                    </p:animMotion>
                                  </p:childTnLst>
                                </p:cTn>
                              </p:par>
                              <p:par>
                                <p:cTn id="101" presetID="1" presetClass="entr" presetSubtype="0" fill="hold" grpId="0" nodeType="with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par>
                                <p:cTn id="103" presetID="1" presetClass="exit" presetSubtype="0" fill="hold" grpId="1" nodeType="withEffect">
                                  <p:stCondLst>
                                    <p:cond delay="1400"/>
                                  </p:stCondLst>
                                  <p:childTnLst>
                                    <p:set>
                                      <p:cBhvr>
                                        <p:cTn id="104" dur="1" fill="hold">
                                          <p:stCondLst>
                                            <p:cond delay="0"/>
                                          </p:stCondLst>
                                        </p:cTn>
                                        <p:tgtEl>
                                          <p:spTgt spid="30"/>
                                        </p:tgtEl>
                                        <p:attrNameLst>
                                          <p:attrName>style.visibility</p:attrName>
                                        </p:attrNameLst>
                                      </p:cBhvr>
                                      <p:to>
                                        <p:strVal val="hidden"/>
                                      </p:to>
                                    </p:set>
                                  </p:childTnLst>
                                </p:cTn>
                              </p:par>
                              <p:par>
                                <p:cTn id="105" presetID="1" presetClass="entr" presetSubtype="0" fill="hold" grpId="0" nodeType="withEffect">
                                  <p:stCondLst>
                                    <p:cond delay="200"/>
                                  </p:stCondLst>
                                  <p:childTnLst>
                                    <p:set>
                                      <p:cBhvr>
                                        <p:cTn id="106" dur="1" fill="hold">
                                          <p:stCondLst>
                                            <p:cond delay="0"/>
                                          </p:stCondLst>
                                        </p:cTn>
                                        <p:tgtEl>
                                          <p:spTgt spid="24"/>
                                        </p:tgtEl>
                                        <p:attrNameLst>
                                          <p:attrName>style.visibility</p:attrName>
                                        </p:attrNameLst>
                                      </p:cBhvr>
                                      <p:to>
                                        <p:strVal val="visible"/>
                                      </p:to>
                                    </p:set>
                                  </p:childTnLst>
                                </p:cTn>
                              </p:par>
                            </p:childTnLst>
                          </p:cTn>
                        </p:par>
                        <p:par>
                          <p:cTn id="107" fill="hold">
                            <p:stCondLst>
                              <p:cond delay="2000"/>
                            </p:stCondLst>
                            <p:childTnLst>
                              <p:par>
                                <p:cTn id="108" presetID="42" presetClass="path" presetSubtype="0" decel="50000" fill="hold" grpId="2" nodeType="afterEffect">
                                  <p:stCondLst>
                                    <p:cond delay="0"/>
                                  </p:stCondLst>
                                  <p:childTnLst>
                                    <p:animMotion origin="layout" path="M -1.66667E-6 2.22222E-6 L 0.42986 -0.00556 " pathEditMode="relative" rAng="0" ptsTypes="AA">
                                      <p:cBhvr>
                                        <p:cTn id="109" dur="2000" fill="hold"/>
                                        <p:tgtEl>
                                          <p:spTgt spid="21"/>
                                        </p:tgtEl>
                                        <p:attrNameLst>
                                          <p:attrName>ppt_x</p:attrName>
                                          <p:attrName>ppt_y</p:attrName>
                                        </p:attrNameLst>
                                      </p:cBhvr>
                                      <p:rCtr x="21493" y="-278"/>
                                    </p:animMotion>
                                  </p:childTnLst>
                                </p:cTn>
                              </p:par>
                              <p:par>
                                <p:cTn id="110" presetID="1" presetClass="exit" presetSubtype="0" fill="hold" grpId="1" nodeType="withEffect">
                                  <p:stCondLst>
                                    <p:cond delay="1400"/>
                                  </p:stCondLst>
                                  <p:childTnLst>
                                    <p:set>
                                      <p:cBhvr>
                                        <p:cTn id="111" dur="1" fill="hold">
                                          <p:stCondLst>
                                            <p:cond delay="0"/>
                                          </p:stCondLst>
                                        </p:cTn>
                                        <p:tgtEl>
                                          <p:spTgt spid="29"/>
                                        </p:tgtEl>
                                        <p:attrNameLst>
                                          <p:attrName>style.visibility</p:attrName>
                                        </p:attrNameLst>
                                      </p:cBhvr>
                                      <p:to>
                                        <p:strVal val="hidden"/>
                                      </p:to>
                                    </p:set>
                                  </p:childTnLst>
                                </p:cTn>
                              </p:par>
                              <p:par>
                                <p:cTn id="112" presetID="1" presetClass="entr" presetSubtype="0" fill="hold" grpId="0" nodeType="withEffect">
                                  <p:stCondLst>
                                    <p:cond delay="200"/>
                                  </p:stCondLst>
                                  <p:childTnLst>
                                    <p:set>
                                      <p:cBhvr>
                                        <p:cTn id="113" dur="1" fill="hold">
                                          <p:stCondLst>
                                            <p:cond delay="0"/>
                                          </p:stCondLst>
                                        </p:cTn>
                                        <p:tgtEl>
                                          <p:spTgt spid="20"/>
                                        </p:tgtEl>
                                        <p:attrNameLst>
                                          <p:attrName>style.visibility</p:attrName>
                                        </p:attrNameLst>
                                      </p:cBhvr>
                                      <p:to>
                                        <p:strVal val="visible"/>
                                      </p:to>
                                    </p:set>
                                  </p:childTnLst>
                                </p:cTn>
                              </p:par>
                            </p:childTnLst>
                          </p:cTn>
                        </p:par>
                        <p:par>
                          <p:cTn id="114" fill="hold">
                            <p:stCondLst>
                              <p:cond delay="4000"/>
                            </p:stCondLst>
                            <p:childTnLst>
                              <p:par>
                                <p:cTn id="115" presetID="42" presetClass="path" presetSubtype="0" decel="50000" fill="hold" grpId="2" nodeType="afterEffect">
                                  <p:stCondLst>
                                    <p:cond delay="0"/>
                                  </p:stCondLst>
                                  <p:childTnLst>
                                    <p:animMotion origin="layout" path="M 8.33333E-7 -4.44444E-6 L 0.45087 -0.00347 " pathEditMode="relative" rAng="0" ptsTypes="AA">
                                      <p:cBhvr>
                                        <p:cTn id="116" dur="2000" fill="hold"/>
                                        <p:tgtEl>
                                          <p:spTgt spid="17"/>
                                        </p:tgtEl>
                                        <p:attrNameLst>
                                          <p:attrName>ppt_x</p:attrName>
                                          <p:attrName>ppt_y</p:attrName>
                                        </p:attrNameLst>
                                      </p:cBhvr>
                                      <p:rCtr x="22535" y="-185"/>
                                    </p:animMotion>
                                  </p:childTnLst>
                                </p:cTn>
                              </p:par>
                              <p:par>
                                <p:cTn id="117" presetID="1" presetClass="entr" presetSubtype="0" fill="hold" grpId="0" nodeType="withEffect">
                                  <p:stCondLst>
                                    <p:cond delay="500"/>
                                  </p:stCondLst>
                                  <p:childTnLst>
                                    <p:set>
                                      <p:cBhvr>
                                        <p:cTn id="118" dur="1" fill="hold">
                                          <p:stCondLst>
                                            <p:cond delay="0"/>
                                          </p:stCondLst>
                                        </p:cTn>
                                        <p:tgtEl>
                                          <p:spTgt spid="15"/>
                                        </p:tgtEl>
                                        <p:attrNameLst>
                                          <p:attrName>style.visibility</p:attrName>
                                        </p:attrNameLst>
                                      </p:cBhvr>
                                      <p:to>
                                        <p:strVal val="visible"/>
                                      </p:to>
                                    </p:set>
                                  </p:childTnLst>
                                </p:cTn>
                              </p:par>
                              <p:par>
                                <p:cTn id="119" presetID="6" presetClass="emph" presetSubtype="0" decel="50000" fill="hold" grpId="3" nodeType="withEffect">
                                  <p:stCondLst>
                                    <p:cond delay="500"/>
                                  </p:stCondLst>
                                  <p:childTnLst>
                                    <p:animScale>
                                      <p:cBhvr>
                                        <p:cTn id="120" dur="2000" fill="hold"/>
                                        <p:tgtEl>
                                          <p:spTgt spid="17"/>
                                        </p:tgtEl>
                                      </p:cBhvr>
                                      <p:by x="170000" y="100000"/>
                                    </p:animScale>
                                  </p:childTnLst>
                                </p:cTn>
                              </p:par>
                            </p:childTnLst>
                          </p:cTn>
                        </p:par>
                        <p:par>
                          <p:cTn id="121" fill="hold">
                            <p:stCondLst>
                              <p:cond delay="6500"/>
                            </p:stCondLst>
                            <p:childTnLst>
                              <p:par>
                                <p:cTn id="122" presetID="1" presetClass="exit" presetSubtype="0" fill="hold" grpId="4" nodeType="afterEffect">
                                  <p:stCondLst>
                                    <p:cond delay="0"/>
                                  </p:stCondLst>
                                  <p:childTnLst>
                                    <p:set>
                                      <p:cBhvr>
                                        <p:cTn id="123" dur="1" fill="hold">
                                          <p:stCondLst>
                                            <p:cond delay="0"/>
                                          </p:stCondLst>
                                        </p:cTn>
                                        <p:tgtEl>
                                          <p:spTgt spid="34"/>
                                        </p:tgtEl>
                                        <p:attrNameLst>
                                          <p:attrName>style.visibility</p:attrName>
                                        </p:attrNameLst>
                                      </p:cBhvr>
                                      <p:to>
                                        <p:strVal val="hidden"/>
                                      </p:to>
                                    </p:set>
                                  </p:childTnLst>
                                </p:cTn>
                              </p:par>
                              <p:par>
                                <p:cTn id="124" presetID="1" presetClass="entr" presetSubtype="0" fill="hold" nodeType="withEffect">
                                  <p:stCondLst>
                                    <p:cond delay="0"/>
                                  </p:stCondLst>
                                  <p:childTnLst>
                                    <p:set>
                                      <p:cBhvr>
                                        <p:cTn id="125" dur="1" fill="hold">
                                          <p:stCondLst>
                                            <p:cond delay="0"/>
                                          </p:stCondLst>
                                        </p:cTn>
                                        <p:tgtEl>
                                          <p:spTgt spid="46"/>
                                        </p:tgtEl>
                                        <p:attrNameLst>
                                          <p:attrName>style.visibility</p:attrName>
                                        </p:attrNameLst>
                                      </p:cBhvr>
                                      <p:to>
                                        <p:strVal val="visible"/>
                                      </p:to>
                                    </p:set>
                                  </p:childTnLst>
                                </p:cTn>
                              </p:par>
                              <p:par>
                                <p:cTn id="126" presetID="1" presetClass="exit" presetSubtype="0" fill="hold" grpId="1" nodeType="withEffect">
                                  <p:stCondLst>
                                    <p:cond delay="0"/>
                                  </p:stCondLst>
                                  <p:childTnLst>
                                    <p:set>
                                      <p:cBhvr>
                                        <p:cTn id="127" dur="1" fill="hold">
                                          <p:stCondLst>
                                            <p:cond delay="0"/>
                                          </p:stCondLst>
                                        </p:cTn>
                                        <p:tgtEl>
                                          <p:spTgt spid="44"/>
                                        </p:tgtEl>
                                        <p:attrNameLst>
                                          <p:attrName>style.visibility</p:attrName>
                                        </p:attrNameLst>
                                      </p:cBhvr>
                                      <p:to>
                                        <p:strVal val="hidden"/>
                                      </p:to>
                                    </p:set>
                                  </p:childTnLst>
                                </p:cTn>
                              </p:par>
                              <p:par>
                                <p:cTn id="128" presetID="1" presetClass="exit" presetSubtype="0" fill="hold" grpId="4" nodeType="withEffect">
                                  <p:stCondLst>
                                    <p:cond delay="0"/>
                                  </p:stCondLst>
                                  <p:childTnLst>
                                    <p:set>
                                      <p:cBhvr>
                                        <p:cTn id="129" dur="1" fill="hold">
                                          <p:stCondLst>
                                            <p:cond delay="0"/>
                                          </p:stCondLst>
                                        </p:cTn>
                                        <p:tgtEl>
                                          <p:spTgt spid="31"/>
                                        </p:tgtEl>
                                        <p:attrNameLst>
                                          <p:attrName>style.visibility</p:attrName>
                                        </p:attrNameLst>
                                      </p:cBhvr>
                                      <p:to>
                                        <p:strVal val="hidden"/>
                                      </p:to>
                                    </p:set>
                                  </p:childTnLst>
                                </p:cTn>
                              </p:par>
                              <p:par>
                                <p:cTn id="130" presetID="1" presetClass="exit" presetSubtype="0" fill="hold" grpId="0" nodeType="withEffect">
                                  <p:stCondLst>
                                    <p:cond delay="0"/>
                                  </p:stCondLst>
                                  <p:childTnLst>
                                    <p:set>
                                      <p:cBhvr>
                                        <p:cTn id="131" dur="1" fill="hold">
                                          <p:stCondLst>
                                            <p:cond delay="0"/>
                                          </p:stCondLst>
                                        </p:cTn>
                                        <p:tgtEl>
                                          <p:spTgt spid="26"/>
                                        </p:tgtEl>
                                        <p:attrNameLst>
                                          <p:attrName>style.visibility</p:attrName>
                                        </p:attrNameLst>
                                      </p:cBhvr>
                                      <p:to>
                                        <p:strVal val="hidden"/>
                                      </p:to>
                                    </p:set>
                                  </p:childTnLst>
                                </p:cTn>
                              </p:par>
                              <p:par>
                                <p:cTn id="132" presetID="1" presetClass="exit" presetSubtype="0" fill="hold" grpId="0" nodeType="withEffect">
                                  <p:stCondLst>
                                    <p:cond delay="0"/>
                                  </p:stCondLst>
                                  <p:childTnLst>
                                    <p:set>
                                      <p:cBhvr>
                                        <p:cTn id="133" dur="1" fill="hold">
                                          <p:stCondLst>
                                            <p:cond delay="0"/>
                                          </p:stCondLst>
                                        </p:cTn>
                                        <p:tgtEl>
                                          <p:spTgt spid="27"/>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33"/>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16"/>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24"/>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20"/>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15"/>
                                        </p:tgtEl>
                                        <p:attrNameLst>
                                          <p:attrName>style.visibility</p:attrName>
                                        </p:attrNameLst>
                                      </p:cBhvr>
                                      <p:to>
                                        <p:strVal val="hidden"/>
                                      </p:to>
                                    </p:set>
                                  </p:childTnLst>
                                </p:cTn>
                              </p:par>
                              <p:par>
                                <p:cTn id="144" presetID="1" presetClass="exit" presetSubtype="0" fill="hold" grpId="2" nodeType="withEffect">
                                  <p:stCondLst>
                                    <p:cond delay="0"/>
                                  </p:stCondLst>
                                  <p:childTnLst>
                                    <p:set>
                                      <p:cBhvr>
                                        <p:cTn id="145" dur="1" fill="hold">
                                          <p:stCondLst>
                                            <p:cond delay="0"/>
                                          </p:stCondLst>
                                        </p:cTn>
                                        <p:tgtEl>
                                          <p:spTgt spid="28"/>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32"/>
                                        </p:tgtEl>
                                        <p:attrNameLst>
                                          <p:attrName>style.visibility</p:attrName>
                                        </p:attrNameLst>
                                      </p:cBhvr>
                                      <p:to>
                                        <p:strVal val="hidden"/>
                                      </p:to>
                                    </p:set>
                                  </p:childTnLst>
                                </p:cTn>
                              </p:par>
                              <p:par>
                                <p:cTn id="148" presetID="1" presetClass="exit" presetSubtype="0" fill="hold" grpId="4" nodeType="withEffect">
                                  <p:stCondLst>
                                    <p:cond delay="0"/>
                                  </p:stCondLst>
                                  <p:childTnLst>
                                    <p:set>
                                      <p:cBhvr>
                                        <p:cTn id="149" dur="1" fill="hold">
                                          <p:stCondLst>
                                            <p:cond delay="0"/>
                                          </p:stCondLst>
                                        </p:cTn>
                                        <p:tgtEl>
                                          <p:spTgt spid="17"/>
                                        </p:tgtEl>
                                        <p:attrNameLst>
                                          <p:attrName>style.visibility</p:attrName>
                                        </p:attrNameLst>
                                      </p:cBhvr>
                                      <p:to>
                                        <p:strVal val="hidden"/>
                                      </p:to>
                                    </p:set>
                                  </p:childTnLst>
                                </p:cTn>
                              </p:par>
                              <p:par>
                                <p:cTn id="150" presetID="1" presetClass="exit" presetSubtype="0" fill="hold" grpId="3" nodeType="withEffect">
                                  <p:stCondLst>
                                    <p:cond delay="0"/>
                                  </p:stCondLst>
                                  <p:childTnLst>
                                    <p:set>
                                      <p:cBhvr>
                                        <p:cTn id="151" dur="1" fill="hold">
                                          <p:stCondLst>
                                            <p:cond delay="0"/>
                                          </p:stCondLst>
                                        </p:cTn>
                                        <p:tgtEl>
                                          <p:spTgt spid="21"/>
                                        </p:tgtEl>
                                        <p:attrNameLst>
                                          <p:attrName>style.visibility</p:attrName>
                                        </p:attrNameLst>
                                      </p:cBhvr>
                                      <p:to>
                                        <p:strVal val="hidden"/>
                                      </p:to>
                                    </p:set>
                                  </p:childTnLst>
                                </p:cTn>
                              </p:par>
                              <p:par>
                                <p:cTn id="152" presetID="1" presetClass="exit" presetSubtype="0" fill="hold" grpId="3" nodeType="withEffect">
                                  <p:stCondLst>
                                    <p:cond delay="0"/>
                                  </p:stCondLst>
                                  <p:childTnLst>
                                    <p:set>
                                      <p:cBhvr>
                                        <p:cTn id="153" dur="1" fill="hold">
                                          <p:stCondLst>
                                            <p:cond delay="0"/>
                                          </p:stCondLst>
                                        </p:cTn>
                                        <p:tgtEl>
                                          <p:spTgt spid="25"/>
                                        </p:tgtEl>
                                        <p:attrNameLst>
                                          <p:attrName>style.visibility</p:attrName>
                                        </p:attrNameLst>
                                      </p:cBhvr>
                                      <p:to>
                                        <p:strVal val="hidden"/>
                                      </p:to>
                                    </p:set>
                                  </p:childTnLst>
                                </p:cTn>
                              </p:par>
                            </p:childTnLst>
                          </p:cTn>
                        </p:par>
                        <p:par>
                          <p:cTn id="154" fill="hold">
                            <p:stCondLst>
                              <p:cond delay="6500"/>
                            </p:stCondLst>
                            <p:childTnLst>
                              <p:par>
                                <p:cTn id="155" presetID="42" presetClass="path" presetSubtype="0" accel="50000" decel="50000" fill="hold" nodeType="afterEffect">
                                  <p:stCondLst>
                                    <p:cond delay="0"/>
                                  </p:stCondLst>
                                  <p:childTnLst>
                                    <p:animMotion origin="layout" path="M -0.00069 -0.00046 L -0.22899 0.06273 " pathEditMode="relative" rAng="0" ptsTypes="AA">
                                      <p:cBhvr>
                                        <p:cTn id="156" dur="2000" fill="hold"/>
                                        <p:tgtEl>
                                          <p:spTgt spid="46"/>
                                        </p:tgtEl>
                                        <p:attrNameLst>
                                          <p:attrName>ppt_x</p:attrName>
                                          <p:attrName>ppt_y</p:attrName>
                                        </p:attrNameLst>
                                      </p:cBhvr>
                                      <p:rCtr x="-11424" y="3148"/>
                                    </p:animMotion>
                                  </p:childTnLst>
                                </p:cTn>
                              </p:par>
                              <p:par>
                                <p:cTn id="157" presetID="1" presetClass="entr" presetSubtype="0" fill="hold" nodeType="withEffect">
                                  <p:stCondLst>
                                    <p:cond delay="0"/>
                                  </p:stCondLst>
                                  <p:childTnLst>
                                    <p:set>
                                      <p:cBhvr>
                                        <p:cTn id="158" dur="1" fill="hold">
                                          <p:stCondLst>
                                            <p:cond delay="0"/>
                                          </p:stCondLst>
                                        </p:cTn>
                                        <p:tgtEl>
                                          <p:spTgt spid="45">
                                            <p:txEl>
                                              <p:pRg st="0" end="0"/>
                                            </p:txEl>
                                          </p:spTgt>
                                        </p:tgtEl>
                                        <p:attrNameLst>
                                          <p:attrName>style.visibility</p:attrName>
                                        </p:attrNameLst>
                                      </p:cBhvr>
                                      <p:to>
                                        <p:strVal val="visible"/>
                                      </p:to>
                                    </p:set>
                                  </p:childTnLst>
                                </p:cTn>
                              </p:par>
                            </p:childTnLst>
                          </p:cTn>
                        </p:par>
                        <p:par>
                          <p:cTn id="159" fill="hold">
                            <p:stCondLst>
                              <p:cond delay="8500"/>
                            </p:stCondLst>
                            <p:childTnLst>
                              <p:par>
                                <p:cTn id="160" presetID="10" presetClass="entr" presetSubtype="0" fill="hold" nodeType="afterEffect">
                                  <p:stCondLst>
                                    <p:cond delay="0"/>
                                  </p:stCondLst>
                                  <p:childTnLst>
                                    <p:set>
                                      <p:cBhvr>
                                        <p:cTn id="161" dur="1" fill="hold">
                                          <p:stCondLst>
                                            <p:cond delay="0"/>
                                          </p:stCondLst>
                                        </p:cTn>
                                        <p:tgtEl>
                                          <p:spTgt spid="39"/>
                                        </p:tgtEl>
                                        <p:attrNameLst>
                                          <p:attrName>style.visibility</p:attrName>
                                        </p:attrNameLst>
                                      </p:cBhvr>
                                      <p:to>
                                        <p:strVal val="visible"/>
                                      </p:to>
                                    </p:set>
                                    <p:animEffect transition="in" filter="fade">
                                      <p:cBhvr>
                                        <p:cTn id="162" dur="500"/>
                                        <p:tgtEl>
                                          <p:spTgt spid="39"/>
                                        </p:tgtEl>
                                      </p:cBhvr>
                                    </p:animEffect>
                                  </p:childTnLst>
                                </p:cTn>
                              </p:par>
                              <p:par>
                                <p:cTn id="163" presetID="10" presetClass="entr" presetSubtype="0" fill="hold" nodeType="withEffect">
                                  <p:stCondLst>
                                    <p:cond delay="0"/>
                                  </p:stCondLst>
                                  <p:childTnLst>
                                    <p:set>
                                      <p:cBhvr>
                                        <p:cTn id="164" dur="1" fill="hold">
                                          <p:stCondLst>
                                            <p:cond delay="0"/>
                                          </p:stCondLst>
                                        </p:cTn>
                                        <p:tgtEl>
                                          <p:spTgt spid="4"/>
                                        </p:tgtEl>
                                        <p:attrNameLst>
                                          <p:attrName>style.visibility</p:attrName>
                                        </p:attrNameLst>
                                      </p:cBhvr>
                                      <p:to>
                                        <p:strVal val="visible"/>
                                      </p:to>
                                    </p:set>
                                    <p:animEffect transition="in" filter="fade">
                                      <p:cBhvr>
                                        <p:cTn id="1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5" grpId="1" animBg="1"/>
      <p:bldP spid="16" grpId="0" animBg="1"/>
      <p:bldP spid="16" grpId="1" animBg="1"/>
      <p:bldP spid="17" grpId="0" animBg="1"/>
      <p:bldP spid="17" grpId="1" animBg="1"/>
      <p:bldP spid="17" grpId="2" animBg="1"/>
      <p:bldP spid="17" grpId="3" animBg="1"/>
      <p:bldP spid="17" grpId="4" animBg="1"/>
      <p:bldP spid="18" grpId="0" animBg="1"/>
      <p:bldP spid="19" grpId="0" animBg="1"/>
      <p:bldP spid="20" grpId="0" animBg="1"/>
      <p:bldP spid="20" grpId="1" animBg="1"/>
      <p:bldP spid="21" grpId="0" animBg="1"/>
      <p:bldP spid="21" grpId="1" animBg="1"/>
      <p:bldP spid="21" grpId="2" animBg="1"/>
      <p:bldP spid="21" grpId="3" animBg="1"/>
      <p:bldP spid="22" grpId="0" animBg="1"/>
      <p:bldP spid="23" grpId="0" animBg="1"/>
      <p:bldP spid="24" grpId="0" animBg="1"/>
      <p:bldP spid="24" grpId="1" animBg="1"/>
      <p:bldP spid="25" grpId="0" animBg="1"/>
      <p:bldP spid="25" grpId="1" animBg="1"/>
      <p:bldP spid="25" grpId="2" animBg="1"/>
      <p:bldP spid="25" grpId="3" animBg="1"/>
      <p:bldP spid="26" grpId="0"/>
      <p:bldP spid="27" grpId="0"/>
      <p:bldP spid="28" grpId="0" animBg="1"/>
      <p:bldP spid="28" grpId="1" animBg="1"/>
      <p:bldP spid="28" grpId="2" animBg="1"/>
      <p:bldP spid="29" grpId="0" animBg="1"/>
      <p:bldP spid="29" grpId="1" animBg="1"/>
      <p:bldP spid="30" grpId="0" animBg="1"/>
      <p:bldP spid="30" grpId="1" animBg="1"/>
      <p:bldP spid="31" grpId="0" animBg="1"/>
      <p:bldP spid="31" grpId="1" animBg="1"/>
      <p:bldP spid="31" grpId="2" animBg="1"/>
      <p:bldP spid="31" grpId="3" animBg="1"/>
      <p:bldP spid="31" grpId="4" animBg="1"/>
      <p:bldP spid="32" grpId="0" animBg="1"/>
      <p:bldP spid="32" grpId="1" animBg="1"/>
      <p:bldP spid="32" grpId="2" animBg="1"/>
      <p:bldP spid="33" grpId="0" animBg="1"/>
      <p:bldP spid="33" grpId="1" animBg="1"/>
      <p:bldP spid="34" grpId="0" animBg="1"/>
      <p:bldP spid="34" grpId="1" animBg="1"/>
      <p:bldP spid="34" grpId="2" animBg="1"/>
      <p:bldP spid="34" grpId="3" animBg="1"/>
      <p:bldP spid="34" grpId="4" animBg="1"/>
      <p:bldP spid="35" grpId="0" animBg="1"/>
      <p:bldP spid="35" grpId="1" animBg="1"/>
      <p:bldP spid="35" grpId="2" animBg="1"/>
      <p:bldP spid="36" grpId="0" animBg="1"/>
      <p:bldP spid="36" grpId="1" animBg="1"/>
      <p:bldP spid="36" grpId="2" animBg="1"/>
      <p:bldP spid="37" grpId="0"/>
      <p:bldP spid="37" grpId="1"/>
      <p:bldP spid="38" grpId="0"/>
      <p:bldP spid="38" grpId="1"/>
      <p:bldP spid="44" grpId="0"/>
      <p:bldP spid="44" grpId="1"/>
      <p:bldP spid="52" grpId="0"/>
      <p:bldP spid="5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Reproduction: </a:t>
            </a:r>
            <a:r>
              <a:rPr lang="en-US" altLang="zh-CN" dirty="0" smtClean="0"/>
              <a:t>Mutation</a:t>
            </a:r>
            <a:endParaRPr lang="zh-CN" altLang="en-US" dirty="0"/>
          </a:p>
        </p:txBody>
      </p:sp>
      <p:sp>
        <p:nvSpPr>
          <p:cNvPr id="3" name="内容占位符 2"/>
          <p:cNvSpPr>
            <a:spLocks noGrp="1"/>
          </p:cNvSpPr>
          <p:nvPr>
            <p:ph idx="1"/>
          </p:nvPr>
        </p:nvSpPr>
        <p:spPr/>
        <p:txBody>
          <a:bodyPr/>
          <a:lstStyle/>
          <a:p>
            <a:pPr marL="342900" lvl="1" indent="-342900">
              <a:buFont typeface="Arial" pitchFamily="34" charset="0"/>
              <a:buChar char="•"/>
            </a:pPr>
            <a:r>
              <a:rPr lang="en-US" altLang="zh-CN" dirty="0"/>
              <a:t>Part warping </a:t>
            </a:r>
            <a:r>
              <a:rPr lang="en-US" altLang="zh-CN" dirty="0" smtClean="0"/>
              <a:t>based on the </a:t>
            </a:r>
            <a:r>
              <a:rPr lang="en-US" altLang="zh-CN" dirty="0"/>
              <a:t>controller </a:t>
            </a:r>
            <a:r>
              <a:rPr lang="en-US" altLang="zh-CN" dirty="0" smtClean="0"/>
              <a:t>setting</a:t>
            </a:r>
            <a:endParaRPr lang="zh-CN"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396" y="1729908"/>
            <a:ext cx="1654942" cy="249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2831992"/>
            <a:ext cx="1874324" cy="224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2804994"/>
            <a:ext cx="2327021" cy="215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1544" y="2786486"/>
            <a:ext cx="2072875" cy="219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右箭头 7"/>
          <p:cNvSpPr/>
          <p:nvPr/>
        </p:nvSpPr>
        <p:spPr>
          <a:xfrm>
            <a:off x="1830773" y="3054708"/>
            <a:ext cx="393129" cy="331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灯片编号占位符 9"/>
          <p:cNvSpPr>
            <a:spLocks noGrp="1"/>
          </p:cNvSpPr>
          <p:nvPr>
            <p:ph type="sldNum" sz="quarter" idx="12"/>
          </p:nvPr>
        </p:nvSpPr>
        <p:spPr/>
        <p:txBody>
          <a:bodyPr/>
          <a:lstStyle/>
          <a:p>
            <a:fld id="{0C913308-F349-4B6D-A68A-DD1791B4A57B}" type="slidenum">
              <a:rPr lang="zh-CN" altLang="en-US" smtClean="0"/>
              <a:pPr/>
              <a:t>36</a:t>
            </a:fld>
            <a:endParaRPr lang="zh-CN" altLang="en-US"/>
          </a:p>
        </p:txBody>
      </p:sp>
    </p:spTree>
    <p:extLst>
      <p:ext uri="{BB962C8B-B14F-4D97-AF65-F5344CB8AC3E}">
        <p14:creationId xmlns:p14="http://schemas.microsoft.com/office/powerpoint/2010/main" val="54661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Reproduction: Mutation</a:t>
            </a:r>
            <a:endParaRPr lang="zh-CN" altLang="en-US" dirty="0"/>
          </a:p>
        </p:txBody>
      </p:sp>
      <p:sp>
        <p:nvSpPr>
          <p:cNvPr id="3" name="内容占位符 2"/>
          <p:cNvSpPr>
            <a:spLocks noGrp="1"/>
          </p:cNvSpPr>
          <p:nvPr>
            <p:ph idx="1"/>
          </p:nvPr>
        </p:nvSpPr>
        <p:spPr>
          <a:xfrm>
            <a:off x="457200" y="1200151"/>
            <a:ext cx="8229600" cy="723527"/>
          </a:xfrm>
        </p:spPr>
        <p:txBody>
          <a:bodyPr/>
          <a:lstStyle/>
          <a:p>
            <a:pPr marL="342900" lvl="1" indent="-342900">
              <a:buFont typeface="Arial" pitchFamily="34" charset="0"/>
              <a:buChar char="•"/>
            </a:pPr>
            <a:r>
              <a:rPr lang="en-US" altLang="zh-CN" dirty="0" smtClean="0"/>
              <a:t>Deformation of a part </a:t>
            </a:r>
            <a:r>
              <a:rPr lang="en-US" altLang="zh-CN" dirty="0"/>
              <a:t>is learned from </a:t>
            </a:r>
            <a:r>
              <a:rPr lang="en-US" altLang="zh-CN" dirty="0" smtClean="0"/>
              <a:t>the input set</a:t>
            </a:r>
            <a:endParaRPr lang="zh-CN"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067694"/>
            <a:ext cx="5874650" cy="2205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2382662" y="4371950"/>
            <a:ext cx="4332378" cy="400110"/>
          </a:xfrm>
          <a:prstGeom prst="rect">
            <a:avLst/>
          </a:prstGeom>
        </p:spPr>
        <p:txBody>
          <a:bodyPr wrap="square">
            <a:spAutoFit/>
          </a:bodyPr>
          <a:lstStyle/>
          <a:p>
            <a:pPr algn="ctr"/>
            <a:r>
              <a:rPr lang="en-US" altLang="zh-CN" sz="2000" dirty="0" smtClean="0">
                <a:latin typeface="Calibri" pitchFamily="34" charset="0"/>
                <a:cs typeface="Calibri" pitchFamily="34" charset="0"/>
              </a:rPr>
              <a:t>[</a:t>
            </a:r>
            <a:r>
              <a:rPr lang="en-US" altLang="zh-CN" sz="2000" dirty="0" err="1" smtClean="0">
                <a:latin typeface="Calibri" pitchFamily="34" charset="0"/>
                <a:cs typeface="Calibri" pitchFamily="34" charset="0"/>
              </a:rPr>
              <a:t>Ovsjanikov</a:t>
            </a:r>
            <a:r>
              <a:rPr lang="en-US" altLang="zh-CN" sz="2000" dirty="0" smtClean="0">
                <a:latin typeface="Calibri" pitchFamily="34" charset="0"/>
                <a:cs typeface="Calibri" pitchFamily="34" charset="0"/>
              </a:rPr>
              <a:t> et al. SIGGRAPH 2011]</a:t>
            </a:r>
            <a:endParaRPr lang="en-US" altLang="zh-CN" sz="2000" dirty="0">
              <a:latin typeface="Calibri" pitchFamily="34" charset="0"/>
              <a:cs typeface="Calibri" pitchFamily="34" charset="0"/>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37</a:t>
            </a:fld>
            <a:endParaRPr lang="zh-CN" altLang="en-US"/>
          </a:p>
        </p:txBody>
      </p:sp>
    </p:spTree>
    <p:extLst>
      <p:ext uri="{BB962C8B-B14F-4D97-AF65-F5344CB8AC3E}">
        <p14:creationId xmlns:p14="http://schemas.microsoft.com/office/powerpoint/2010/main" val="33151475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Results</a:t>
            </a:r>
            <a:endParaRPr lang="zh-CN" altLang="en-US" dirty="0"/>
          </a:p>
        </p:txBody>
      </p:sp>
      <p:grpSp>
        <p:nvGrpSpPr>
          <p:cNvPr id="4" name="组合 3"/>
          <p:cNvGrpSpPr/>
          <p:nvPr/>
        </p:nvGrpSpPr>
        <p:grpSpPr>
          <a:xfrm>
            <a:off x="1753132" y="1158083"/>
            <a:ext cx="5651861" cy="3372227"/>
            <a:chOff x="899592" y="1975463"/>
            <a:chExt cx="7416824" cy="4425306"/>
          </a:xfrm>
        </p:grpSpPr>
        <p:grpSp>
          <p:nvGrpSpPr>
            <p:cNvPr id="5" name="组合 4"/>
            <p:cNvGrpSpPr/>
            <p:nvPr/>
          </p:nvGrpSpPr>
          <p:grpSpPr>
            <a:xfrm>
              <a:off x="899592" y="2924944"/>
              <a:ext cx="7416824" cy="3475825"/>
              <a:chOff x="899592" y="2924944"/>
              <a:chExt cx="7416824" cy="3475825"/>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924944"/>
                <a:ext cx="7416824" cy="278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924711" y="5877272"/>
                <a:ext cx="1467172" cy="523497"/>
              </a:xfrm>
              <a:prstGeom prst="rect">
                <a:avLst/>
              </a:prstGeom>
            </p:spPr>
            <p:txBody>
              <a:bodyPr wrap="none">
                <a:spAutoFit/>
              </a:bodyPr>
              <a:lstStyle/>
              <a:p>
                <a:pPr algn="ctr"/>
                <a:r>
                  <a:rPr lang="en-US" altLang="zh-CN" sz="2400" dirty="0" smtClean="0">
                    <a:latin typeface="Calibri" pitchFamily="34" charset="0"/>
                    <a:cs typeface="Calibri" pitchFamily="34" charset="0"/>
                  </a:rPr>
                  <a:t>Input set</a:t>
                </a:r>
                <a:endParaRPr lang="zh-CN" altLang="en-US" sz="2400" dirty="0">
                  <a:latin typeface="Calibri" pitchFamily="34" charset="0"/>
                  <a:cs typeface="Calibri" pitchFamily="34" charset="0"/>
                </a:endParaRPr>
              </a:p>
            </p:txBody>
          </p:sp>
        </p:grpSp>
        <p:sp>
          <p:nvSpPr>
            <p:cNvPr id="6" name="矩形 5"/>
            <p:cNvSpPr/>
            <p:nvPr/>
          </p:nvSpPr>
          <p:spPr>
            <a:xfrm>
              <a:off x="3818201" y="1975463"/>
              <a:ext cx="1450813" cy="523497"/>
            </a:xfrm>
            <a:prstGeom prst="rect">
              <a:avLst/>
            </a:prstGeom>
          </p:spPr>
          <p:txBody>
            <a:bodyPr wrap="none">
              <a:spAutoFit/>
            </a:bodyPr>
            <a:lstStyle/>
            <a:p>
              <a:pPr algn="ctr"/>
              <a:r>
                <a:rPr lang="en-US" altLang="zh-CN" sz="2400" dirty="0" smtClean="0">
                  <a:solidFill>
                    <a:prstClr val="black"/>
                  </a:solidFill>
                  <a:latin typeface="Calibri" pitchFamily="34" charset="0"/>
                  <a:cs typeface="Calibri" pitchFamily="34" charset="0"/>
                </a:rPr>
                <a:t>Chair set</a:t>
              </a:r>
              <a:endParaRPr lang="zh-CN" altLang="en-US" sz="2400" dirty="0">
                <a:latin typeface="Calibri" pitchFamily="34" charset="0"/>
                <a:cs typeface="Calibri" pitchFamily="34" charset="0"/>
              </a:endParaRPr>
            </a:p>
          </p:txBody>
        </p:sp>
      </p:grpSp>
      <p:grpSp>
        <p:nvGrpSpPr>
          <p:cNvPr id="9" name="组合 8"/>
          <p:cNvGrpSpPr/>
          <p:nvPr/>
        </p:nvGrpSpPr>
        <p:grpSpPr>
          <a:xfrm>
            <a:off x="1748818" y="1160672"/>
            <a:ext cx="5724391" cy="3711919"/>
            <a:chOff x="876421" y="1889732"/>
            <a:chExt cx="7512003" cy="4871077"/>
          </a:xfrm>
        </p:grpSpPr>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421" y="1889732"/>
              <a:ext cx="7512003" cy="434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3236648" y="6237312"/>
              <a:ext cx="3082596" cy="523497"/>
            </a:xfrm>
            <a:prstGeom prst="rect">
              <a:avLst/>
            </a:prstGeom>
          </p:spPr>
          <p:txBody>
            <a:bodyPr wrap="none">
              <a:spAutoFit/>
            </a:bodyPr>
            <a:lstStyle/>
            <a:p>
              <a:pPr algn="ctr"/>
              <a:r>
                <a:rPr lang="en-US" altLang="zh-CN" sz="2400" dirty="0" smtClean="0">
                  <a:latin typeface="Calibri" pitchFamily="34" charset="0"/>
                  <a:cs typeface="Calibri" pitchFamily="34" charset="0"/>
                </a:rPr>
                <a:t>The 15th generation</a:t>
              </a:r>
              <a:endParaRPr lang="zh-CN" altLang="en-US" sz="2400" dirty="0">
                <a:latin typeface="Calibri" pitchFamily="34" charset="0"/>
                <a:cs typeface="Calibri" pitchFamily="34" charset="0"/>
              </a:endParaRPr>
            </a:p>
          </p:txBody>
        </p:sp>
      </p:grpSp>
      <p:grpSp>
        <p:nvGrpSpPr>
          <p:cNvPr id="12" name="组合 11"/>
          <p:cNvGrpSpPr/>
          <p:nvPr/>
        </p:nvGrpSpPr>
        <p:grpSpPr>
          <a:xfrm>
            <a:off x="1713060" y="1229417"/>
            <a:ext cx="5689942" cy="3646589"/>
            <a:chOff x="849620" y="1975463"/>
            <a:chExt cx="7466796" cy="4785346"/>
          </a:xfrm>
        </p:grpSpPr>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620" y="1975463"/>
              <a:ext cx="7466796" cy="426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3230346" y="6237312"/>
              <a:ext cx="3082596" cy="523497"/>
            </a:xfrm>
            <a:prstGeom prst="rect">
              <a:avLst/>
            </a:prstGeom>
          </p:spPr>
          <p:txBody>
            <a:bodyPr wrap="none">
              <a:spAutoFit/>
            </a:bodyPr>
            <a:lstStyle/>
            <a:p>
              <a:pPr algn="ctr"/>
              <a:r>
                <a:rPr lang="en-US" altLang="zh-CN" sz="2400" dirty="0" smtClean="0">
                  <a:latin typeface="Calibri" pitchFamily="34" charset="0"/>
                  <a:cs typeface="Calibri" pitchFamily="34" charset="0"/>
                </a:rPr>
                <a:t>The 10th generation</a:t>
              </a:r>
              <a:endParaRPr lang="zh-CN" altLang="en-US" sz="2400" dirty="0">
                <a:latin typeface="Calibri" pitchFamily="34" charset="0"/>
                <a:cs typeface="Calibri" pitchFamily="34" charset="0"/>
              </a:endParaRPr>
            </a:p>
          </p:txBody>
        </p:sp>
      </p:grpSp>
      <p:grpSp>
        <p:nvGrpSpPr>
          <p:cNvPr id="15" name="组合 14"/>
          <p:cNvGrpSpPr/>
          <p:nvPr/>
        </p:nvGrpSpPr>
        <p:grpSpPr>
          <a:xfrm>
            <a:off x="1749000" y="1246171"/>
            <a:ext cx="5635968" cy="3612455"/>
            <a:chOff x="1115616" y="1929085"/>
            <a:chExt cx="7395967" cy="4740552"/>
          </a:xfrm>
        </p:grpSpPr>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1929085"/>
              <a:ext cx="7395967" cy="4238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3440002" y="6146140"/>
              <a:ext cx="2906279" cy="523497"/>
            </a:xfrm>
            <a:prstGeom prst="rect">
              <a:avLst/>
            </a:prstGeom>
          </p:spPr>
          <p:txBody>
            <a:bodyPr wrap="none">
              <a:spAutoFit/>
            </a:bodyPr>
            <a:lstStyle/>
            <a:p>
              <a:pPr algn="ctr"/>
              <a:r>
                <a:rPr lang="en-US" altLang="zh-CN" sz="2400" dirty="0" smtClean="0">
                  <a:latin typeface="Calibri" pitchFamily="34" charset="0"/>
                  <a:cs typeface="Calibri" pitchFamily="34" charset="0"/>
                </a:rPr>
                <a:t>The 5th generation</a:t>
              </a:r>
              <a:endParaRPr lang="zh-CN" altLang="en-US" sz="2400" dirty="0">
                <a:latin typeface="Calibri" pitchFamily="34" charset="0"/>
                <a:cs typeface="Calibri" pitchFamily="34" charset="0"/>
              </a:endParaRPr>
            </a:p>
          </p:txBody>
        </p:sp>
      </p:grpSp>
      <p:sp>
        <p:nvSpPr>
          <p:cNvPr id="19" name="灯片编号占位符 18"/>
          <p:cNvSpPr>
            <a:spLocks noGrp="1"/>
          </p:cNvSpPr>
          <p:nvPr>
            <p:ph type="sldNum" sz="quarter" idx="12"/>
          </p:nvPr>
        </p:nvSpPr>
        <p:spPr/>
        <p:txBody>
          <a:bodyPr/>
          <a:lstStyle/>
          <a:p>
            <a:fld id="{0C913308-F349-4B6D-A68A-DD1791B4A57B}" type="slidenum">
              <a:rPr lang="zh-CN" altLang="en-US" smtClean="0"/>
              <a:pPr/>
              <a:t>38</a:t>
            </a:fld>
            <a:endParaRPr lang="zh-CN" altLang="en-US"/>
          </a:p>
        </p:txBody>
      </p:sp>
    </p:spTree>
    <p:extLst>
      <p:ext uri="{BB962C8B-B14F-4D97-AF65-F5344CB8AC3E}">
        <p14:creationId xmlns:p14="http://schemas.microsoft.com/office/powerpoint/2010/main" val="162984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Results</a:t>
            </a:r>
            <a:endParaRPr lang="zh-CN" altLang="en-US" dirty="0"/>
          </a:p>
        </p:txBody>
      </p:sp>
      <p:grpSp>
        <p:nvGrpSpPr>
          <p:cNvPr id="4" name="组合 3"/>
          <p:cNvGrpSpPr/>
          <p:nvPr/>
        </p:nvGrpSpPr>
        <p:grpSpPr>
          <a:xfrm>
            <a:off x="1907704" y="1372867"/>
            <a:ext cx="5121614" cy="3427033"/>
            <a:chOff x="1115616" y="1456602"/>
            <a:chExt cx="6695229" cy="4479989"/>
          </a:xfrm>
        </p:grpSpPr>
        <p:sp>
          <p:nvSpPr>
            <p:cNvPr id="5" name="矩形 4"/>
            <p:cNvSpPr/>
            <p:nvPr/>
          </p:nvSpPr>
          <p:spPr>
            <a:xfrm>
              <a:off x="3220002" y="1456602"/>
              <a:ext cx="2210242" cy="498770"/>
            </a:xfrm>
            <a:prstGeom prst="rect">
              <a:avLst/>
            </a:prstGeom>
          </p:spPr>
          <p:txBody>
            <a:bodyPr wrap="none">
              <a:spAutoFit/>
            </a:bodyPr>
            <a:lstStyle/>
            <a:p>
              <a:pPr algn="ctr"/>
              <a:r>
                <a:rPr lang="en-US" altLang="zh-CN" sz="2400" dirty="0" smtClean="0">
                  <a:latin typeface="Calibri" pitchFamily="34" charset="0"/>
                  <a:cs typeface="Calibri" pitchFamily="34" charset="0"/>
                </a:rPr>
                <a:t>Candelabra </a:t>
              </a:r>
              <a:r>
                <a:rPr lang="en-US" altLang="zh-CN" sz="2400" dirty="0" smtClean="0">
                  <a:solidFill>
                    <a:prstClr val="black"/>
                  </a:solidFill>
                  <a:latin typeface="Calibri" pitchFamily="34" charset="0"/>
                  <a:cs typeface="Calibri" pitchFamily="34" charset="0"/>
                </a:rPr>
                <a:t>set</a:t>
              </a:r>
              <a:endParaRPr lang="zh-CN" altLang="en-US" sz="2400" dirty="0">
                <a:latin typeface="Calibri" pitchFamily="34" charset="0"/>
                <a:cs typeface="Calibri"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376897"/>
              <a:ext cx="6695229" cy="296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3683583" y="5437821"/>
              <a:ext cx="1397871" cy="498770"/>
            </a:xfrm>
            <a:prstGeom prst="rect">
              <a:avLst/>
            </a:prstGeom>
          </p:spPr>
          <p:txBody>
            <a:bodyPr wrap="none">
              <a:spAutoFit/>
            </a:bodyPr>
            <a:lstStyle/>
            <a:p>
              <a:pPr algn="ctr"/>
              <a:r>
                <a:rPr lang="en-US" altLang="zh-CN" sz="2400" dirty="0" smtClean="0">
                  <a:solidFill>
                    <a:prstClr val="black"/>
                  </a:solidFill>
                  <a:latin typeface="Calibri" pitchFamily="34" charset="0"/>
                  <a:cs typeface="Calibri" pitchFamily="34" charset="0"/>
                </a:rPr>
                <a:t>Input set</a:t>
              </a:r>
              <a:endParaRPr lang="zh-CN" altLang="en-US" sz="2400" dirty="0">
                <a:latin typeface="Calibri" pitchFamily="34" charset="0"/>
                <a:cs typeface="Calibri" pitchFamily="34" charset="0"/>
              </a:endParaRPr>
            </a:p>
          </p:txBody>
        </p:sp>
      </p:grpSp>
      <p:grpSp>
        <p:nvGrpSpPr>
          <p:cNvPr id="8" name="组合 7"/>
          <p:cNvGrpSpPr/>
          <p:nvPr/>
        </p:nvGrpSpPr>
        <p:grpSpPr>
          <a:xfrm>
            <a:off x="1973189" y="1236214"/>
            <a:ext cx="4976535" cy="3610218"/>
            <a:chOff x="1354458" y="2016625"/>
            <a:chExt cx="6505575" cy="4719457"/>
          </a:xfrm>
        </p:grpSpPr>
        <p:sp>
          <p:nvSpPr>
            <p:cNvPr id="9" name="矩形 8"/>
            <p:cNvSpPr/>
            <p:nvPr/>
          </p:nvSpPr>
          <p:spPr>
            <a:xfrm>
              <a:off x="3231698" y="6237312"/>
              <a:ext cx="2936992" cy="498770"/>
            </a:xfrm>
            <a:prstGeom prst="rect">
              <a:avLst/>
            </a:prstGeom>
          </p:spPr>
          <p:txBody>
            <a:bodyPr wrap="none">
              <a:spAutoFit/>
            </a:bodyPr>
            <a:lstStyle/>
            <a:p>
              <a:pPr algn="ctr"/>
              <a:r>
                <a:rPr lang="en-US" altLang="zh-CN" sz="2400" dirty="0" smtClean="0">
                  <a:latin typeface="Calibri" pitchFamily="34" charset="0"/>
                  <a:cs typeface="Calibri" pitchFamily="34" charset="0"/>
                </a:rPr>
                <a:t>The 15th generation</a:t>
              </a:r>
              <a:endParaRPr lang="zh-CN" altLang="en-US" sz="2400" dirty="0">
                <a:latin typeface="Calibri" pitchFamily="34" charset="0"/>
                <a:cs typeface="Calibri" pitchFamily="34" charset="0"/>
              </a:endParaRP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458" y="2016625"/>
              <a:ext cx="6505575"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组合 10"/>
          <p:cNvGrpSpPr/>
          <p:nvPr/>
        </p:nvGrpSpPr>
        <p:grpSpPr>
          <a:xfrm>
            <a:off x="2051422" y="1398050"/>
            <a:ext cx="5005680" cy="3468496"/>
            <a:chOff x="1732210" y="1681770"/>
            <a:chExt cx="6543675" cy="4534192"/>
          </a:xfrm>
        </p:grpSpPr>
        <p:sp>
          <p:nvSpPr>
            <p:cNvPr id="12" name="矩形 11"/>
            <p:cNvSpPr/>
            <p:nvPr/>
          </p:nvSpPr>
          <p:spPr>
            <a:xfrm>
              <a:off x="3533218" y="5717192"/>
              <a:ext cx="2936992" cy="498770"/>
            </a:xfrm>
            <a:prstGeom prst="rect">
              <a:avLst/>
            </a:prstGeom>
          </p:spPr>
          <p:txBody>
            <a:bodyPr wrap="none">
              <a:spAutoFit/>
            </a:bodyPr>
            <a:lstStyle/>
            <a:p>
              <a:pPr algn="ctr"/>
              <a:r>
                <a:rPr lang="en-US" altLang="zh-CN" sz="2400" dirty="0" smtClean="0">
                  <a:latin typeface="Calibri" pitchFamily="34" charset="0"/>
                  <a:cs typeface="Calibri" pitchFamily="34" charset="0"/>
                </a:rPr>
                <a:t>The 10th generation</a:t>
              </a:r>
              <a:endParaRPr lang="zh-CN" altLang="en-US" sz="2400" dirty="0">
                <a:latin typeface="Calibri" pitchFamily="34" charset="0"/>
                <a:cs typeface="Calibri" pitchFamily="34" charset="0"/>
              </a:endParaRPr>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2210" y="1681770"/>
              <a:ext cx="6543675"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组合 13"/>
          <p:cNvGrpSpPr/>
          <p:nvPr/>
        </p:nvGrpSpPr>
        <p:grpSpPr>
          <a:xfrm>
            <a:off x="2015438" y="1579735"/>
            <a:ext cx="5056685" cy="3296271"/>
            <a:chOff x="1271709" y="2427032"/>
            <a:chExt cx="6610350" cy="4309050"/>
          </a:xfrm>
        </p:grpSpPr>
        <p:sp>
          <p:nvSpPr>
            <p:cNvPr id="15" name="矩形 14"/>
            <p:cNvSpPr/>
            <p:nvPr/>
          </p:nvSpPr>
          <p:spPr>
            <a:xfrm>
              <a:off x="3127612" y="6237312"/>
              <a:ext cx="2769003" cy="498770"/>
            </a:xfrm>
            <a:prstGeom prst="rect">
              <a:avLst/>
            </a:prstGeom>
          </p:spPr>
          <p:txBody>
            <a:bodyPr wrap="none">
              <a:spAutoFit/>
            </a:bodyPr>
            <a:lstStyle/>
            <a:p>
              <a:pPr algn="ctr"/>
              <a:r>
                <a:rPr lang="en-US" altLang="zh-CN" sz="2400" dirty="0" smtClean="0">
                  <a:latin typeface="Calibri" pitchFamily="34" charset="0"/>
                  <a:cs typeface="Calibri" pitchFamily="34" charset="0"/>
                </a:rPr>
                <a:t>The 5th generation</a:t>
              </a:r>
              <a:endParaRPr lang="zh-CN" altLang="en-US" sz="2400" dirty="0">
                <a:latin typeface="Calibri" pitchFamily="34" charset="0"/>
                <a:cs typeface="Calibri" pitchFamily="34" charset="0"/>
              </a:endParaRPr>
            </a:p>
          </p:txBody>
        </p:sp>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1709" y="2427032"/>
              <a:ext cx="661035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灯片编号占位符 17"/>
          <p:cNvSpPr>
            <a:spLocks noGrp="1"/>
          </p:cNvSpPr>
          <p:nvPr>
            <p:ph type="sldNum" sz="quarter" idx="12"/>
          </p:nvPr>
        </p:nvSpPr>
        <p:spPr/>
        <p:txBody>
          <a:bodyPr/>
          <a:lstStyle/>
          <a:p>
            <a:fld id="{0C913308-F349-4B6D-A68A-DD1791B4A57B}" type="slidenum">
              <a:rPr lang="zh-CN" altLang="en-US" smtClean="0"/>
              <a:pPr/>
              <a:t>39</a:t>
            </a:fld>
            <a:endParaRPr lang="zh-CN" altLang="en-US"/>
          </a:p>
        </p:txBody>
      </p:sp>
    </p:spTree>
    <p:extLst>
      <p:ext uri="{BB962C8B-B14F-4D97-AF65-F5344CB8AC3E}">
        <p14:creationId xmlns:p14="http://schemas.microsoft.com/office/powerpoint/2010/main" val="202160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Synthesize sets of shapes …</a:t>
            </a:r>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4</a:t>
            </a:fld>
            <a:endParaRPr lang="zh-CN" altLang="en-US"/>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880" y="1473929"/>
            <a:ext cx="6376240" cy="282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9719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Results</a:t>
            </a:r>
            <a:endParaRPr lang="zh-CN" altLang="en-US" dirty="0"/>
          </a:p>
        </p:txBody>
      </p:sp>
      <p:grpSp>
        <p:nvGrpSpPr>
          <p:cNvPr id="4" name="组合 3"/>
          <p:cNvGrpSpPr/>
          <p:nvPr/>
        </p:nvGrpSpPr>
        <p:grpSpPr>
          <a:xfrm>
            <a:off x="2736765" y="1139976"/>
            <a:ext cx="3647043" cy="3814152"/>
            <a:chOff x="2267744" y="1772816"/>
            <a:chExt cx="4608512" cy="4819675"/>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348880"/>
              <a:ext cx="4608512" cy="389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3839410" y="6069271"/>
              <a:ext cx="1481175" cy="523220"/>
            </a:xfrm>
            <a:prstGeom prst="rect">
              <a:avLst/>
            </a:prstGeom>
          </p:spPr>
          <p:txBody>
            <a:bodyPr wrap="none">
              <a:spAutoFit/>
            </a:bodyPr>
            <a:lstStyle/>
            <a:p>
              <a:r>
                <a:rPr lang="en-US" altLang="zh-CN" sz="2800" dirty="0" smtClean="0"/>
                <a:t>Input set</a:t>
              </a:r>
              <a:endParaRPr lang="zh-CN" altLang="en-US" sz="2800" dirty="0"/>
            </a:p>
          </p:txBody>
        </p:sp>
        <p:sp>
          <p:nvSpPr>
            <p:cNvPr id="7" name="矩形 6"/>
            <p:cNvSpPr/>
            <p:nvPr/>
          </p:nvSpPr>
          <p:spPr>
            <a:xfrm>
              <a:off x="3264167" y="1772816"/>
              <a:ext cx="2631663" cy="661156"/>
            </a:xfrm>
            <a:prstGeom prst="rect">
              <a:avLst/>
            </a:prstGeom>
          </p:spPr>
          <p:txBody>
            <a:bodyPr wrap="none">
              <a:spAutoFit/>
            </a:bodyPr>
            <a:lstStyle/>
            <a:p>
              <a:pPr algn="ctr"/>
              <a:r>
                <a:rPr lang="en-US" altLang="zh-CN" sz="2800" dirty="0"/>
                <a:t>TV-alien set</a:t>
              </a:r>
              <a:endParaRPr lang="zh-CN" altLang="en-US" sz="2800" dirty="0"/>
            </a:p>
          </p:txBody>
        </p:sp>
      </p:gr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071" y="1322481"/>
            <a:ext cx="7236296" cy="365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215" y="1521389"/>
            <a:ext cx="7066144" cy="344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071" y="1166844"/>
            <a:ext cx="7236296" cy="385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灯片编号占位符 11"/>
          <p:cNvSpPr>
            <a:spLocks noGrp="1"/>
          </p:cNvSpPr>
          <p:nvPr>
            <p:ph type="sldNum" sz="quarter" idx="12"/>
          </p:nvPr>
        </p:nvSpPr>
        <p:spPr/>
        <p:txBody>
          <a:bodyPr/>
          <a:lstStyle/>
          <a:p>
            <a:fld id="{0C913308-F349-4B6D-A68A-DD1791B4A57B}" type="slidenum">
              <a:rPr lang="zh-CN" altLang="en-US" smtClean="0"/>
              <a:pPr/>
              <a:t>40</a:t>
            </a:fld>
            <a:endParaRPr lang="zh-CN" altLang="en-US"/>
          </a:p>
        </p:txBody>
      </p:sp>
    </p:spTree>
    <p:extLst>
      <p:ext uri="{BB962C8B-B14F-4D97-AF65-F5344CB8AC3E}">
        <p14:creationId xmlns:p14="http://schemas.microsoft.com/office/powerpoint/2010/main" val="16999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Results</a:t>
            </a:r>
            <a:endParaRPr lang="zh-CN"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399" y="1409635"/>
            <a:ext cx="6419272" cy="317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2756387" y="4558357"/>
            <a:ext cx="3561296" cy="461665"/>
          </a:xfrm>
          <a:prstGeom prst="rect">
            <a:avLst/>
          </a:prstGeom>
        </p:spPr>
        <p:txBody>
          <a:bodyPr wrap="none">
            <a:spAutoFit/>
          </a:bodyPr>
          <a:lstStyle/>
          <a:p>
            <a:r>
              <a:rPr lang="en-US" altLang="zh-CN" sz="2400" dirty="0" smtClean="0">
                <a:latin typeface="Calibri" pitchFamily="34" charset="0"/>
                <a:cs typeface="Calibri" pitchFamily="34" charset="0"/>
              </a:rPr>
              <a:t>Elite set: </a:t>
            </a:r>
            <a:r>
              <a:rPr lang="en-US" altLang="zh-CN" sz="2400" dirty="0">
                <a:latin typeface="Calibri" pitchFamily="34" charset="0"/>
                <a:cs typeface="Calibri" pitchFamily="34" charset="0"/>
              </a:rPr>
              <a:t>cat-like </a:t>
            </a:r>
            <a:r>
              <a:rPr lang="en-US" altLang="zh-CN" sz="2400" dirty="0" smtClean="0">
                <a:latin typeface="Calibri" pitchFamily="34" charset="0"/>
                <a:cs typeface="Calibri" pitchFamily="34" charset="0"/>
              </a:rPr>
              <a:t>creatures!</a:t>
            </a:r>
            <a:endParaRPr lang="zh-CN" altLang="en-US" sz="2400" dirty="0">
              <a:latin typeface="Calibri" pitchFamily="34" charset="0"/>
              <a:cs typeface="Calibri" pitchFamily="34" charset="0"/>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41</a:t>
            </a:fld>
            <a:endParaRPr lang="zh-CN" altLang="en-US"/>
          </a:p>
        </p:txBody>
      </p:sp>
    </p:spTree>
    <p:extLst>
      <p:ext uri="{BB962C8B-B14F-4D97-AF65-F5344CB8AC3E}">
        <p14:creationId xmlns:p14="http://schemas.microsoft.com/office/powerpoint/2010/main" val="14251205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Limitations</a:t>
            </a:r>
            <a:endParaRPr lang="zh-CN" altLang="en-US" dirty="0"/>
          </a:p>
        </p:txBody>
      </p:sp>
      <p:sp>
        <p:nvSpPr>
          <p:cNvPr id="3" name="内容占位符 2"/>
          <p:cNvSpPr>
            <a:spLocks noGrp="1"/>
          </p:cNvSpPr>
          <p:nvPr>
            <p:ph idx="1"/>
          </p:nvPr>
        </p:nvSpPr>
        <p:spPr>
          <a:xfrm>
            <a:off x="457200" y="1200151"/>
            <a:ext cx="8229600" cy="2955775"/>
          </a:xfrm>
        </p:spPr>
        <p:txBody>
          <a:bodyPr>
            <a:normAutofit fontScale="92500" lnSpcReduction="20000"/>
          </a:bodyPr>
          <a:lstStyle/>
          <a:p>
            <a:r>
              <a:rPr lang="en-US" altLang="zh-CN" b="1" dirty="0" smtClean="0"/>
              <a:t>Reproduction operators</a:t>
            </a:r>
          </a:p>
          <a:p>
            <a:pPr lvl="1"/>
            <a:r>
              <a:rPr lang="en-US" altLang="zh-CN" dirty="0" smtClean="0"/>
              <a:t>Limited </a:t>
            </a:r>
            <a:r>
              <a:rPr lang="en-US" altLang="zh-CN" dirty="0"/>
              <a:t>by the underlying structure representation: part-based</a:t>
            </a:r>
          </a:p>
          <a:p>
            <a:r>
              <a:rPr lang="en-US" altLang="zh-CN" b="1" dirty="0" smtClean="0"/>
              <a:t>Diversity</a:t>
            </a:r>
            <a:endParaRPr lang="en-US" altLang="zh-CN" dirty="0" smtClean="0"/>
          </a:p>
          <a:p>
            <a:pPr lvl="1"/>
            <a:r>
              <a:rPr lang="en-US" altLang="zh-CN" dirty="0" smtClean="0"/>
              <a:t>Limited </a:t>
            </a:r>
            <a:r>
              <a:rPr lang="en-US" altLang="zh-CN" dirty="0"/>
              <a:t>to the shape signature</a:t>
            </a:r>
          </a:p>
          <a:p>
            <a:r>
              <a:rPr lang="en-US" altLang="zh-CN" b="1" dirty="0"/>
              <a:t>Unreasonable </a:t>
            </a:r>
            <a:r>
              <a:rPr lang="en-US" altLang="zh-CN" b="1" dirty="0" smtClean="0"/>
              <a:t>results</a:t>
            </a:r>
            <a:endParaRPr lang="en-US" altLang="zh-CN" dirty="0"/>
          </a:p>
          <a:p>
            <a:pPr lvl="1"/>
            <a:r>
              <a:rPr lang="en-US" altLang="zh-CN" dirty="0" smtClean="0"/>
              <a:t>Heuristic </a:t>
            </a:r>
            <a:r>
              <a:rPr lang="en-US" altLang="zh-CN" dirty="0"/>
              <a:t>nature of the part </a:t>
            </a:r>
            <a:r>
              <a:rPr lang="en-US" altLang="zh-CN" dirty="0" smtClean="0"/>
              <a:t>selection in crossover</a:t>
            </a:r>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42</a:t>
            </a:fld>
            <a:endParaRPr lang="zh-CN" altLang="en-US"/>
          </a:p>
        </p:txBody>
      </p:sp>
    </p:spTree>
    <p:extLst>
      <p:ext uri="{BB962C8B-B14F-4D97-AF65-F5344CB8AC3E}">
        <p14:creationId xmlns:p14="http://schemas.microsoft.com/office/powerpoint/2010/main" val="12409075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Discussions</a:t>
            </a:r>
            <a:endParaRPr lang="zh-CN" altLang="en-US" dirty="0"/>
          </a:p>
        </p:txBody>
      </p:sp>
      <p:sp>
        <p:nvSpPr>
          <p:cNvPr id="3" name="内容占位符 2"/>
          <p:cNvSpPr>
            <a:spLocks noGrp="1"/>
          </p:cNvSpPr>
          <p:nvPr>
            <p:ph idx="1"/>
          </p:nvPr>
        </p:nvSpPr>
        <p:spPr/>
        <p:txBody>
          <a:bodyPr>
            <a:normAutofit/>
          </a:bodyPr>
          <a:lstStyle/>
          <a:p>
            <a:r>
              <a:rPr lang="en-US" altLang="zh-CN" dirty="0"/>
              <a:t>Not </a:t>
            </a:r>
            <a:r>
              <a:rPr lang="en-US" altLang="zh-CN" dirty="0" smtClean="0"/>
              <a:t>evolution in the nature</a:t>
            </a:r>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43</a:t>
            </a:fld>
            <a:endParaRPr lang="zh-CN" altLang="en-US"/>
          </a:p>
        </p:txBody>
      </p:sp>
      <p:pic>
        <p:nvPicPr>
          <p:cNvPr id="19460" name="Picture 4" descr="http://hydrodictyon.eeb.uconn.edu/courses/EEB210/evolu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931" t="3623" r="896" b="3623"/>
          <a:stretch/>
        </p:blipFill>
        <p:spPr bwMode="auto">
          <a:xfrm>
            <a:off x="1143387" y="2556286"/>
            <a:ext cx="7066452" cy="155493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矩形 5"/>
          <p:cNvSpPr/>
          <p:nvPr/>
        </p:nvSpPr>
        <p:spPr>
          <a:xfrm>
            <a:off x="2679463" y="4227934"/>
            <a:ext cx="3994300" cy="461665"/>
          </a:xfrm>
          <a:prstGeom prst="rect">
            <a:avLst/>
          </a:prstGeom>
        </p:spPr>
        <p:txBody>
          <a:bodyPr wrap="none">
            <a:spAutoFit/>
          </a:bodyPr>
          <a:lstStyle/>
          <a:p>
            <a:pPr algn="ctr"/>
            <a:r>
              <a:rPr lang="en-US" altLang="zh-CN" sz="2400" dirty="0" smtClean="0">
                <a:solidFill>
                  <a:srgbClr val="FF0000"/>
                </a:solidFill>
                <a:effectLst>
                  <a:outerShdw blurRad="38100" dist="38100" dir="2700000" algn="tl">
                    <a:srgbClr val="000000">
                      <a:alpha val="43137"/>
                    </a:srgbClr>
                  </a:outerShdw>
                </a:effectLst>
              </a:rPr>
              <a:t>From </a:t>
            </a:r>
            <a:r>
              <a:rPr lang="en-US" altLang="zh-CN" sz="2400" dirty="0">
                <a:solidFill>
                  <a:srgbClr val="FF0000"/>
                </a:solidFill>
                <a:effectLst>
                  <a:outerShdw blurRad="38100" dist="38100" dir="2700000" algn="tl">
                    <a:srgbClr val="000000">
                      <a:alpha val="43137"/>
                    </a:srgbClr>
                  </a:outerShdw>
                </a:effectLst>
              </a:rPr>
              <a:t>primitive </a:t>
            </a:r>
            <a:r>
              <a:rPr lang="en-US" altLang="zh-CN" sz="2400" dirty="0" smtClean="0">
                <a:solidFill>
                  <a:srgbClr val="FF0000"/>
                </a:solidFill>
                <a:effectLst>
                  <a:outerShdw blurRad="38100" dist="38100" dir="2700000" algn="tl">
                    <a:srgbClr val="000000">
                      <a:alpha val="43137"/>
                    </a:srgbClr>
                  </a:outerShdw>
                </a:effectLst>
              </a:rPr>
              <a:t>into advanced?</a:t>
            </a:r>
            <a:endParaRPr lang="zh-CN" altLang="en-US"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004782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Discussions</a:t>
            </a:r>
            <a:endParaRPr lang="zh-CN" altLang="en-US" dirty="0"/>
          </a:p>
        </p:txBody>
      </p:sp>
      <p:sp>
        <p:nvSpPr>
          <p:cNvPr id="3" name="内容占位符 2"/>
          <p:cNvSpPr>
            <a:spLocks noGrp="1"/>
          </p:cNvSpPr>
          <p:nvPr>
            <p:ph idx="1"/>
          </p:nvPr>
        </p:nvSpPr>
        <p:spPr/>
        <p:txBody>
          <a:bodyPr>
            <a:normAutofit/>
          </a:bodyPr>
          <a:lstStyle/>
          <a:p>
            <a:r>
              <a:rPr lang="en-US" altLang="zh-CN" dirty="0" smtClean="0"/>
              <a:t>Initialize with a sufficiently “developed” set</a:t>
            </a:r>
          </a:p>
          <a:p>
            <a:pPr lvl="1"/>
            <a:r>
              <a:rPr lang="en-US" altLang="zh-CN" dirty="0" smtClean="0"/>
              <a:t>High-level structural information</a:t>
            </a:r>
          </a:p>
          <a:p>
            <a:pPr marL="342900" lvl="1" indent="-342900">
              <a:buFont typeface="Arial" pitchFamily="34" charset="0"/>
              <a:buChar char="•"/>
            </a:pPr>
            <a:r>
              <a:rPr lang="en-US" altLang="zh-CN" dirty="0" smtClean="0"/>
              <a:t>Interesting direction: low level “shape DNA” that can evolve!</a:t>
            </a:r>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44</a:t>
            </a:fld>
            <a:endParaRPr lang="zh-CN" altLang="en-US"/>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260031"/>
            <a:ext cx="1414213" cy="160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组合 7"/>
          <p:cNvGrpSpPr/>
          <p:nvPr/>
        </p:nvGrpSpPr>
        <p:grpSpPr>
          <a:xfrm>
            <a:off x="4572000" y="3363838"/>
            <a:ext cx="2016224" cy="1423823"/>
            <a:chOff x="4748747" y="3363838"/>
            <a:chExt cx="2016224" cy="1423823"/>
          </a:xfrm>
        </p:grpSpPr>
        <p:pic>
          <p:nvPicPr>
            <p:cNvPr id="3074" name="Picture 2" descr="http://askabiologist.asu.edu/sites/default/files/resources/articles/dna/DNA_Double_Helix_ladder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9510" y="3498463"/>
              <a:ext cx="1374698" cy="1094260"/>
            </a:xfrm>
            <a:prstGeom prst="rect">
              <a:avLst/>
            </a:prstGeom>
            <a:noFill/>
            <a:extLst>
              <a:ext uri="{909E8E84-426E-40DD-AFC4-6F175D3DCCD1}">
                <a14:hiddenFill xmlns:a14="http://schemas.microsoft.com/office/drawing/2010/main">
                  <a:solidFill>
                    <a:srgbClr val="FFFFFF"/>
                  </a:solidFill>
                </a14:hiddenFill>
              </a:ext>
            </a:extLst>
          </p:spPr>
        </p:pic>
        <p:sp>
          <p:nvSpPr>
            <p:cNvPr id="6" name="云形 5"/>
            <p:cNvSpPr/>
            <p:nvPr/>
          </p:nvSpPr>
          <p:spPr>
            <a:xfrm>
              <a:off x="4748747" y="3363838"/>
              <a:ext cx="2016224" cy="1423823"/>
            </a:xfrm>
            <a:prstGeom prst="cloud">
              <a:avLst/>
            </a:prstGeom>
            <a:no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9" name="矩形 8"/>
          <p:cNvSpPr/>
          <p:nvPr/>
        </p:nvSpPr>
        <p:spPr>
          <a:xfrm>
            <a:off x="6948263" y="3553803"/>
            <a:ext cx="540533" cy="1015663"/>
          </a:xfrm>
          <a:prstGeom prst="rect">
            <a:avLst/>
          </a:prstGeom>
        </p:spPr>
        <p:txBody>
          <a:bodyPr wrap="none">
            <a:spAutoFit/>
          </a:bodyPr>
          <a:lstStyle/>
          <a:p>
            <a:r>
              <a:rPr lang="en-US" altLang="zh-CN" sz="6000" dirty="0">
                <a:solidFill>
                  <a:srgbClr val="FF0000"/>
                </a:solidFill>
                <a:effectLst>
                  <a:outerShdw blurRad="38100" dist="38100" dir="2700000" algn="tl">
                    <a:srgbClr val="000000">
                      <a:alpha val="43137"/>
                    </a:srgbClr>
                  </a:outerShdw>
                </a:effectLst>
              </a:rPr>
              <a:t>?</a:t>
            </a:r>
            <a:endParaRPr lang="zh-CN" altLang="en-US" sz="6000" dirty="0"/>
          </a:p>
        </p:txBody>
      </p:sp>
    </p:spTree>
    <p:extLst>
      <p:ext uri="{BB962C8B-B14F-4D97-AF65-F5344CB8AC3E}">
        <p14:creationId xmlns:p14="http://schemas.microsoft.com/office/powerpoint/2010/main" val="1323662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Discussions</a:t>
            </a:r>
            <a:endParaRPr lang="zh-CN" altLang="en-US" dirty="0"/>
          </a:p>
        </p:txBody>
      </p:sp>
      <p:sp>
        <p:nvSpPr>
          <p:cNvPr id="3" name="内容占位符 2"/>
          <p:cNvSpPr>
            <a:spLocks noGrp="1"/>
          </p:cNvSpPr>
          <p:nvPr>
            <p:ph idx="1"/>
          </p:nvPr>
        </p:nvSpPr>
        <p:spPr>
          <a:xfrm>
            <a:off x="457200" y="1200151"/>
            <a:ext cx="8229600" cy="1083567"/>
          </a:xfrm>
        </p:spPr>
        <p:txBody>
          <a:bodyPr>
            <a:normAutofit fontScale="85000" lnSpcReduction="10000"/>
          </a:bodyPr>
          <a:lstStyle/>
          <a:p>
            <a:r>
              <a:rPr lang="en-US" altLang="zh-CN" dirty="0" smtClean="0"/>
              <a:t>Possible future works:</a:t>
            </a:r>
          </a:p>
          <a:p>
            <a:pPr lvl="1"/>
            <a:r>
              <a:rPr lang="en-US" altLang="zh-CN" dirty="0" smtClean="0"/>
              <a:t>Evolving </a:t>
            </a:r>
            <a:r>
              <a:rPr lang="en-US" altLang="zh-CN" dirty="0"/>
              <a:t>sets </a:t>
            </a:r>
            <a:r>
              <a:rPr lang="en-US" altLang="zh-CN" dirty="0" smtClean="0"/>
              <a:t>belonging </a:t>
            </a:r>
            <a:r>
              <a:rPr lang="en-US" altLang="zh-CN" dirty="0"/>
              <a:t>to different but relevant </a:t>
            </a:r>
            <a:r>
              <a:rPr lang="en-US" altLang="zh-CN" dirty="0" smtClean="0"/>
              <a:t>classes?</a:t>
            </a:r>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45</a:t>
            </a:fld>
            <a:endParaRPr lang="zh-CN" altLang="en-US"/>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2280124"/>
            <a:ext cx="3426256" cy="2644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5724128" y="3340541"/>
            <a:ext cx="2175596" cy="523220"/>
          </a:xfrm>
          <a:prstGeom prst="rect">
            <a:avLst/>
          </a:prstGeom>
        </p:spPr>
        <p:txBody>
          <a:bodyPr wrap="none">
            <a:spAutoFit/>
          </a:bodyPr>
          <a:lstStyle/>
          <a:p>
            <a:r>
              <a:rPr lang="en-US" altLang="zh-CN" sz="2800" dirty="0" smtClean="0">
                <a:solidFill>
                  <a:srgbClr val="FF0000"/>
                </a:solidFill>
                <a:effectLst>
                  <a:outerShdw blurRad="38100" dist="38100" dir="2700000" algn="tl">
                    <a:srgbClr val="000000">
                      <a:alpha val="43137"/>
                    </a:srgbClr>
                  </a:outerShdw>
                </a:effectLst>
              </a:rPr>
              <a:t>co-evolution?</a:t>
            </a:r>
            <a:endParaRPr lang="zh-CN" alt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395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11760" y="699542"/>
            <a:ext cx="4176464" cy="857250"/>
          </a:xfrm>
        </p:spPr>
        <p:txBody>
          <a:bodyPr>
            <a:noAutofit/>
          </a:bodyPr>
          <a:lstStyle/>
          <a:p>
            <a:r>
              <a:rPr lang="en-US" altLang="zh-CN" sz="6000" dirty="0" smtClean="0"/>
              <a:t>Thank you!</a:t>
            </a:r>
            <a:endParaRPr lang="zh-CN" altLang="en-US" sz="6000"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46</a:t>
            </a:fld>
            <a:endParaRPr lang="zh-CN" altLang="en-US"/>
          </a:p>
        </p:txBody>
      </p:sp>
      <p:pic>
        <p:nvPicPr>
          <p:cNvPr id="6" name="Picture 12" descr="I:\FP\family tree chair\family_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067694"/>
            <a:ext cx="5196607" cy="287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97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 preliminary user study</a:t>
            </a:r>
            <a:endParaRPr lang="zh-CN" altLang="en-US" dirty="0"/>
          </a:p>
        </p:txBody>
      </p:sp>
      <p:sp>
        <p:nvSpPr>
          <p:cNvPr id="3" name="内容占位符 2"/>
          <p:cNvSpPr>
            <a:spLocks noGrp="1"/>
          </p:cNvSpPr>
          <p:nvPr>
            <p:ph idx="1"/>
          </p:nvPr>
        </p:nvSpPr>
        <p:spPr/>
        <p:txBody>
          <a:bodyPr/>
          <a:lstStyle/>
          <a:p>
            <a:r>
              <a:rPr lang="en-US" altLang="zh-CN" dirty="0" smtClean="0"/>
              <a:t>Diversity control over unexpectedness</a:t>
            </a:r>
            <a:endParaRPr lang="zh-CN"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113" y="1923678"/>
            <a:ext cx="6590255" cy="261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灯片编号占位符 5"/>
          <p:cNvSpPr>
            <a:spLocks noGrp="1"/>
          </p:cNvSpPr>
          <p:nvPr>
            <p:ph type="sldNum" sz="quarter" idx="12"/>
          </p:nvPr>
        </p:nvSpPr>
        <p:spPr/>
        <p:txBody>
          <a:bodyPr/>
          <a:lstStyle/>
          <a:p>
            <a:fld id="{0C913308-F349-4B6D-A68A-DD1791B4A57B}" type="slidenum">
              <a:rPr lang="zh-CN" altLang="en-US" smtClean="0"/>
              <a:pPr/>
              <a:t>47</a:t>
            </a:fld>
            <a:endParaRPr lang="zh-CN" altLang="en-US"/>
          </a:p>
        </p:txBody>
      </p:sp>
    </p:spTree>
    <p:extLst>
      <p:ext uri="{BB962C8B-B14F-4D97-AF65-F5344CB8AC3E}">
        <p14:creationId xmlns:p14="http://schemas.microsoft.com/office/powerpoint/2010/main" val="1394027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Statistics &amp; timings</a:t>
            </a:r>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48</a:t>
            </a:fld>
            <a:endParaRPr lang="zh-CN" altLang="en-US"/>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44" y="1491630"/>
            <a:ext cx="8829675"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0972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smtClean="0">
                <a:effectLst>
                  <a:outerShdw blurRad="38100" dist="38100" dir="2700000" algn="tl">
                    <a:srgbClr val="000000">
                      <a:alpha val="43137"/>
                    </a:srgbClr>
                  </a:outerShdw>
                </a:effectLst>
              </a:rPr>
              <a:t>Diversity control</a:t>
            </a:r>
            <a:endParaRPr lang="zh-CN" altLang="en-US" sz="4000" dirty="0">
              <a:effectLst>
                <a:outerShdw blurRad="38100" dist="38100" dir="2700000" algn="tl">
                  <a:srgbClr val="000000">
                    <a:alpha val="43137"/>
                  </a:srgbClr>
                </a:outerShdw>
              </a:effectLst>
            </a:endParaRPr>
          </a:p>
        </p:txBody>
      </p:sp>
      <p:grpSp>
        <p:nvGrpSpPr>
          <p:cNvPr id="9" name="组合 8"/>
          <p:cNvGrpSpPr/>
          <p:nvPr/>
        </p:nvGrpSpPr>
        <p:grpSpPr>
          <a:xfrm>
            <a:off x="323528" y="1706499"/>
            <a:ext cx="3094559" cy="2499451"/>
            <a:chOff x="539552" y="1405311"/>
            <a:chExt cx="3744416" cy="3024336"/>
          </a:xfrm>
        </p:grpSpPr>
        <p:sp>
          <p:nvSpPr>
            <p:cNvPr id="4" name="圆角矩形 3"/>
            <p:cNvSpPr/>
            <p:nvPr/>
          </p:nvSpPr>
          <p:spPr>
            <a:xfrm>
              <a:off x="539552" y="1405311"/>
              <a:ext cx="3744416" cy="3024336"/>
            </a:xfrm>
            <a:prstGeom prst="roundRect">
              <a:avLst>
                <a:gd name="adj" fmla="val 7700"/>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sz="2000" dirty="0" smtClean="0"/>
                <a:t>Background set</a:t>
              </a:r>
            </a:p>
            <a:p>
              <a:pPr algn="ctr"/>
              <a:endParaRPr lang="en-US" altLang="zh-CN" dirty="0"/>
            </a:p>
            <a:p>
              <a:pPr algn="ctr"/>
              <a:r>
                <a:rPr lang="en-US" altLang="zh-CN" dirty="0" smtClean="0"/>
                <a:t># = 120</a:t>
              </a:r>
            </a:p>
            <a:p>
              <a:pPr algn="ctr"/>
              <a:endParaRPr lang="en-US" altLang="zh-CN" dirty="0" smtClean="0"/>
            </a:p>
            <a:p>
              <a:pPr algn="ctr"/>
              <a:endParaRPr lang="en-US" altLang="zh-CN" dirty="0"/>
            </a:p>
            <a:p>
              <a:pPr algn="ctr"/>
              <a:endParaRPr lang="en-US" altLang="zh-CN" dirty="0" smtClean="0"/>
            </a:p>
            <a:p>
              <a:pPr algn="ctr"/>
              <a:endParaRPr lang="en-US" altLang="zh-CN" dirty="0" smtClean="0"/>
            </a:p>
            <a:p>
              <a:pPr algn="ctr"/>
              <a:endParaRPr lang="zh-CN" altLang="en-US" dirty="0"/>
            </a:p>
          </p:txBody>
        </p:sp>
        <p:sp>
          <p:nvSpPr>
            <p:cNvPr id="5" name="圆角矩形 4"/>
            <p:cNvSpPr/>
            <p:nvPr/>
          </p:nvSpPr>
          <p:spPr>
            <a:xfrm>
              <a:off x="1295636" y="2740746"/>
              <a:ext cx="2232248" cy="1512168"/>
            </a:xfrm>
            <a:prstGeom prst="roundRect">
              <a:avLst>
                <a:gd name="adj" fmla="val 1082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dirty="0" smtClean="0"/>
                <a:t>Foreground set</a:t>
              </a:r>
            </a:p>
            <a:p>
              <a:pPr algn="ctr"/>
              <a:endParaRPr lang="en-US" altLang="zh-CN" sz="2000" dirty="0"/>
            </a:p>
            <a:p>
              <a:pPr algn="ctr"/>
              <a:r>
                <a:rPr lang="en-US" altLang="zh-CN" sz="2000" dirty="0" smtClean="0"/>
                <a:t># = 40</a:t>
              </a:r>
              <a:endParaRPr lang="zh-CN" altLang="en-US" sz="2000" dirty="0"/>
            </a:p>
          </p:txBody>
        </p:sp>
      </p:grpSp>
      <p:sp>
        <p:nvSpPr>
          <p:cNvPr id="3" name="矩形 2"/>
          <p:cNvSpPr/>
          <p:nvPr/>
        </p:nvSpPr>
        <p:spPr>
          <a:xfrm>
            <a:off x="1125450" y="4299942"/>
            <a:ext cx="1502334" cy="400110"/>
          </a:xfrm>
          <a:prstGeom prst="rect">
            <a:avLst/>
          </a:prstGeom>
        </p:spPr>
        <p:txBody>
          <a:bodyPr wrap="none">
            <a:spAutoFit/>
          </a:bodyPr>
          <a:lstStyle/>
          <a:p>
            <a:pPr algn="ctr"/>
            <a:r>
              <a:rPr lang="en-US" altLang="zh-CN" sz="2000" b="1" dirty="0" smtClean="0"/>
              <a:t>Generation </a:t>
            </a:r>
            <a:r>
              <a:rPr lang="en-US" altLang="zh-CN" sz="2000" b="1" dirty="0" err="1" smtClean="0"/>
              <a:t>i</a:t>
            </a:r>
            <a:endParaRPr lang="zh-CN" altLang="en-US" sz="2000" b="1" dirty="0"/>
          </a:p>
        </p:txBody>
      </p:sp>
      <p:grpSp>
        <p:nvGrpSpPr>
          <p:cNvPr id="10" name="组合 9"/>
          <p:cNvGrpSpPr/>
          <p:nvPr/>
        </p:nvGrpSpPr>
        <p:grpSpPr>
          <a:xfrm>
            <a:off x="5638407" y="1706499"/>
            <a:ext cx="3094559" cy="2499451"/>
            <a:chOff x="5004048" y="1405311"/>
            <a:chExt cx="3744416" cy="3024336"/>
          </a:xfrm>
        </p:grpSpPr>
        <p:sp>
          <p:nvSpPr>
            <p:cNvPr id="6" name="圆角矩形 5"/>
            <p:cNvSpPr/>
            <p:nvPr/>
          </p:nvSpPr>
          <p:spPr>
            <a:xfrm>
              <a:off x="5004048" y="1405311"/>
              <a:ext cx="3744416" cy="3024336"/>
            </a:xfrm>
            <a:prstGeom prst="roundRect">
              <a:avLst>
                <a:gd name="adj" fmla="val 7700"/>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sz="2000" dirty="0" smtClean="0"/>
                <a:t>Background set</a:t>
              </a:r>
            </a:p>
            <a:p>
              <a:pPr algn="ctr"/>
              <a:endParaRPr lang="en-US" altLang="zh-CN" dirty="0"/>
            </a:p>
            <a:p>
              <a:pPr algn="ctr"/>
              <a:endParaRPr lang="en-US" altLang="zh-CN" dirty="0" smtClean="0"/>
            </a:p>
            <a:p>
              <a:pPr algn="ctr"/>
              <a:endParaRPr lang="en-US" altLang="zh-CN" dirty="0" smtClean="0"/>
            </a:p>
            <a:p>
              <a:pPr algn="ctr"/>
              <a:endParaRPr lang="en-US" altLang="zh-CN" dirty="0"/>
            </a:p>
            <a:p>
              <a:pPr algn="ctr"/>
              <a:endParaRPr lang="en-US" altLang="zh-CN" dirty="0" smtClean="0"/>
            </a:p>
            <a:p>
              <a:pPr algn="ctr"/>
              <a:endParaRPr lang="en-US" altLang="zh-CN" dirty="0" smtClean="0"/>
            </a:p>
            <a:p>
              <a:pPr algn="ctr"/>
              <a:endParaRPr lang="zh-CN" altLang="en-US" dirty="0"/>
            </a:p>
          </p:txBody>
        </p:sp>
        <p:sp>
          <p:nvSpPr>
            <p:cNvPr id="7" name="圆角矩形 6"/>
            <p:cNvSpPr/>
            <p:nvPr/>
          </p:nvSpPr>
          <p:spPr>
            <a:xfrm>
              <a:off x="5760132" y="2740746"/>
              <a:ext cx="2232248" cy="1512168"/>
            </a:xfrm>
            <a:prstGeom prst="roundRect">
              <a:avLst>
                <a:gd name="adj" fmla="val 1082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dirty="0" smtClean="0"/>
                <a:t>Foreground set</a:t>
              </a:r>
              <a:endParaRPr lang="zh-CN" altLang="en-US" sz="2000" dirty="0"/>
            </a:p>
          </p:txBody>
        </p:sp>
      </p:grpSp>
      <p:sp>
        <p:nvSpPr>
          <p:cNvPr id="8" name="矩形 7"/>
          <p:cNvSpPr/>
          <p:nvPr/>
        </p:nvSpPr>
        <p:spPr>
          <a:xfrm>
            <a:off x="6372200" y="4299942"/>
            <a:ext cx="1760418" cy="400110"/>
          </a:xfrm>
          <a:prstGeom prst="rect">
            <a:avLst/>
          </a:prstGeom>
        </p:spPr>
        <p:txBody>
          <a:bodyPr wrap="none">
            <a:spAutoFit/>
          </a:bodyPr>
          <a:lstStyle/>
          <a:p>
            <a:pPr algn="ctr"/>
            <a:r>
              <a:rPr lang="en-US" altLang="zh-CN" sz="2000" b="1" dirty="0" smtClean="0"/>
              <a:t>Generation i+1</a:t>
            </a:r>
            <a:endParaRPr lang="zh-CN" altLang="en-US" sz="2000" b="1" dirty="0"/>
          </a:p>
        </p:txBody>
      </p:sp>
      <p:sp>
        <p:nvSpPr>
          <p:cNvPr id="11" name="右箭头 10"/>
          <p:cNvSpPr/>
          <p:nvPr/>
        </p:nvSpPr>
        <p:spPr>
          <a:xfrm>
            <a:off x="2793223" y="3460541"/>
            <a:ext cx="3460807" cy="18358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13" name="右箭头 12"/>
          <p:cNvSpPr/>
          <p:nvPr/>
        </p:nvSpPr>
        <p:spPr>
          <a:xfrm>
            <a:off x="3418087" y="2139702"/>
            <a:ext cx="2220320" cy="21602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sp>
        <p:nvSpPr>
          <p:cNvPr id="14" name="日期占位符 13"/>
          <p:cNvSpPr>
            <a:spLocks noGrp="1"/>
          </p:cNvSpPr>
          <p:nvPr>
            <p:ph type="dt" sz="half" idx="10"/>
          </p:nvPr>
        </p:nvSpPr>
        <p:spPr/>
        <p:txBody>
          <a:bodyPr/>
          <a:lstStyle/>
          <a:p>
            <a:fld id="{C344B7C1-D400-43E0-BEBD-F36B9A3D5521}" type="datetime1">
              <a:rPr lang="zh-CN" altLang="en-US" smtClean="0"/>
              <a:t>2012-8-7</a:t>
            </a:fld>
            <a:endParaRPr lang="zh-CN" altLang="en-US"/>
          </a:p>
        </p:txBody>
      </p:sp>
      <p:sp>
        <p:nvSpPr>
          <p:cNvPr id="15" name="灯片编号占位符 14"/>
          <p:cNvSpPr>
            <a:spLocks noGrp="1"/>
          </p:cNvSpPr>
          <p:nvPr>
            <p:ph type="sldNum" sz="quarter" idx="12"/>
          </p:nvPr>
        </p:nvSpPr>
        <p:spPr/>
        <p:txBody>
          <a:bodyPr/>
          <a:lstStyle/>
          <a:p>
            <a:fld id="{0C913308-F349-4B6D-A68A-DD1791B4A57B}" type="slidenum">
              <a:rPr lang="zh-CN" altLang="en-US" smtClean="0"/>
              <a:pPr/>
              <a:t>49</a:t>
            </a:fld>
            <a:endParaRPr lang="zh-CN" altLang="en-US"/>
          </a:p>
        </p:txBody>
      </p:sp>
      <p:sp>
        <p:nvSpPr>
          <p:cNvPr id="19" name="右箭头 18"/>
          <p:cNvSpPr/>
          <p:nvPr/>
        </p:nvSpPr>
        <p:spPr>
          <a:xfrm>
            <a:off x="3418087" y="3828330"/>
            <a:ext cx="2835943" cy="18358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20" name="矩形 19"/>
          <p:cNvSpPr/>
          <p:nvPr/>
        </p:nvSpPr>
        <p:spPr>
          <a:xfrm>
            <a:off x="5644370" y="2815938"/>
            <a:ext cx="583814" cy="369332"/>
          </a:xfrm>
          <a:prstGeom prst="rect">
            <a:avLst/>
          </a:prstGeom>
        </p:spPr>
        <p:txBody>
          <a:bodyPr wrap="none">
            <a:spAutoFit/>
          </a:bodyPr>
          <a:lstStyle/>
          <a:p>
            <a:pPr algn="ctr"/>
            <a:r>
              <a:rPr lang="en-US" altLang="zh-CN" dirty="0" smtClean="0">
                <a:solidFill>
                  <a:srgbClr val="FF0000"/>
                </a:solidFill>
              </a:rPr>
              <a:t>80%</a:t>
            </a:r>
            <a:endParaRPr lang="zh-CN" altLang="en-US" dirty="0">
              <a:solidFill>
                <a:srgbClr val="FF0000"/>
              </a:solidFill>
            </a:endParaRPr>
          </a:p>
        </p:txBody>
      </p:sp>
      <p:sp>
        <p:nvSpPr>
          <p:cNvPr id="21" name="矩形 20"/>
          <p:cNvSpPr/>
          <p:nvPr/>
        </p:nvSpPr>
        <p:spPr>
          <a:xfrm>
            <a:off x="5644370" y="3223761"/>
            <a:ext cx="583814" cy="369332"/>
          </a:xfrm>
          <a:prstGeom prst="rect">
            <a:avLst/>
          </a:prstGeom>
        </p:spPr>
        <p:txBody>
          <a:bodyPr wrap="none">
            <a:spAutoFit/>
          </a:bodyPr>
          <a:lstStyle/>
          <a:p>
            <a:pPr algn="ctr"/>
            <a:r>
              <a:rPr lang="en-US" altLang="zh-CN" dirty="0" smtClean="0">
                <a:solidFill>
                  <a:srgbClr val="FF0000"/>
                </a:solidFill>
              </a:rPr>
              <a:t>15%</a:t>
            </a:r>
            <a:endParaRPr lang="zh-CN" altLang="en-US" dirty="0">
              <a:solidFill>
                <a:srgbClr val="FF0000"/>
              </a:solidFill>
            </a:endParaRPr>
          </a:p>
        </p:txBody>
      </p:sp>
      <p:sp>
        <p:nvSpPr>
          <p:cNvPr id="22" name="矩形 21"/>
          <p:cNvSpPr/>
          <p:nvPr/>
        </p:nvSpPr>
        <p:spPr>
          <a:xfrm>
            <a:off x="5761390" y="3586068"/>
            <a:ext cx="466794" cy="369332"/>
          </a:xfrm>
          <a:prstGeom prst="rect">
            <a:avLst/>
          </a:prstGeom>
        </p:spPr>
        <p:txBody>
          <a:bodyPr wrap="none">
            <a:spAutoFit/>
          </a:bodyPr>
          <a:lstStyle/>
          <a:p>
            <a:pPr algn="ctr"/>
            <a:r>
              <a:rPr lang="en-US" altLang="zh-CN" dirty="0" smtClean="0">
                <a:solidFill>
                  <a:srgbClr val="FF0000"/>
                </a:solidFill>
              </a:rPr>
              <a:t>5%</a:t>
            </a:r>
            <a:endParaRPr lang="zh-CN" altLang="en-US" dirty="0">
              <a:solidFill>
                <a:srgbClr val="FF0000"/>
              </a:solidFill>
            </a:endParaRPr>
          </a:p>
        </p:txBody>
      </p:sp>
      <p:grpSp>
        <p:nvGrpSpPr>
          <p:cNvPr id="23" name="组合 22"/>
          <p:cNvGrpSpPr/>
          <p:nvPr/>
        </p:nvGrpSpPr>
        <p:grpSpPr>
          <a:xfrm>
            <a:off x="2793225" y="2917479"/>
            <a:ext cx="3460806" cy="458093"/>
            <a:chOff x="2793225" y="2917479"/>
            <a:chExt cx="3460806" cy="458093"/>
          </a:xfrm>
        </p:grpSpPr>
        <p:sp>
          <p:nvSpPr>
            <p:cNvPr id="16" name="右箭头 15"/>
            <p:cNvSpPr/>
            <p:nvPr/>
          </p:nvSpPr>
          <p:spPr>
            <a:xfrm>
              <a:off x="2793225" y="3054736"/>
              <a:ext cx="914680" cy="18358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18" name="右箭头 17"/>
            <p:cNvSpPr/>
            <p:nvPr/>
          </p:nvSpPr>
          <p:spPr>
            <a:xfrm>
              <a:off x="5184962" y="3131971"/>
              <a:ext cx="1069069" cy="18358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17" name="圆角矩形 16"/>
            <p:cNvSpPr/>
            <p:nvPr/>
          </p:nvSpPr>
          <p:spPr>
            <a:xfrm>
              <a:off x="3707904" y="2917479"/>
              <a:ext cx="1477057" cy="458093"/>
            </a:xfrm>
            <a:prstGeom prst="roundRect">
              <a:avLst>
                <a:gd name="adj" fmla="val 897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smtClean="0">
                  <a:latin typeface="Calibri" pitchFamily="34" charset="0"/>
                  <a:cs typeface="Calibri" pitchFamily="34" charset="0"/>
                </a:rPr>
                <a:t>Reproduction</a:t>
              </a:r>
              <a:endParaRPr lang="zh-CN" altLang="en-US" dirty="0">
                <a:latin typeface="Calibri" pitchFamily="34" charset="0"/>
                <a:cs typeface="Calibri" pitchFamily="34" charset="0"/>
              </a:endParaRPr>
            </a:p>
          </p:txBody>
        </p:sp>
      </p:grpSp>
      <p:sp>
        <p:nvSpPr>
          <p:cNvPr id="25" name="矩形 24"/>
          <p:cNvSpPr/>
          <p:nvPr/>
        </p:nvSpPr>
        <p:spPr>
          <a:xfrm>
            <a:off x="5344859" y="2467369"/>
            <a:ext cx="100448" cy="58736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sp>
        <p:nvSpPr>
          <p:cNvPr id="26" name="矩形 25"/>
          <p:cNvSpPr/>
          <p:nvPr/>
        </p:nvSpPr>
        <p:spPr>
          <a:xfrm>
            <a:off x="5184962" y="2978353"/>
            <a:ext cx="255780" cy="10492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sp>
        <p:nvSpPr>
          <p:cNvPr id="24" name="右箭头 23"/>
          <p:cNvSpPr/>
          <p:nvPr/>
        </p:nvSpPr>
        <p:spPr>
          <a:xfrm>
            <a:off x="5349425" y="2413489"/>
            <a:ext cx="295305" cy="21602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97773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smtClean="0">
                <a:effectLst>
                  <a:outerShdw blurRad="38100" dist="38100" dir="2700000" algn="tl">
                    <a:srgbClr val="000000">
                      <a:alpha val="43137"/>
                    </a:srgbClr>
                  </a:outerShdw>
                </a:effectLst>
              </a:rPr>
              <a:t>… via Set Evolution</a:t>
            </a:r>
            <a:endParaRPr lang="zh-CN" altLang="en-US" sz="4000" dirty="0"/>
          </a:p>
        </p:txBody>
      </p:sp>
      <p:sp>
        <p:nvSpPr>
          <p:cNvPr id="3" name="内容占位符 2"/>
          <p:cNvSpPr>
            <a:spLocks noGrp="1"/>
          </p:cNvSpPr>
          <p:nvPr>
            <p:ph idx="1"/>
          </p:nvPr>
        </p:nvSpPr>
        <p:spPr>
          <a:xfrm>
            <a:off x="457200" y="1200151"/>
            <a:ext cx="8229600" cy="1443607"/>
          </a:xfrm>
        </p:spPr>
        <p:txBody>
          <a:bodyPr>
            <a:normAutofit fontScale="77500" lnSpcReduction="20000"/>
          </a:bodyPr>
          <a:lstStyle/>
          <a:p>
            <a:r>
              <a:rPr lang="en-US" altLang="zh-CN" dirty="0"/>
              <a:t>Input: an </a:t>
            </a:r>
            <a:r>
              <a:rPr lang="en-US" altLang="zh-CN" i="1" dirty="0"/>
              <a:t>initial population </a:t>
            </a:r>
            <a:r>
              <a:rPr lang="en-US" altLang="zh-CN" dirty="0"/>
              <a:t>of 3D models belonging to a certain class</a:t>
            </a:r>
          </a:p>
          <a:p>
            <a:r>
              <a:rPr lang="en-US" altLang="zh-CN" i="1" dirty="0">
                <a:solidFill>
                  <a:srgbClr val="FF0000"/>
                </a:solidFill>
              </a:rPr>
              <a:t>Evolve the entire population </a:t>
            </a:r>
            <a:r>
              <a:rPr lang="en-US" altLang="zh-CN" dirty="0"/>
              <a:t>to </a:t>
            </a:r>
            <a:r>
              <a:rPr lang="en-US" altLang="zh-CN" dirty="0" smtClean="0"/>
              <a:t>generate sets </a:t>
            </a:r>
            <a:r>
              <a:rPr lang="en-US" altLang="zh-CN" dirty="0"/>
              <a:t>of </a:t>
            </a:r>
            <a:r>
              <a:rPr lang="en-US" altLang="zh-CN" i="1" dirty="0">
                <a:solidFill>
                  <a:srgbClr val="FF0000"/>
                </a:solidFill>
              </a:rPr>
              <a:t>complete shapes </a:t>
            </a:r>
            <a:r>
              <a:rPr lang="en-US" altLang="zh-CN" dirty="0"/>
              <a:t>as creative suggestions</a:t>
            </a:r>
            <a:endParaRPr lang="zh-CN"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643758"/>
            <a:ext cx="7520493" cy="213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2899080" y="4679321"/>
            <a:ext cx="3085974" cy="461665"/>
          </a:xfrm>
          <a:prstGeom prst="rect">
            <a:avLst/>
          </a:prstGeom>
        </p:spPr>
        <p:txBody>
          <a:bodyPr wrap="none">
            <a:spAutoFit/>
          </a:bodyPr>
          <a:lstStyle/>
          <a:p>
            <a:pPr algn="ctr"/>
            <a:r>
              <a:rPr lang="en-US" altLang="zh-CN" sz="2400" dirty="0">
                <a:solidFill>
                  <a:srgbClr val="0070C0"/>
                </a:solidFill>
                <a:effectLst>
                  <a:outerShdw blurRad="38100" dist="38100" dir="2700000" algn="tl">
                    <a:srgbClr val="000000">
                      <a:alpha val="43137"/>
                    </a:srgbClr>
                  </a:outerShdw>
                </a:effectLst>
                <a:latin typeface="Calibri" pitchFamily="34" charset="0"/>
                <a:cs typeface="Calibri" pitchFamily="34" charset="0"/>
              </a:rPr>
              <a:t>Biologically motivated </a:t>
            </a:r>
            <a:endParaRPr lang="zh-CN" altLang="en-US" sz="2400" dirty="0">
              <a:solidFill>
                <a:srgbClr val="0070C0"/>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5</a:t>
            </a:fld>
            <a:endParaRPr lang="zh-CN" altLang="en-US"/>
          </a:p>
        </p:txBody>
      </p:sp>
    </p:spTree>
    <p:extLst>
      <p:ext uri="{BB962C8B-B14F-4D97-AF65-F5344CB8AC3E}">
        <p14:creationId xmlns:p14="http://schemas.microsoft.com/office/powerpoint/2010/main" val="1157175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t>Compare to </a:t>
            </a:r>
            <a:r>
              <a:rPr lang="en-US" altLang="zh-CN" sz="3600" dirty="0"/>
              <a:t>[</a:t>
            </a:r>
            <a:r>
              <a:rPr lang="en-US" altLang="zh-CN" sz="3600" dirty="0" err="1">
                <a:latin typeface="Calibri" pitchFamily="34" charset="0"/>
                <a:cs typeface="Calibri" pitchFamily="34" charset="0"/>
              </a:rPr>
              <a:t>Kalogerakis</a:t>
            </a:r>
            <a:r>
              <a:rPr lang="en-US" altLang="zh-CN" sz="3600" dirty="0">
                <a:latin typeface="Calibri" pitchFamily="34" charset="0"/>
                <a:cs typeface="Calibri" pitchFamily="34" charset="0"/>
              </a:rPr>
              <a:t> et al., </a:t>
            </a:r>
            <a:r>
              <a:rPr lang="en-US" altLang="zh-CN" sz="3600" dirty="0"/>
              <a:t>2012</a:t>
            </a:r>
            <a:r>
              <a:rPr lang="en-US" altLang="zh-CN" sz="3600" dirty="0" smtClean="0"/>
              <a:t>]</a:t>
            </a:r>
            <a:endParaRPr lang="zh-CN" altLang="en-US" sz="3600"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50</a:t>
            </a:fld>
            <a:endParaRPr lang="zh-CN" altLang="en-US"/>
          </a:p>
        </p:txBody>
      </p:sp>
      <p:graphicFrame>
        <p:nvGraphicFramePr>
          <p:cNvPr id="8" name="表格 7"/>
          <p:cNvGraphicFramePr>
            <a:graphicFrameLocks noGrp="1"/>
          </p:cNvGraphicFramePr>
          <p:nvPr>
            <p:extLst>
              <p:ext uri="{D42A27DB-BD31-4B8C-83A1-F6EECF244321}">
                <p14:modId xmlns:p14="http://schemas.microsoft.com/office/powerpoint/2010/main" val="977318799"/>
              </p:ext>
            </p:extLst>
          </p:nvPr>
        </p:nvGraphicFramePr>
        <p:xfrm>
          <a:off x="1907704" y="1347614"/>
          <a:ext cx="5256584" cy="3384376"/>
        </p:xfrm>
        <a:graphic>
          <a:graphicData uri="http://schemas.openxmlformats.org/drawingml/2006/table">
            <a:tbl>
              <a:tblPr firstRow="1" bandRow="1">
                <a:tableStyleId>{5C22544A-7EE6-4342-B048-85BDC9FD1C3A}</a:tableStyleId>
              </a:tblPr>
              <a:tblGrid>
                <a:gridCol w="2664296"/>
                <a:gridCol w="2592288"/>
              </a:tblGrid>
              <a:tr h="5404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a:t>
                      </a:r>
                      <a:r>
                        <a:rPr lang="en-US" altLang="zh-CN" dirty="0" err="1" smtClean="0">
                          <a:latin typeface="Calibri" pitchFamily="34" charset="0"/>
                          <a:cs typeface="Calibri" pitchFamily="34" charset="0"/>
                        </a:rPr>
                        <a:t>Kalogerakis</a:t>
                      </a:r>
                      <a:r>
                        <a:rPr lang="en-US" altLang="zh-CN" dirty="0" smtClean="0">
                          <a:latin typeface="Calibri" pitchFamily="34" charset="0"/>
                          <a:cs typeface="Calibri" pitchFamily="34" charset="0"/>
                        </a:rPr>
                        <a:t> et al., </a:t>
                      </a:r>
                      <a:r>
                        <a:rPr lang="en-US" altLang="zh-CN" dirty="0" smtClean="0"/>
                        <a:t>2012]</a:t>
                      </a:r>
                    </a:p>
                  </a:txBody>
                  <a:tcPr anchor="ctr"/>
                </a:tc>
                <a:tc>
                  <a:txBody>
                    <a:bodyPr/>
                    <a:lstStyle/>
                    <a:p>
                      <a:pPr algn="ctr"/>
                      <a:r>
                        <a:rPr lang="en-US" altLang="zh-CN" dirty="0" smtClean="0"/>
                        <a:t>Ours</a:t>
                      </a:r>
                      <a:endParaRPr lang="zh-CN" altLang="en-US" dirty="0"/>
                    </a:p>
                  </a:txBody>
                  <a:tcPr anchor="ctr"/>
                </a:tc>
              </a:tr>
              <a:tr h="2843947">
                <a:tc>
                  <a:txBody>
                    <a:bodyPr/>
                    <a:lstStyle/>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r>
                        <a:rPr lang="en-US" altLang="zh-CN" dirty="0" smtClean="0"/>
                        <a:t>Learning</a:t>
                      </a:r>
                      <a:r>
                        <a:rPr lang="en-US" altLang="zh-CN" baseline="0" dirty="0" smtClean="0"/>
                        <a:t> a graphical model</a:t>
                      </a:r>
                      <a:endParaRPr lang="zh-CN" altLang="en-US" dirty="0"/>
                    </a:p>
                  </a:txBody>
                  <a:tcPr anchor="ctr"/>
                </a:tc>
                <a:tc>
                  <a:txBody>
                    <a:bodyPr/>
                    <a:lstStyle/>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r>
                        <a:rPr lang="en-US" altLang="zh-CN" dirty="0" smtClean="0"/>
                        <a:t>Assembly at </a:t>
                      </a:r>
                      <a:r>
                        <a:rPr lang="en-US" altLang="zh-CN" baseline="0" dirty="0" smtClean="0"/>
                        <a:t>finer level parts</a:t>
                      </a:r>
                      <a:endParaRPr lang="zh-CN" altLang="en-US" dirty="0"/>
                    </a:p>
                  </a:txBody>
                  <a:tcPr anchor="ctr"/>
                </a:tc>
              </a:tr>
            </a:tbl>
          </a:graphicData>
        </a:graphic>
      </p:graphicFrame>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9987" y="2067694"/>
            <a:ext cx="2020543" cy="197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9422" y="2067694"/>
            <a:ext cx="1650482" cy="197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771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ffectLst>
                  <a:outerShdw blurRad="38100" dist="38100" dir="2700000" algn="tl">
                    <a:srgbClr val="000000">
                      <a:alpha val="43137"/>
                    </a:srgbClr>
                  </a:outerShdw>
                </a:effectLst>
              </a:rPr>
              <a:t>Shape synthesis via set evolution</a:t>
            </a:r>
            <a:endParaRPr lang="zh-CN" altLang="en-US" dirty="0"/>
          </a:p>
        </p:txBody>
      </p:sp>
      <p:sp>
        <p:nvSpPr>
          <p:cNvPr id="3" name="内容占位符 2"/>
          <p:cNvSpPr>
            <a:spLocks noGrp="1"/>
          </p:cNvSpPr>
          <p:nvPr>
            <p:ph idx="1"/>
          </p:nvPr>
        </p:nvSpPr>
        <p:spPr>
          <a:xfrm>
            <a:off x="457200" y="1200151"/>
            <a:ext cx="8229600" cy="867543"/>
          </a:xfrm>
        </p:spPr>
        <p:txBody>
          <a:bodyPr>
            <a:normAutofit fontScale="92500" lnSpcReduction="20000"/>
          </a:bodyPr>
          <a:lstStyle/>
          <a:p>
            <a:r>
              <a:rPr lang="en-US" altLang="zh-CN" dirty="0" smtClean="0"/>
              <a:t>The </a:t>
            </a:r>
            <a:r>
              <a:rPr lang="en-US" altLang="zh-CN" dirty="0"/>
              <a:t>population </a:t>
            </a:r>
            <a:r>
              <a:rPr lang="en-US" altLang="zh-CN" dirty="0" smtClean="0"/>
              <a:t>should be </a:t>
            </a:r>
            <a:r>
              <a:rPr lang="en-US" altLang="zh-CN" b="1" i="1" dirty="0" smtClean="0">
                <a:solidFill>
                  <a:srgbClr val="FF0000"/>
                </a:solidFill>
              </a:rPr>
              <a:t>fit</a:t>
            </a:r>
            <a:endParaRPr lang="en-US" altLang="zh-CN" b="1" i="1" dirty="0">
              <a:solidFill>
                <a:srgbClr val="FF0000"/>
              </a:solidFill>
            </a:endParaRPr>
          </a:p>
          <a:p>
            <a:pPr lvl="1"/>
            <a:r>
              <a:rPr lang="en-US" altLang="zh-CN" dirty="0" smtClean="0"/>
              <a:t>Reasonable</a:t>
            </a:r>
            <a:endParaRPr lang="en-US" altLang="zh-CN" dirty="0"/>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6</a:t>
            </a:fld>
            <a:endParaRPr lang="zh-CN" alt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54" r="27572"/>
          <a:stretch/>
        </p:blipFill>
        <p:spPr bwMode="auto">
          <a:xfrm>
            <a:off x="925274" y="2269695"/>
            <a:ext cx="2603351" cy="182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1745887" y="4115341"/>
            <a:ext cx="962123" cy="523220"/>
          </a:xfrm>
          <a:prstGeom prst="rect">
            <a:avLst/>
          </a:prstGeom>
        </p:spPr>
        <p:txBody>
          <a:bodyPr wrap="none">
            <a:spAutoFit/>
          </a:bodyPr>
          <a:lstStyle/>
          <a:p>
            <a:r>
              <a:rPr lang="en-US" altLang="zh-CN" sz="2800" dirty="0" smtClean="0">
                <a:latin typeface="Calibri" pitchFamily="34" charset="0"/>
                <a:cs typeface="Calibri" pitchFamily="34" charset="0"/>
              </a:rPr>
              <a:t>Input</a:t>
            </a:r>
            <a:endParaRPr lang="zh-CN" altLang="en-US" sz="2800" dirty="0">
              <a:latin typeface="Calibri" pitchFamily="34" charset="0"/>
              <a:cs typeface="Calibri" pitchFamily="34" charset="0"/>
            </a:endParaRPr>
          </a:p>
        </p:txBody>
      </p:sp>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959541"/>
            <a:ext cx="4185761" cy="2448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7"/>
          <p:cNvSpPr/>
          <p:nvPr/>
        </p:nvSpPr>
        <p:spPr>
          <a:xfrm>
            <a:off x="5473905" y="4352786"/>
            <a:ext cx="1229824" cy="523220"/>
          </a:xfrm>
          <a:prstGeom prst="rect">
            <a:avLst/>
          </a:prstGeom>
        </p:spPr>
        <p:txBody>
          <a:bodyPr wrap="none">
            <a:spAutoFit/>
          </a:bodyPr>
          <a:lstStyle/>
          <a:p>
            <a:pPr algn="ctr"/>
            <a:r>
              <a:rPr lang="en-US" altLang="zh-CN" sz="2800" dirty="0" smtClean="0">
                <a:latin typeface="Calibri" pitchFamily="34" charset="0"/>
                <a:cs typeface="Calibri" pitchFamily="34" charset="0"/>
              </a:rPr>
              <a:t>Output</a:t>
            </a:r>
            <a:endParaRPr lang="zh-CN" altLang="en-US" sz="2800" dirty="0">
              <a:latin typeface="Calibri" pitchFamily="34" charset="0"/>
              <a:cs typeface="Calibri" pitchFamily="34" charset="0"/>
            </a:endParaRPr>
          </a:p>
        </p:txBody>
      </p:sp>
    </p:spTree>
    <p:extLst>
      <p:ext uri="{BB962C8B-B14F-4D97-AF65-F5344CB8AC3E}">
        <p14:creationId xmlns:p14="http://schemas.microsoft.com/office/powerpoint/2010/main" val="3980446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160990" y="2283718"/>
            <a:ext cx="6669126" cy="2691284"/>
            <a:chOff x="1160990" y="2139702"/>
            <a:chExt cx="6840760" cy="2835300"/>
          </a:xfrm>
        </p:grpSpPr>
        <p:grpSp>
          <p:nvGrpSpPr>
            <p:cNvPr id="7" name="组合 6"/>
            <p:cNvGrpSpPr/>
            <p:nvPr/>
          </p:nvGrpSpPr>
          <p:grpSpPr>
            <a:xfrm>
              <a:off x="1160990" y="2139702"/>
              <a:ext cx="6840760" cy="2835300"/>
              <a:chOff x="2267744" y="2482349"/>
              <a:chExt cx="4896544" cy="2208686"/>
            </a:xfrm>
            <a:effectLst>
              <a:outerShdw blurRad="50800" dist="38100" dir="2700000" algn="tl" rotWithShape="0">
                <a:prstClr val="black">
                  <a:alpha val="40000"/>
                </a:prstClr>
              </a:outerShdw>
            </a:effectLst>
          </p:grpSpPr>
          <p:sp>
            <p:nvSpPr>
              <p:cNvPr id="4" name="圆角矩形 3"/>
              <p:cNvSpPr/>
              <p:nvPr/>
            </p:nvSpPr>
            <p:spPr>
              <a:xfrm>
                <a:off x="2267744" y="2482349"/>
                <a:ext cx="4896544" cy="2201494"/>
              </a:xfrm>
              <a:prstGeom prst="roundRect">
                <a:avLst>
                  <a:gd name="adj" fmla="val 1020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cxnSp>
            <p:nvCxnSpPr>
              <p:cNvPr id="6" name="直接连接符 5"/>
              <p:cNvCxnSpPr/>
              <p:nvPr/>
            </p:nvCxnSpPr>
            <p:spPr>
              <a:xfrm>
                <a:off x="4349192" y="2489541"/>
                <a:ext cx="0" cy="2201494"/>
              </a:xfrm>
              <a:prstGeom prst="line">
                <a:avLst/>
              </a:prstGeom>
            </p:spPr>
            <p:style>
              <a:lnRef idx="2">
                <a:schemeClr val="dk1"/>
              </a:lnRef>
              <a:fillRef idx="0">
                <a:schemeClr val="dk1"/>
              </a:fillRef>
              <a:effectRef idx="1">
                <a:schemeClr val="dk1"/>
              </a:effectRef>
              <a:fontRef idx="minor">
                <a:schemeClr val="tx1"/>
              </a:fontRef>
            </p:style>
          </p:cxnSp>
        </p:grpSp>
        <p:cxnSp>
          <p:nvCxnSpPr>
            <p:cNvPr id="19" name="直接连接符 18"/>
            <p:cNvCxnSpPr/>
            <p:nvPr/>
          </p:nvCxnSpPr>
          <p:spPr>
            <a:xfrm>
              <a:off x="1160990" y="2607457"/>
              <a:ext cx="6840760" cy="0"/>
            </a:xfrm>
            <a:prstGeom prst="line">
              <a:avLst/>
            </a:prstGeom>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1896843" y="2145792"/>
              <a:ext cx="1401666" cy="461665"/>
            </a:xfrm>
            <a:prstGeom prst="rect">
              <a:avLst/>
            </a:prstGeom>
            <a:noFill/>
          </p:spPr>
          <p:txBody>
            <a:bodyPr wrap="none" rtlCol="0">
              <a:spAutoFit/>
            </a:bodyPr>
            <a:lstStyle/>
            <a:p>
              <a:r>
                <a:rPr lang="en-US" altLang="zh-CN" sz="2400" b="1" dirty="0" smtClean="0">
                  <a:solidFill>
                    <a:schemeClr val="accent5">
                      <a:lumMod val="75000"/>
                    </a:schemeClr>
                  </a:solidFill>
                </a:rPr>
                <a:t>Objective</a:t>
              </a:r>
              <a:endParaRPr lang="zh-CN" altLang="en-US" sz="2400" b="1" dirty="0">
                <a:solidFill>
                  <a:schemeClr val="accent5">
                    <a:lumMod val="75000"/>
                  </a:schemeClr>
                </a:solidFill>
              </a:endParaRPr>
            </a:p>
          </p:txBody>
        </p:sp>
        <p:sp>
          <p:nvSpPr>
            <p:cNvPr id="23" name="TextBox 22"/>
            <p:cNvSpPr txBox="1"/>
            <p:nvPr/>
          </p:nvSpPr>
          <p:spPr>
            <a:xfrm>
              <a:off x="5250674" y="2148935"/>
              <a:ext cx="1504258" cy="461665"/>
            </a:xfrm>
            <a:prstGeom prst="rect">
              <a:avLst/>
            </a:prstGeom>
            <a:noFill/>
          </p:spPr>
          <p:txBody>
            <a:bodyPr wrap="none" rtlCol="0">
              <a:spAutoFit/>
            </a:bodyPr>
            <a:lstStyle/>
            <a:p>
              <a:r>
                <a:rPr lang="en-US" altLang="zh-CN" sz="2400" b="1" dirty="0" smtClean="0">
                  <a:solidFill>
                    <a:schemeClr val="accent6">
                      <a:lumMod val="75000"/>
                    </a:schemeClr>
                  </a:solidFill>
                </a:rPr>
                <a:t>Subjective</a:t>
              </a:r>
              <a:endParaRPr lang="zh-CN" altLang="en-US" sz="2400" b="1" dirty="0">
                <a:solidFill>
                  <a:schemeClr val="accent6">
                    <a:lumMod val="75000"/>
                  </a:schemeClr>
                </a:solidFill>
              </a:endParaRPr>
            </a:p>
          </p:txBody>
        </p:sp>
      </p:grpSp>
      <p:sp>
        <p:nvSpPr>
          <p:cNvPr id="2" name="标题 1"/>
          <p:cNvSpPr>
            <a:spLocks noGrp="1"/>
          </p:cNvSpPr>
          <p:nvPr>
            <p:ph type="title"/>
          </p:nvPr>
        </p:nvSpPr>
        <p:spPr/>
        <p:txBody>
          <a:bodyPr/>
          <a:lstStyle/>
          <a:p>
            <a:r>
              <a:rPr lang="en-US" altLang="zh-CN" dirty="0">
                <a:effectLst>
                  <a:outerShdw blurRad="38100" dist="38100" dir="2700000" algn="tl">
                    <a:srgbClr val="000000">
                      <a:alpha val="43137"/>
                    </a:srgbClr>
                  </a:outerShdw>
                </a:effectLst>
              </a:rPr>
              <a:t>Shape synthesis via set evolution</a:t>
            </a:r>
            <a:endParaRPr lang="zh-CN" altLang="en-US" dirty="0"/>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7</a:t>
            </a:fld>
            <a:endParaRPr lang="zh-CN" altLang="en-US" dirty="0"/>
          </a:p>
        </p:txBody>
      </p:sp>
      <p:sp>
        <p:nvSpPr>
          <p:cNvPr id="11" name="内容占位符 2"/>
          <p:cNvSpPr>
            <a:spLocks noGrp="1"/>
          </p:cNvSpPr>
          <p:nvPr>
            <p:ph idx="1"/>
          </p:nvPr>
        </p:nvSpPr>
        <p:spPr>
          <a:xfrm>
            <a:off x="457200" y="1200151"/>
            <a:ext cx="8229600" cy="939551"/>
          </a:xfrm>
        </p:spPr>
        <p:txBody>
          <a:bodyPr>
            <a:normAutofit fontScale="92500" lnSpcReduction="10000"/>
          </a:bodyPr>
          <a:lstStyle/>
          <a:p>
            <a:r>
              <a:rPr lang="en-US" altLang="zh-CN" dirty="0" smtClean="0"/>
              <a:t>How to evaluate </a:t>
            </a:r>
            <a:r>
              <a:rPr lang="en-US" altLang="zh-CN" b="1" i="1" dirty="0" smtClean="0">
                <a:solidFill>
                  <a:srgbClr val="FF0000"/>
                </a:solidFill>
              </a:rPr>
              <a:t>fitness </a:t>
            </a:r>
            <a:r>
              <a:rPr lang="en-US" altLang="zh-CN" dirty="0" smtClean="0"/>
              <a:t>of an individual?</a:t>
            </a:r>
            <a:endParaRPr lang="en-US" altLang="zh-CN" dirty="0"/>
          </a:p>
          <a:p>
            <a:pPr lvl="1"/>
            <a:r>
              <a:rPr lang="en-US" altLang="zh-CN" dirty="0" smtClean="0"/>
              <a:t>Computationally? hard</a:t>
            </a:r>
          </a:p>
        </p:txBody>
      </p:sp>
      <p:grpSp>
        <p:nvGrpSpPr>
          <p:cNvPr id="22" name="组合 21"/>
          <p:cNvGrpSpPr/>
          <p:nvPr/>
        </p:nvGrpSpPr>
        <p:grpSpPr>
          <a:xfrm>
            <a:off x="1554111" y="2949546"/>
            <a:ext cx="2028825" cy="1980712"/>
            <a:chOff x="1881070" y="2985058"/>
            <a:chExt cx="2028825" cy="1980712"/>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070" y="2985058"/>
              <a:ext cx="20288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031977" y="4565660"/>
              <a:ext cx="1713225" cy="400110"/>
            </a:xfrm>
            <a:prstGeom prst="rect">
              <a:avLst/>
            </a:prstGeom>
          </p:spPr>
          <p:txBody>
            <a:bodyPr wrap="none">
              <a:spAutoFit/>
            </a:bodyPr>
            <a:lstStyle/>
            <a:p>
              <a:pPr algn="ctr"/>
              <a:r>
                <a:rPr lang="en-US" altLang="zh-CN" sz="2000" dirty="0" smtClean="0"/>
                <a:t>Stand upright?</a:t>
              </a:r>
              <a:endParaRPr lang="zh-CN" altLang="en-US" sz="2000" dirty="0"/>
            </a:p>
          </p:txBody>
        </p:sp>
      </p:grpSp>
      <p:grpSp>
        <p:nvGrpSpPr>
          <p:cNvPr id="28" name="组合 27"/>
          <p:cNvGrpSpPr/>
          <p:nvPr/>
        </p:nvGrpSpPr>
        <p:grpSpPr>
          <a:xfrm>
            <a:off x="4301724" y="2799998"/>
            <a:ext cx="3258034" cy="2261476"/>
            <a:chOff x="4790544" y="2799998"/>
            <a:chExt cx="3258034" cy="2261476"/>
          </a:xfrm>
        </p:grpSpPr>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0544" y="2799998"/>
              <a:ext cx="1437640" cy="162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244" y="2942837"/>
              <a:ext cx="1508334" cy="1451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5076056" y="4292033"/>
              <a:ext cx="660758" cy="769441"/>
            </a:xfrm>
            <a:prstGeom prst="rect">
              <a:avLst/>
            </a:prstGeom>
          </p:spPr>
          <p:txBody>
            <a:bodyPr wrap="none">
              <a:spAutoFit/>
            </a:bodyPr>
            <a:lstStyle/>
            <a:p>
              <a:r>
                <a:rPr lang="en-US" altLang="zh-CN" sz="4400" dirty="0" smtClean="0">
                  <a:solidFill>
                    <a:srgbClr val="00B050"/>
                  </a:solidFill>
                  <a:latin typeface="Calibri" pitchFamily="34" charset="0"/>
                  <a:cs typeface="Calibri" pitchFamily="34" charset="0"/>
                  <a:sym typeface="Wingdings" pitchFamily="2" charset="2"/>
                </a:rPr>
                <a:t></a:t>
              </a:r>
              <a:endParaRPr lang="zh-CN" altLang="en-US" sz="4400" dirty="0">
                <a:solidFill>
                  <a:srgbClr val="00B050"/>
                </a:solidFill>
                <a:latin typeface="Calibri" pitchFamily="34" charset="0"/>
                <a:cs typeface="Calibri" pitchFamily="34" charset="0"/>
              </a:endParaRPr>
            </a:p>
          </p:txBody>
        </p:sp>
        <p:sp>
          <p:nvSpPr>
            <p:cNvPr id="27" name="矩形 26"/>
            <p:cNvSpPr/>
            <p:nvPr/>
          </p:nvSpPr>
          <p:spPr>
            <a:xfrm>
              <a:off x="6900284" y="4292033"/>
              <a:ext cx="660758" cy="769441"/>
            </a:xfrm>
            <a:prstGeom prst="rect">
              <a:avLst/>
            </a:prstGeom>
          </p:spPr>
          <p:txBody>
            <a:bodyPr wrap="none">
              <a:spAutoFit/>
            </a:bodyPr>
            <a:lstStyle/>
            <a:p>
              <a:r>
                <a:rPr lang="en-US" altLang="zh-CN" sz="4400" dirty="0" smtClean="0">
                  <a:solidFill>
                    <a:srgbClr val="FF0000"/>
                  </a:solidFill>
                  <a:latin typeface="Calibri" pitchFamily="34" charset="0"/>
                  <a:cs typeface="Calibri" pitchFamily="34" charset="0"/>
                  <a:sym typeface="Wingdings" pitchFamily="2" charset="2"/>
                </a:rPr>
                <a:t></a:t>
              </a:r>
              <a:endParaRPr lang="zh-CN" altLang="en-US" sz="4400" dirty="0">
                <a:solidFill>
                  <a:srgbClr val="FF0000"/>
                </a:solidFill>
                <a:latin typeface="Calibri" pitchFamily="34" charset="0"/>
                <a:cs typeface="Calibri" pitchFamily="34" charset="0"/>
              </a:endParaRPr>
            </a:p>
          </p:txBody>
        </p:sp>
      </p:grpSp>
    </p:spTree>
    <p:extLst>
      <p:ext uri="{BB962C8B-B14F-4D97-AF65-F5344CB8AC3E}">
        <p14:creationId xmlns:p14="http://schemas.microsoft.com/office/powerpoint/2010/main" val="407558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ffectLst>
                  <a:outerShdw blurRad="38100" dist="38100" dir="2700000" algn="tl">
                    <a:srgbClr val="000000">
                      <a:alpha val="43137"/>
                    </a:srgbClr>
                  </a:outerShdw>
                </a:effectLst>
              </a:rPr>
              <a:t>Shape synthesis via set evolution</a:t>
            </a:r>
            <a:endParaRPr lang="zh-CN" altLang="en-US" dirty="0"/>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8</a:t>
            </a:fld>
            <a:endParaRPr lang="zh-CN" altLang="en-US"/>
          </a:p>
        </p:txBody>
      </p:sp>
      <p:grpSp>
        <p:nvGrpSpPr>
          <p:cNvPr id="10" name="组合 9"/>
          <p:cNvGrpSpPr/>
          <p:nvPr/>
        </p:nvGrpSpPr>
        <p:grpSpPr>
          <a:xfrm>
            <a:off x="251520" y="2477316"/>
            <a:ext cx="2047585" cy="2162441"/>
            <a:chOff x="1259632" y="2301328"/>
            <a:chExt cx="2725336" cy="2878210"/>
          </a:xfrm>
        </p:grpSpPr>
        <p:sp>
          <p:nvSpPr>
            <p:cNvPr id="6" name="矩形 5"/>
            <p:cNvSpPr/>
            <p:nvPr/>
          </p:nvSpPr>
          <p:spPr>
            <a:xfrm>
              <a:off x="2130291" y="4646991"/>
              <a:ext cx="984016" cy="532547"/>
            </a:xfrm>
            <a:prstGeom prst="rect">
              <a:avLst/>
            </a:prstGeom>
          </p:spPr>
          <p:txBody>
            <a:bodyPr wrap="none">
              <a:spAutoFit/>
            </a:bodyPr>
            <a:lstStyle/>
            <a:p>
              <a:pPr algn="ctr"/>
              <a:r>
                <a:rPr lang="en-US" altLang="zh-CN" sz="2000" dirty="0" smtClean="0">
                  <a:latin typeface="Calibri" pitchFamily="34" charset="0"/>
                  <a:cs typeface="Calibri" pitchFamily="34" charset="0"/>
                </a:rPr>
                <a:t>Input</a:t>
              </a:r>
              <a:endParaRPr lang="zh-CN" altLang="en-US" sz="2000" dirty="0">
                <a:latin typeface="Calibri" pitchFamily="34" charset="0"/>
                <a:cs typeface="Calibri" pitchFamily="34" charset="0"/>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301328"/>
              <a:ext cx="2725336" cy="238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组合 10"/>
          <p:cNvGrpSpPr/>
          <p:nvPr/>
        </p:nvGrpSpPr>
        <p:grpSpPr>
          <a:xfrm>
            <a:off x="2738973" y="2291929"/>
            <a:ext cx="2913147" cy="2347828"/>
            <a:chOff x="4211959" y="2184534"/>
            <a:chExt cx="3877399" cy="3124960"/>
          </a:xfrm>
        </p:grpSpPr>
        <p:sp>
          <p:nvSpPr>
            <p:cNvPr id="7" name="矩形 6"/>
            <p:cNvSpPr/>
            <p:nvPr/>
          </p:nvSpPr>
          <p:spPr>
            <a:xfrm>
              <a:off x="4882858" y="4776947"/>
              <a:ext cx="2587752" cy="532547"/>
            </a:xfrm>
            <a:prstGeom prst="rect">
              <a:avLst/>
            </a:prstGeom>
          </p:spPr>
          <p:txBody>
            <a:bodyPr wrap="square">
              <a:spAutoFit/>
            </a:bodyPr>
            <a:lstStyle/>
            <a:p>
              <a:pPr algn="ctr"/>
              <a:r>
                <a:rPr lang="en-US" altLang="zh-CN" sz="2000" dirty="0" smtClean="0">
                  <a:latin typeface="Calibri" pitchFamily="34" charset="0"/>
                  <a:cs typeface="Calibri" pitchFamily="34" charset="0"/>
                </a:rPr>
                <a:t>Fit and diverse</a:t>
              </a:r>
              <a:endParaRPr lang="zh-CN" altLang="en-US" sz="2000" dirty="0">
                <a:latin typeface="Calibri" pitchFamily="34" charset="0"/>
                <a:cs typeface="Calibri" pitchFamily="34" charset="0"/>
              </a:endParaRP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59" y="2184534"/>
              <a:ext cx="3877399" cy="261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组合 11"/>
          <p:cNvGrpSpPr/>
          <p:nvPr/>
        </p:nvGrpSpPr>
        <p:grpSpPr>
          <a:xfrm>
            <a:off x="5868144" y="2283718"/>
            <a:ext cx="3045120" cy="2356039"/>
            <a:chOff x="4308361" y="2261454"/>
            <a:chExt cx="3684595" cy="2850807"/>
          </a:xfrm>
        </p:grpSpPr>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8361" y="2261454"/>
              <a:ext cx="3684595" cy="240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14"/>
            <p:cNvSpPr/>
            <p:nvPr/>
          </p:nvSpPr>
          <p:spPr>
            <a:xfrm>
              <a:off x="5250559" y="4628128"/>
              <a:ext cx="1800200" cy="484133"/>
            </a:xfrm>
            <a:prstGeom prst="rect">
              <a:avLst/>
            </a:prstGeom>
          </p:spPr>
          <p:txBody>
            <a:bodyPr wrap="square">
              <a:spAutoFit/>
            </a:bodyPr>
            <a:lstStyle/>
            <a:p>
              <a:pPr algn="ctr"/>
              <a:r>
                <a:rPr lang="en-US" altLang="zh-CN" sz="2000" dirty="0" smtClean="0">
                  <a:solidFill>
                    <a:srgbClr val="FF0000"/>
                  </a:solidFill>
                  <a:latin typeface="Calibri" pitchFamily="34" charset="0"/>
                  <a:cs typeface="Calibri" pitchFamily="34" charset="0"/>
                </a:rPr>
                <a:t>Elite</a:t>
              </a:r>
              <a:endParaRPr lang="zh-CN" altLang="en-US" sz="2000" dirty="0">
                <a:solidFill>
                  <a:srgbClr val="FF0000"/>
                </a:solidFill>
                <a:latin typeface="Calibri" pitchFamily="34" charset="0"/>
                <a:cs typeface="Calibri" pitchFamily="34" charset="0"/>
              </a:endParaRPr>
            </a:p>
          </p:txBody>
        </p:sp>
      </p:grpSp>
      <p:sp>
        <p:nvSpPr>
          <p:cNvPr id="16" name="内容占位符 2"/>
          <p:cNvSpPr>
            <a:spLocks noGrp="1"/>
          </p:cNvSpPr>
          <p:nvPr>
            <p:ph idx="1"/>
          </p:nvPr>
        </p:nvSpPr>
        <p:spPr>
          <a:xfrm>
            <a:off x="457200" y="1200151"/>
            <a:ext cx="8229600" cy="867543"/>
          </a:xfrm>
        </p:spPr>
        <p:txBody>
          <a:bodyPr>
            <a:normAutofit fontScale="92500" lnSpcReduction="20000"/>
          </a:bodyPr>
          <a:lstStyle/>
          <a:p>
            <a:r>
              <a:rPr lang="en-US" altLang="zh-CN" dirty="0" smtClean="0"/>
              <a:t>The </a:t>
            </a:r>
            <a:r>
              <a:rPr lang="en-US" altLang="zh-CN" dirty="0"/>
              <a:t>population should be </a:t>
            </a:r>
            <a:r>
              <a:rPr lang="en-US" altLang="zh-CN" b="1" i="1" dirty="0" smtClean="0">
                <a:solidFill>
                  <a:srgbClr val="FF0000"/>
                </a:solidFill>
              </a:rPr>
              <a:t>fit AND diverse</a:t>
            </a:r>
            <a:endParaRPr lang="en-US" altLang="zh-CN" b="1" i="1" dirty="0">
              <a:solidFill>
                <a:srgbClr val="FF0000"/>
              </a:solidFill>
            </a:endParaRPr>
          </a:p>
          <a:p>
            <a:pPr lvl="1"/>
            <a:r>
              <a:rPr lang="en-US" altLang="zh-CN" dirty="0" smtClean="0"/>
              <a:t>Unexpected, yet interesting </a:t>
            </a:r>
            <a:r>
              <a:rPr lang="en-US" altLang="zh-CN" dirty="0" smtClean="0">
                <a:sym typeface="Wingdings" pitchFamily="2" charset="2"/>
              </a:rPr>
              <a:t> </a:t>
            </a:r>
            <a:r>
              <a:rPr lang="en-US" altLang="zh-CN" dirty="0" smtClean="0"/>
              <a:t>Inspire </a:t>
            </a:r>
            <a:r>
              <a:rPr lang="en-US" altLang="zh-CN" dirty="0"/>
              <a:t>creativity</a:t>
            </a:r>
          </a:p>
        </p:txBody>
      </p:sp>
      <p:sp>
        <p:nvSpPr>
          <p:cNvPr id="3" name="右箭头 2"/>
          <p:cNvSpPr/>
          <p:nvPr/>
        </p:nvSpPr>
        <p:spPr>
          <a:xfrm>
            <a:off x="2456130" y="3219281"/>
            <a:ext cx="144016" cy="305479"/>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558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Fit and Diverse</a:t>
            </a:r>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9</a:t>
            </a:fld>
            <a:endParaRPr lang="zh-CN" alt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785696"/>
            <a:ext cx="2047585" cy="1789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491630"/>
            <a:ext cx="3524908" cy="237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右箭头 11"/>
          <p:cNvSpPr/>
          <p:nvPr/>
        </p:nvSpPr>
        <p:spPr>
          <a:xfrm>
            <a:off x="3694916" y="2509228"/>
            <a:ext cx="216024" cy="34234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p>
        </p:txBody>
      </p:sp>
      <p:sp>
        <p:nvSpPr>
          <p:cNvPr id="17" name="矩形 16"/>
          <p:cNvSpPr/>
          <p:nvPr/>
        </p:nvSpPr>
        <p:spPr>
          <a:xfrm>
            <a:off x="80870" y="4011910"/>
            <a:ext cx="8980279" cy="523220"/>
          </a:xfrm>
          <a:prstGeom prst="rect">
            <a:avLst/>
          </a:prstGeom>
        </p:spPr>
        <p:txBody>
          <a:bodyPr wrap="none">
            <a:spAutoFit/>
          </a:bodyPr>
          <a:lstStyle/>
          <a:p>
            <a:r>
              <a:rPr lang="en-US" altLang="zh-CN" sz="2800" i="1" dirty="0">
                <a:solidFill>
                  <a:srgbClr val="FF0000"/>
                </a:solidFill>
              </a:rPr>
              <a:t>Unexpected</a:t>
            </a:r>
            <a:r>
              <a:rPr lang="en-US" altLang="zh-CN" sz="2800" dirty="0">
                <a:solidFill>
                  <a:srgbClr val="FF0000"/>
                </a:solidFill>
              </a:rPr>
              <a:t> </a:t>
            </a:r>
            <a:r>
              <a:rPr lang="en-US" altLang="zh-CN" sz="2800" i="1" dirty="0">
                <a:solidFill>
                  <a:srgbClr val="FF0000"/>
                </a:solidFill>
              </a:rPr>
              <a:t>individuals</a:t>
            </a:r>
            <a:r>
              <a:rPr lang="en-US" altLang="zh-CN" sz="2800" dirty="0"/>
              <a:t> </a:t>
            </a:r>
            <a:r>
              <a:rPr lang="en-US" altLang="zh-CN" sz="2800" dirty="0" smtClean="0"/>
              <a:t>(diverse) within </a:t>
            </a:r>
            <a:r>
              <a:rPr lang="en-US" altLang="zh-CN" sz="2800" i="1" dirty="0">
                <a:solidFill>
                  <a:srgbClr val="FF0000"/>
                </a:solidFill>
              </a:rPr>
              <a:t>expected</a:t>
            </a:r>
            <a:r>
              <a:rPr lang="en-US" altLang="zh-CN" sz="2800" dirty="0"/>
              <a:t> </a:t>
            </a:r>
            <a:r>
              <a:rPr lang="en-US" altLang="zh-CN" sz="2800" i="1" dirty="0" smtClean="0">
                <a:solidFill>
                  <a:srgbClr val="FF0000"/>
                </a:solidFill>
              </a:rPr>
              <a:t>species </a:t>
            </a:r>
            <a:r>
              <a:rPr lang="en-US" altLang="zh-CN" sz="2800" dirty="0" smtClean="0"/>
              <a:t>(fit)</a:t>
            </a:r>
            <a:endParaRPr lang="en-US" altLang="zh-CN" sz="2800" dirty="0"/>
          </a:p>
        </p:txBody>
      </p:sp>
    </p:spTree>
    <p:extLst>
      <p:ext uri="{BB962C8B-B14F-4D97-AF65-F5344CB8AC3E}">
        <p14:creationId xmlns:p14="http://schemas.microsoft.com/office/powerpoint/2010/main" val="483857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13470</TotalTime>
  <Words>3173</Words>
  <Application>Microsoft Office PowerPoint</Application>
  <PresentationFormat>全屏显示(16:9)</PresentationFormat>
  <Paragraphs>571</Paragraphs>
  <Slides>50</Slides>
  <Notes>50</Notes>
  <HiddenSlides>0</HiddenSlides>
  <MMClips>0</MMClips>
  <ScaleCrop>false</ScaleCrop>
  <HeadingPairs>
    <vt:vector size="4" baseType="variant">
      <vt:variant>
        <vt:lpstr>主题</vt:lpstr>
      </vt:variant>
      <vt:variant>
        <vt:i4>1</vt:i4>
      </vt:variant>
      <vt:variant>
        <vt:lpstr>幻灯片标题</vt:lpstr>
      </vt:variant>
      <vt:variant>
        <vt:i4>50</vt:i4>
      </vt:variant>
    </vt:vector>
  </HeadingPairs>
  <TitlesOfParts>
    <vt:vector size="51" baseType="lpstr">
      <vt:lpstr>Office 主题</vt:lpstr>
      <vt:lpstr>PowerPoint 演示文稿</vt:lpstr>
      <vt:lpstr>3D Modeling</vt:lpstr>
      <vt:lpstr>Inspiration from a set</vt:lpstr>
      <vt:lpstr>Synthesize sets of shapes …</vt:lpstr>
      <vt:lpstr>… via Set Evolution</vt:lpstr>
      <vt:lpstr>Shape synthesis via set evolution</vt:lpstr>
      <vt:lpstr>Shape synthesis via set evolution</vt:lpstr>
      <vt:lpstr>Shape synthesis via set evolution</vt:lpstr>
      <vt:lpstr>Fit and Diverse</vt:lpstr>
      <vt:lpstr>Related works</vt:lpstr>
      <vt:lpstr>Related works</vt:lpstr>
      <vt:lpstr>Related works</vt:lpstr>
      <vt:lpstr>Set evolution: System overview</vt:lpstr>
      <vt:lpstr>Interactive set evolution: like or dislike</vt:lpstr>
      <vt:lpstr>Set evolution: System overview</vt:lpstr>
      <vt:lpstr>Diversity control</vt:lpstr>
      <vt:lpstr>Set evolution: System overview</vt:lpstr>
      <vt:lpstr>Reproduction: Basic setting</vt:lpstr>
      <vt:lpstr>Reproduction: Basic setting</vt:lpstr>
      <vt:lpstr>Reproduction: Basic setting</vt:lpstr>
      <vt:lpstr>Reproduction: Basic setting</vt:lpstr>
      <vt:lpstr>Reproduction: Basic setting</vt:lpstr>
      <vt:lpstr>Reproduction: Crossover</vt:lpstr>
      <vt:lpstr>Reproduction: Crossover</vt:lpstr>
      <vt:lpstr>Reproduction: Crossover</vt:lpstr>
      <vt:lpstr>Reproduction: Crossover</vt:lpstr>
      <vt:lpstr>Reproduction: Crossover</vt:lpstr>
      <vt:lpstr>Reproduction: Crossover</vt:lpstr>
      <vt:lpstr>Reproduction: Crossover</vt:lpstr>
      <vt:lpstr>Reproduction: Crossover</vt:lpstr>
      <vt:lpstr>Reproduction: Crossover</vt:lpstr>
      <vt:lpstr>Reproduction: Crossover</vt:lpstr>
      <vt:lpstr>Reproduction: Crossover</vt:lpstr>
      <vt:lpstr>Context-based part placement</vt:lpstr>
      <vt:lpstr>PowerPoint 演示文稿</vt:lpstr>
      <vt:lpstr>Reproduction: Mutation</vt:lpstr>
      <vt:lpstr>Reproduction: Mutation</vt:lpstr>
      <vt:lpstr>Results</vt:lpstr>
      <vt:lpstr>Results</vt:lpstr>
      <vt:lpstr>Results</vt:lpstr>
      <vt:lpstr>Results</vt:lpstr>
      <vt:lpstr>Limitations</vt:lpstr>
      <vt:lpstr>Discussions</vt:lpstr>
      <vt:lpstr>Discussions</vt:lpstr>
      <vt:lpstr>Discussions</vt:lpstr>
      <vt:lpstr>Thank you!</vt:lpstr>
      <vt:lpstr>A preliminary user study</vt:lpstr>
      <vt:lpstr>Statistics &amp; timings</vt:lpstr>
      <vt:lpstr>Diversity control</vt:lpstr>
      <vt:lpstr>Compare to [Kalogerakis et al., 2012]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Kevin (Kai) Xu</cp:lastModifiedBy>
  <cp:revision>735</cp:revision>
  <cp:lastPrinted>2012-08-01T03:20:48Z</cp:lastPrinted>
  <dcterms:created xsi:type="dcterms:W3CDTF">2011-07-08T17:45:41Z</dcterms:created>
  <dcterms:modified xsi:type="dcterms:W3CDTF">2012-08-07T21:52:39Z</dcterms:modified>
</cp:coreProperties>
</file>