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76" r:id="rId6"/>
    <p:sldId id="274" r:id="rId7"/>
    <p:sldId id="273" r:id="rId8"/>
    <p:sldId id="275" r:id="rId9"/>
    <p:sldId id="311" r:id="rId10"/>
    <p:sldId id="279" r:id="rId11"/>
    <p:sldId id="260" r:id="rId12"/>
    <p:sldId id="315" r:id="rId13"/>
    <p:sldId id="316" r:id="rId14"/>
    <p:sldId id="317" r:id="rId15"/>
    <p:sldId id="281" r:id="rId16"/>
    <p:sldId id="264" r:id="rId17"/>
    <p:sldId id="282" r:id="rId18"/>
    <p:sldId id="261" r:id="rId19"/>
    <p:sldId id="305" r:id="rId20"/>
    <p:sldId id="301" r:id="rId21"/>
    <p:sldId id="302" r:id="rId22"/>
    <p:sldId id="303" r:id="rId23"/>
    <p:sldId id="304" r:id="rId24"/>
    <p:sldId id="318" r:id="rId25"/>
    <p:sldId id="266" r:id="rId26"/>
    <p:sldId id="265" r:id="rId27"/>
    <p:sldId id="292" r:id="rId28"/>
    <p:sldId id="293" r:id="rId29"/>
    <p:sldId id="294" r:id="rId30"/>
    <p:sldId id="295" r:id="rId31"/>
    <p:sldId id="291" r:id="rId32"/>
    <p:sldId id="268" r:id="rId33"/>
    <p:sldId id="297" r:id="rId34"/>
    <p:sldId id="298" r:id="rId35"/>
    <p:sldId id="299" r:id="rId36"/>
    <p:sldId id="269" r:id="rId37"/>
    <p:sldId id="321" r:id="rId38"/>
    <p:sldId id="270" r:id="rId39"/>
    <p:sldId id="310" r:id="rId40"/>
    <p:sldId id="296" r:id="rId41"/>
    <p:sldId id="308" r:id="rId42"/>
    <p:sldId id="307" r:id="rId43"/>
    <p:sldId id="309" r:id="rId44"/>
    <p:sldId id="323" r:id="rId45"/>
    <p:sldId id="271" r:id="rId46"/>
    <p:sldId id="322" r:id="rId47"/>
    <p:sldId id="288" r:id="rId48"/>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689"/>
    <a:srgbClr val="FF9966"/>
    <a:srgbClr val="000000"/>
    <a:srgbClr val="FFE5E5"/>
    <a:srgbClr val="FFB7B7"/>
    <a:srgbClr val="00B0F0"/>
    <a:srgbClr val="99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61" autoAdjust="0"/>
  </p:normalViewPr>
  <p:slideViewPr>
    <p:cSldViewPr>
      <p:cViewPr>
        <p:scale>
          <a:sx n="100" d="100"/>
          <a:sy n="100" d="100"/>
        </p:scale>
        <p:origin x="-1866" y="-384"/>
      </p:cViewPr>
      <p:guideLst>
        <p:guide orient="horz" pos="162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D362A0-CDEB-461F-BDA6-4EC70CBE2A25}" type="datetimeFigureOut">
              <a:rPr lang="zh-CN" altLang="en-US" smtClean="0"/>
              <a:t>2013/7/25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DD0157-0BEF-4AEA-AAA8-2854046FE67C}" type="slidenum">
              <a:rPr lang="zh-CN" altLang="en-US" smtClean="0"/>
              <a:t>‹#›</a:t>
            </a:fld>
            <a:endParaRPr lang="zh-CN" altLang="en-US"/>
          </a:p>
        </p:txBody>
      </p:sp>
    </p:spTree>
    <p:extLst>
      <p:ext uri="{BB962C8B-B14F-4D97-AF65-F5344CB8AC3E}">
        <p14:creationId xmlns:p14="http://schemas.microsoft.com/office/powerpoint/2010/main" val="1773864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1</a:t>
            </a:fld>
            <a:endParaRPr lang="zh-CN" altLang="en-US"/>
          </a:p>
        </p:txBody>
      </p:sp>
    </p:spTree>
    <p:extLst>
      <p:ext uri="{BB962C8B-B14F-4D97-AF65-F5344CB8AC3E}">
        <p14:creationId xmlns:p14="http://schemas.microsoft.com/office/powerpoint/2010/main" val="214735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for a given </a:t>
            </a:r>
            <a:r>
              <a:rPr lang="en-US" altLang="zh-CN" baseline="0" dirty="0" smtClean="0"/>
              <a:t>box pattern</a:t>
            </a:r>
            <a:r>
              <a:rPr lang="en-US" altLang="zh-CN" dirty="0" smtClean="0"/>
              <a:t>, we can</a:t>
            </a:r>
            <a:r>
              <a:rPr lang="en-US" altLang="zh-CN" baseline="0" dirty="0" smtClean="0"/>
              <a:t> evaluate the goodness of a decomposition in terms of symmetry maximization, i.e., we measure how symmetric the </a:t>
            </a:r>
            <a:r>
              <a:rPr lang="en-US" altLang="zh-CN" sz="1200" dirty="0" smtClean="0"/>
              <a:t>two substructures are.</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10</a:t>
            </a:fld>
            <a:endParaRPr lang="zh-CN" altLang="en-US"/>
          </a:p>
        </p:txBody>
      </p:sp>
    </p:spTree>
    <p:extLst>
      <p:ext uri="{BB962C8B-B14F-4D97-AF65-F5344CB8AC3E}">
        <p14:creationId xmlns:p14="http://schemas.microsoft.com/office/powerpoint/2010/main" val="966468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for the entire</a:t>
            </a:r>
            <a:r>
              <a:rPr lang="en-US" altLang="zh-CN" baseline="0" dirty="0" smtClean="0"/>
              <a:t> hierarchy, </a:t>
            </a:r>
            <a:r>
              <a:rPr lang="en-US" altLang="zh-CN" dirty="0" smtClean="0"/>
              <a:t>we can define</a:t>
            </a:r>
            <a:r>
              <a:rPr lang="en-US" altLang="zh-CN" baseline="0" dirty="0" smtClean="0"/>
              <a:t> the goodness of the hierarch, or the </a:t>
            </a:r>
            <a:r>
              <a:rPr lang="en-US" altLang="zh-CN" dirty="0" smtClean="0"/>
              <a:t>objective function, by</a:t>
            </a:r>
            <a:r>
              <a:rPr lang="en-US" altLang="zh-CN" baseline="0" dirty="0" smtClean="0"/>
              <a:t> summing up the symmetry measures of all internal nodes</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11</a:t>
            </a:fld>
            <a:endParaRPr lang="zh-CN" altLang="en-US"/>
          </a:p>
        </p:txBody>
      </p:sp>
    </p:spTree>
    <p:extLst>
      <p:ext uri="{BB962C8B-B14F-4D97-AF65-F5344CB8AC3E}">
        <p14:creationId xmlns:p14="http://schemas.microsoft.com/office/powerpoint/2010/main" val="717135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retrospect, symmetry </a:t>
            </a:r>
            <a:r>
              <a:rPr lang="en-US" altLang="zh-CN" baseline="0" dirty="0" smtClean="0"/>
              <a:t>has long been playing an important role in structural analysis of 3D models or 3D scenes</a:t>
            </a:r>
          </a:p>
          <a:p>
            <a:r>
              <a:rPr lang="en-US" altLang="zh-CN" baseline="0" dirty="0" smtClean="0"/>
              <a:t>In this work, we steer symmetry for façade structure analysis</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12</a:t>
            </a:fld>
            <a:endParaRPr lang="zh-CN" altLang="en-US"/>
          </a:p>
        </p:txBody>
      </p:sp>
    </p:spTree>
    <p:extLst>
      <p:ext uri="{BB962C8B-B14F-4D97-AF65-F5344CB8AC3E}">
        <p14:creationId xmlns:p14="http://schemas.microsoft.com/office/powerpoint/2010/main" val="105726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Existing works on facade analysis mostly focus on regularity detection</a:t>
            </a:r>
            <a:r>
              <a:rPr lang="da-DK" altLang="zh-CN" sz="1200" b="0" i="0" u="none" strike="noStrike" kern="1200" baseline="0" dirty="0" smtClean="0">
                <a:solidFill>
                  <a:schemeClr val="tx1"/>
                </a:solidFill>
                <a:latin typeface="+mn-lt"/>
                <a:ea typeface="+mn-ea"/>
                <a:cs typeface="+mn-cs"/>
              </a:rPr>
              <a:t> or flat segmentation of </a:t>
            </a:r>
            <a:r>
              <a:rPr lang="en-US" altLang="zh-CN" sz="1200" b="0" i="0" u="none" strike="noStrike" kern="1200" baseline="0" dirty="0" smtClean="0">
                <a:solidFill>
                  <a:schemeClr val="tx1"/>
                </a:solidFill>
                <a:latin typeface="+mn-lt"/>
                <a:ea typeface="+mn-ea"/>
                <a:cs typeface="+mn-cs"/>
              </a:rPr>
              <a:t>facades..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Hierarchical segmentation of facades has been studied but only with split considered. </a:t>
            </a:r>
            <a:r>
              <a:rPr lang="en-US" altLang="zh-CN" dirty="0" smtClean="0"/>
              <a:t>Layering has so far not been considered in their analysis</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13</a:t>
            </a:fld>
            <a:endParaRPr lang="zh-CN" altLang="en-US"/>
          </a:p>
        </p:txBody>
      </p:sp>
    </p:spTree>
    <p:extLst>
      <p:ext uri="{BB962C8B-B14F-4D97-AF65-F5344CB8AC3E}">
        <p14:creationId xmlns:p14="http://schemas.microsoft.com/office/powerpoint/2010/main" val="3269268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Also related is inverse</a:t>
            </a:r>
            <a:r>
              <a:rPr lang="en-US" altLang="zh-CN" baseline="0" dirty="0" smtClean="0"/>
              <a:t> procedural modeling, </a:t>
            </a:r>
            <a:r>
              <a:rPr lang="en-US" altLang="zh-CN" sz="1200" b="0" i="0" u="none" strike="noStrike" kern="1200" baseline="0" dirty="0" smtClean="0">
                <a:solidFill>
                  <a:schemeClr val="tx1"/>
                </a:solidFill>
                <a:latin typeface="+mn-lt"/>
                <a:ea typeface="+mn-ea"/>
                <a:cs typeface="+mn-cs"/>
              </a:rPr>
              <a:t>aiming to recover a shape grammar from an example shape or structure.</a:t>
            </a:r>
          </a:p>
          <a:p>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But our method produces a hierarchical representation, rather than a shape grammar.</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14</a:t>
            </a:fld>
            <a:endParaRPr lang="zh-CN" altLang="en-US"/>
          </a:p>
        </p:txBody>
      </p:sp>
    </p:spTree>
    <p:extLst>
      <p:ext uri="{BB962C8B-B14F-4D97-AF65-F5344CB8AC3E}">
        <p14:creationId xmlns:p14="http://schemas.microsoft.com/office/powerpoint/2010/main" val="4119756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Let’s now take a look at the key components of our façade analysis</a:t>
            </a:r>
          </a:p>
          <a:p>
            <a:endParaRPr lang="en-US" altLang="zh-CN" baseline="0" dirty="0" smtClean="0"/>
          </a:p>
          <a:p>
            <a:r>
              <a:rPr lang="en-US" altLang="zh-CN" baseline="0" dirty="0" smtClean="0"/>
              <a:t>Our method starts with a box abstraction of the input façade image,</a:t>
            </a:r>
          </a:p>
          <a:p>
            <a:endParaRPr lang="en-US" altLang="zh-CN" baseline="0" dirty="0" smtClean="0"/>
          </a:p>
          <a:p>
            <a:r>
              <a:rPr lang="en-US" altLang="zh-CN" baseline="0" dirty="0" smtClean="0"/>
              <a:t>Then we extract a set of element groups, which are either complete or incomplete regular grids.</a:t>
            </a:r>
          </a:p>
          <a:p>
            <a:endParaRPr lang="en-US" altLang="zh-CN" baseline="0" dirty="0" smtClean="0"/>
          </a:p>
          <a:p>
            <a:r>
              <a:rPr lang="en-US" altLang="zh-CN" baseline="0" dirty="0" smtClean="0"/>
              <a:t>Based on these element groups, we select for each substructure a set of candidate decompositions which are used to construct the hierarchy via optimization</a:t>
            </a:r>
          </a:p>
          <a:p>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15</a:t>
            </a:fld>
            <a:endParaRPr lang="zh-CN" altLang="en-US"/>
          </a:p>
        </p:txBody>
      </p:sp>
    </p:spTree>
    <p:extLst>
      <p:ext uri="{BB962C8B-B14F-4D97-AF65-F5344CB8AC3E}">
        <p14:creationId xmlns:p14="http://schemas.microsoft.com/office/powerpoint/2010/main" val="3499900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Let’s first take a look at box abstraction.. This</a:t>
            </a:r>
            <a:r>
              <a:rPr lang="en-US" altLang="zh-CN" baseline="0" dirty="0" smtClean="0"/>
              <a:t> actually involves labeled segmentation of façade images.. However,</a:t>
            </a:r>
            <a:endParaRPr lang="en-US" altLang="zh-CN" dirty="0" smtClean="0"/>
          </a:p>
          <a:p>
            <a:r>
              <a:rPr lang="en-US" altLang="zh-CN" dirty="0" smtClean="0"/>
              <a:t>Automatic</a:t>
            </a:r>
            <a:r>
              <a:rPr lang="en-US" altLang="zh-CN" baseline="0" dirty="0" smtClean="0"/>
              <a:t> façade segmentation is a very hard problem and is not our focus. In our work, </a:t>
            </a:r>
            <a:r>
              <a:rPr lang="en-US" altLang="zh-CN" dirty="0" smtClean="0"/>
              <a:t>we</a:t>
            </a:r>
            <a:r>
              <a:rPr lang="en-US" altLang="zh-CN" baseline="0" dirty="0" smtClean="0"/>
              <a:t> developed an interactive tool for box abstraction. </a:t>
            </a:r>
            <a:r>
              <a:rPr lang="en-US" altLang="zh-CN" dirty="0" smtClean="0"/>
              <a:t>Here is a video</a:t>
            </a:r>
            <a:r>
              <a:rPr lang="en-US" altLang="zh-CN" baseline="0" dirty="0" smtClean="0"/>
              <a:t> of the interactive box abstraction. The user draws a tight box over a seed element, then our method can automatically </a:t>
            </a:r>
            <a:r>
              <a:rPr lang="en-US" altLang="zh-CN" sz="1200" b="0" i="0" u="none" strike="noStrike" kern="1200" baseline="0" dirty="0" smtClean="0">
                <a:solidFill>
                  <a:schemeClr val="tx1"/>
                </a:solidFill>
                <a:latin typeface="+mn-lt"/>
                <a:ea typeface="+mn-ea"/>
                <a:cs typeface="+mn-cs"/>
              </a:rPr>
              <a:t>search for similar enclosed content over the entire image.</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16</a:t>
            </a:fld>
            <a:endParaRPr lang="zh-CN" altLang="en-US"/>
          </a:p>
        </p:txBody>
      </p:sp>
    </p:spTree>
    <p:extLst>
      <p:ext uri="{BB962C8B-B14F-4D97-AF65-F5344CB8AC3E}">
        <p14:creationId xmlns:p14="http://schemas.microsoft.com/office/powerpoint/2010/main" val="2824286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With the user labeled</a:t>
            </a:r>
            <a:r>
              <a:rPr lang="en-US" altLang="zh-CN" baseline="0" dirty="0" smtClean="0"/>
              <a:t> boxes, we detect element groups which are a set of well-aligned boxes whose content repeats. These element groups are either complete or incomplete regular grids. A single element can form a regular grid on itself if it can not find a symmetric counterpart.</a:t>
            </a:r>
          </a:p>
          <a:p>
            <a:endParaRPr lang="en-US" altLang="zh-CN" baseline="0" dirty="0" smtClean="0"/>
          </a:p>
          <a:p>
            <a:r>
              <a:rPr lang="en-US" altLang="zh-CN" dirty="0" smtClean="0"/>
              <a:t>We require that an element group must be maximal, meaning that one group</a:t>
            </a:r>
            <a:r>
              <a:rPr lang="en-US" altLang="zh-CN" baseline="0" dirty="0" smtClean="0"/>
              <a:t> is not contained by any other one</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17</a:t>
            </a:fld>
            <a:endParaRPr lang="zh-CN" altLang="en-US"/>
          </a:p>
        </p:txBody>
      </p:sp>
    </p:spTree>
    <p:extLst>
      <p:ext uri="{BB962C8B-B14F-4D97-AF65-F5344CB8AC3E}">
        <p14:creationId xmlns:p14="http://schemas.microsoft.com/office/powerpoint/2010/main" val="4185628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next step is candidate decomposition selection, i.e., given a</a:t>
            </a:r>
            <a:r>
              <a:rPr lang="en-US" altLang="zh-CN" sz="1200" dirty="0" smtClean="0"/>
              <a:t> box pattern, or substructure, find all candidates of split and layering</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18</a:t>
            </a:fld>
            <a:endParaRPr lang="zh-CN" altLang="en-US"/>
          </a:p>
        </p:txBody>
      </p:sp>
    </p:spTree>
    <p:extLst>
      <p:ext uri="{BB962C8B-B14F-4D97-AF65-F5344CB8AC3E}">
        <p14:creationId xmlns:p14="http://schemas.microsoft.com/office/powerpoint/2010/main" val="1024867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have two principles</a:t>
            </a:r>
            <a:r>
              <a:rPr lang="en-US" altLang="zh-CN" baseline="0" dirty="0" smtClean="0"/>
              <a:t> in candidate selection</a:t>
            </a:r>
          </a:p>
          <a:p>
            <a:endParaRPr lang="en-US" altLang="zh-CN" baseline="0" dirty="0" smtClean="0"/>
          </a:p>
          <a:p>
            <a:r>
              <a:rPr lang="en-US" altLang="zh-CN" baseline="0" dirty="0" smtClean="0"/>
              <a:t>Principle 1 is … lets see some examples</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19</a:t>
            </a:fld>
            <a:endParaRPr lang="zh-CN" altLang="en-US"/>
          </a:p>
        </p:txBody>
      </p:sp>
    </p:spTree>
    <p:extLst>
      <p:ext uri="{BB962C8B-B14F-4D97-AF65-F5344CB8AC3E}">
        <p14:creationId xmlns:p14="http://schemas.microsoft.com/office/powerpoint/2010/main" val="240540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Well,</a:t>
            </a:r>
            <a:r>
              <a:rPr lang="en-US" altLang="zh-CN" sz="1200" b="0" i="0" u="none" strike="noStrike" kern="1200" baseline="0" dirty="0" smtClean="0">
                <a:solidFill>
                  <a:schemeClr val="tx1"/>
                </a:solidFill>
                <a:latin typeface="+mn-lt"/>
                <a:ea typeface="+mn-ea"/>
                <a:cs typeface="+mn-cs"/>
              </a:rPr>
              <a:t> the basic building blocks of facades are mainly regular grids of windows or balconies, however, real-world facades often exhibit rich variety because they are mostly composed of irregular mixtures of grid structures.</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2</a:t>
            </a:fld>
            <a:endParaRPr lang="zh-CN" altLang="en-US"/>
          </a:p>
        </p:txBody>
      </p:sp>
    </p:spTree>
    <p:extLst>
      <p:ext uri="{BB962C8B-B14F-4D97-AF65-F5344CB8AC3E}">
        <p14:creationId xmlns:p14="http://schemas.microsoft.com/office/powerpoint/2010/main" val="3986221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this box</a:t>
            </a:r>
            <a:r>
              <a:rPr lang="en-US" altLang="zh-CN" baseline="0" dirty="0" smtClean="0"/>
              <a:t> pattern, this split is invalid since it passes through the yellow box in the middle</a:t>
            </a:r>
          </a:p>
          <a:p>
            <a:endParaRPr lang="en-US" altLang="zh-CN" baseline="0" dirty="0" smtClean="0"/>
          </a:p>
          <a:p>
            <a:r>
              <a:rPr lang="en-US" altLang="zh-CN" baseline="0" dirty="0" smtClean="0"/>
              <a:t>However, if we perform a layering for the middle box first, then the split can be made in the bottom layer</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20</a:t>
            </a:fld>
            <a:endParaRPr lang="zh-CN" altLang="en-US"/>
          </a:p>
        </p:txBody>
      </p:sp>
    </p:spTree>
    <p:extLst>
      <p:ext uri="{BB962C8B-B14F-4D97-AF65-F5344CB8AC3E}">
        <p14:creationId xmlns:p14="http://schemas.microsoft.com/office/powerpoint/2010/main" val="711599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Similarly,</a:t>
            </a:r>
            <a:r>
              <a:rPr lang="en-US" altLang="zh-CN" baseline="0" dirty="0" smtClean="0"/>
              <a:t> this split is illegal since it splits the regular grid to the left</a:t>
            </a:r>
          </a:p>
          <a:p>
            <a:endParaRPr lang="en-US" altLang="zh-CN" baseline="0" dirty="0" smtClean="0"/>
          </a:p>
          <a:p>
            <a:r>
              <a:rPr lang="en-US" altLang="zh-CN" baseline="0" dirty="0" smtClean="0"/>
              <a:t>If we place such a vertical split first, then in the right substructure, the split becomes valid</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21</a:t>
            </a:fld>
            <a:endParaRPr lang="zh-CN" altLang="en-US"/>
          </a:p>
        </p:txBody>
      </p:sp>
    </p:spTree>
    <p:extLst>
      <p:ext uri="{BB962C8B-B14F-4D97-AF65-F5344CB8AC3E}">
        <p14:creationId xmlns:p14="http://schemas.microsoft.com/office/powerpoint/2010/main" val="2586660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an</a:t>
            </a:r>
            <a:r>
              <a:rPr lang="en-US" altLang="zh-CN" baseline="0" dirty="0" smtClean="0"/>
              <a:t> example on layering </a:t>
            </a:r>
          </a:p>
          <a:p>
            <a:endParaRPr lang="en-US" altLang="zh-CN" baseline="0" dirty="0" smtClean="0"/>
          </a:p>
          <a:p>
            <a:r>
              <a:rPr lang="en-US" altLang="zh-CN" baseline="0" dirty="0" smtClean="0"/>
              <a:t>This layering is not allowed since the yellow grid is interrupted by the blue grid,</a:t>
            </a:r>
          </a:p>
          <a:p>
            <a:endParaRPr lang="en-US" altLang="zh-CN" baseline="0" dirty="0" smtClean="0"/>
          </a:p>
          <a:p>
            <a:r>
              <a:rPr lang="en-US" altLang="zh-CN" baseline="0" dirty="0" smtClean="0"/>
              <a:t>If blue grid is </a:t>
            </a:r>
            <a:r>
              <a:rPr lang="en-US" altLang="zh-CN" baseline="0" dirty="0" err="1" smtClean="0"/>
              <a:t>delayered</a:t>
            </a:r>
            <a:r>
              <a:rPr lang="en-US" altLang="zh-CN" baseline="0" dirty="0" smtClean="0"/>
              <a:t> first, then in the bottom layer, the layering of the yellow grid is valid</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22</a:t>
            </a:fld>
            <a:endParaRPr lang="zh-CN" altLang="en-US"/>
          </a:p>
        </p:txBody>
      </p:sp>
    </p:spTree>
    <p:extLst>
      <p:ext uri="{BB962C8B-B14F-4D97-AF65-F5344CB8AC3E}">
        <p14:creationId xmlns:p14="http://schemas.microsoft.com/office/powerpoint/2010/main" val="4046101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second principle</a:t>
            </a:r>
            <a:r>
              <a:rPr lang="en-US" altLang="zh-CN" baseline="0" dirty="0" smtClean="0"/>
              <a:t> is that …</a:t>
            </a:r>
          </a:p>
          <a:p>
            <a:endParaRPr lang="en-US" altLang="zh-CN" baseline="0" dirty="0" smtClean="0"/>
          </a:p>
          <a:p>
            <a:r>
              <a:rPr lang="en-US" altLang="zh-CN" baseline="0" dirty="0" smtClean="0"/>
              <a:t>This is easy to understand since what we compute is right a recursive, hierarchical decomposition.</a:t>
            </a:r>
          </a:p>
          <a:p>
            <a:endParaRPr lang="en-US" altLang="zh-CN" baseline="0" dirty="0" smtClean="0"/>
          </a:p>
          <a:p>
            <a:r>
              <a:rPr lang="en-US" altLang="zh-CN" baseline="0" dirty="0" smtClean="0"/>
              <a:t>Suppose this is the decomposition that we choose at this level, candidates selection is performed recursively for its substructures..</a:t>
            </a:r>
          </a:p>
          <a:p>
            <a:endParaRPr lang="en-US" altLang="zh-CN" baseline="0" dirty="0" smtClean="0"/>
          </a:p>
          <a:p>
            <a:r>
              <a:rPr lang="en-US" altLang="zh-CN" baseline="0" dirty="0" smtClean="0"/>
              <a:t>Apparently, the computation of the optimal decomposition hierarchy involves combinatorial search…</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23</a:t>
            </a:fld>
            <a:endParaRPr lang="zh-CN" altLang="en-US"/>
          </a:p>
        </p:txBody>
      </p:sp>
    </p:spTree>
    <p:extLst>
      <p:ext uri="{BB962C8B-B14F-4D97-AF65-F5344CB8AC3E}">
        <p14:creationId xmlns:p14="http://schemas.microsoft.com/office/powerpoint/2010/main" val="261037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So we resort to genetic algorithm with tree representation to explore the search space and find the optimal solution.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Based on the candidate decompositions we have just computed, we can sample a population of hierarchies and evolve the population to find the optimal hierarchy</a:t>
            </a:r>
            <a:endParaRPr lang="en-US" altLang="zh-CN" dirty="0" smtClean="0"/>
          </a:p>
          <a:p>
            <a:endParaRPr lang="en-US" altLang="zh-CN" baseline="0" dirty="0" smtClean="0"/>
          </a:p>
          <a:p>
            <a:r>
              <a:rPr lang="en-US" altLang="zh-CN" baseline="0" dirty="0" smtClean="0"/>
              <a:t>The genetic operators, mutation and crossover, are well defined for binary trees</a:t>
            </a:r>
          </a:p>
          <a:p>
            <a:endParaRPr lang="en-US" altLang="zh-CN" baseline="0" dirty="0" smtClean="0"/>
          </a:p>
        </p:txBody>
      </p:sp>
      <p:sp>
        <p:nvSpPr>
          <p:cNvPr id="4" name="灯片编号占位符 3"/>
          <p:cNvSpPr>
            <a:spLocks noGrp="1"/>
          </p:cNvSpPr>
          <p:nvPr>
            <p:ph type="sldNum" sz="quarter" idx="10"/>
          </p:nvPr>
        </p:nvSpPr>
        <p:spPr/>
        <p:txBody>
          <a:bodyPr/>
          <a:lstStyle/>
          <a:p>
            <a:fld id="{02DD0157-0BEF-4AEA-AAA8-2854046FE67C}" type="slidenum">
              <a:rPr lang="zh-CN" altLang="en-US" smtClean="0"/>
              <a:t>24</a:t>
            </a:fld>
            <a:endParaRPr lang="zh-CN" altLang="en-US"/>
          </a:p>
        </p:txBody>
      </p:sp>
    </p:spTree>
    <p:extLst>
      <p:ext uri="{BB962C8B-B14F-4D97-AF65-F5344CB8AC3E}">
        <p14:creationId xmlns:p14="http://schemas.microsoft.com/office/powerpoint/2010/main" val="111696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fitness function is nothing but our objective function, i.e., the sum of symmetry measure at all internal nodes</a:t>
            </a:r>
          </a:p>
          <a:p>
            <a:endParaRPr lang="en-US" altLang="zh-CN" baseline="0" dirty="0" smtClean="0"/>
          </a:p>
          <a:p>
            <a:r>
              <a:rPr lang="en-US" altLang="zh-CN" baseline="0" dirty="0" smtClean="0"/>
              <a:t>Now we have talked about most of the major components of our method, the only left thing is the definition of the symmetry measure of a node or a substructure</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25</a:t>
            </a:fld>
            <a:endParaRPr lang="zh-CN" altLang="en-US"/>
          </a:p>
        </p:txBody>
      </p:sp>
    </p:spTree>
    <p:extLst>
      <p:ext uri="{BB962C8B-B14F-4D97-AF65-F5344CB8AC3E}">
        <p14:creationId xmlns:p14="http://schemas.microsoft.com/office/powerpoint/2010/main" val="4247873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We require that the symmetry measure should be a continuous measure for a discrete box pattern.</a:t>
            </a:r>
          </a:p>
          <a:p>
            <a:endParaRPr lang="en-US" altLang="zh-CN" baseline="0" dirty="0" smtClean="0"/>
          </a:p>
          <a:p>
            <a:r>
              <a:rPr lang="en-US" altLang="zh-CN" baseline="0" dirty="0" smtClean="0"/>
              <a:t>Also, it is supposed to behave well at </a:t>
            </a:r>
            <a:r>
              <a:rPr lang="en-US" altLang="zh-CN" b="0" dirty="0" smtClean="0">
                <a:solidFill>
                  <a:srgbClr val="0070C0"/>
                </a:solidFill>
              </a:rPr>
              <a:t>both ends of the symmetry spectrum, meaning that it </a:t>
            </a:r>
            <a:r>
              <a:rPr lang="en-US" altLang="zh-CN" baseline="0" dirty="0" smtClean="0"/>
              <a:t>should be well-defined for both perfectly symmetric and asymmetric patterns</a:t>
            </a:r>
          </a:p>
          <a:p>
            <a:endParaRPr lang="en-US" altLang="zh-CN" baseline="0" dirty="0" smtClean="0"/>
          </a:p>
          <a:p>
            <a:r>
              <a:rPr lang="en-US" altLang="zh-CN" baseline="0" dirty="0" smtClean="0"/>
              <a:t>To this end, we develop the integral symmetry, which is an integral of symmetry profiles along two directions of a box pattern. This symmetry profile reflects the symmetry distribution of the box pattern.</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26</a:t>
            </a:fld>
            <a:endParaRPr lang="zh-CN" altLang="en-US"/>
          </a:p>
        </p:txBody>
      </p:sp>
    </p:spTree>
    <p:extLst>
      <p:ext uri="{BB962C8B-B14F-4D97-AF65-F5344CB8AC3E}">
        <p14:creationId xmlns:p14="http://schemas.microsoft.com/office/powerpoint/2010/main" val="27228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how to compute the symmetry profile for a discrete box pattern?</a:t>
            </a:r>
          </a:p>
          <a:p>
            <a:endParaRPr lang="en-US" altLang="zh-CN" baseline="0" dirty="0" smtClean="0"/>
          </a:p>
          <a:p>
            <a:r>
              <a:rPr lang="en-US" altLang="zh-CN" baseline="0" dirty="0" smtClean="0"/>
              <a:t>Symmetry profile is defined for intra-box and inter-box cases, separately. And it is actually an integral of intra-box and inter-box profiles</a:t>
            </a:r>
          </a:p>
          <a:p>
            <a:endParaRPr lang="en-US" altLang="zh-CN" baseline="0" dirty="0" smtClean="0"/>
          </a:p>
          <a:p>
            <a:r>
              <a:rPr lang="en-US" altLang="zh-CN" baseline="0" dirty="0" smtClean="0"/>
              <a:t>Let’s first take a look at intra-box profile. Taking the horizontal direction for example, the vertical direction is defined similarly</a:t>
            </a:r>
          </a:p>
          <a:p>
            <a:endParaRPr lang="en-US" altLang="zh-CN" baseline="0" dirty="0" smtClean="0"/>
          </a:p>
          <a:p>
            <a:r>
              <a:rPr lang="en-US" altLang="zh-CN" baseline="0" dirty="0" smtClean="0"/>
              <a:t>Suppose we want to compute symmetry measure for a given point, we simply reflect the box </a:t>
            </a:r>
            <a:r>
              <a:rPr lang="en-US" altLang="zh-CN" baseline="0" dirty="0" err="1" smtClean="0"/>
              <a:t>wrt</a:t>
            </a:r>
            <a:r>
              <a:rPr lang="en-US" altLang="zh-CN" baseline="0" dirty="0" smtClean="0"/>
              <a:t> the vertical line passing through this point and compute the overlapping area between the box and its reflection as its symmetry measure</a:t>
            </a:r>
          </a:p>
        </p:txBody>
      </p:sp>
      <p:sp>
        <p:nvSpPr>
          <p:cNvPr id="4" name="灯片编号占位符 3"/>
          <p:cNvSpPr>
            <a:spLocks noGrp="1"/>
          </p:cNvSpPr>
          <p:nvPr>
            <p:ph type="sldNum" sz="quarter" idx="10"/>
          </p:nvPr>
        </p:nvSpPr>
        <p:spPr/>
        <p:txBody>
          <a:bodyPr/>
          <a:lstStyle/>
          <a:p>
            <a:fld id="{02DD0157-0BEF-4AEA-AAA8-2854046FE67C}" type="slidenum">
              <a:rPr lang="zh-CN" altLang="en-US" smtClean="0"/>
              <a:t>27</a:t>
            </a:fld>
            <a:endParaRPr lang="zh-CN" altLang="en-US"/>
          </a:p>
        </p:txBody>
      </p:sp>
    </p:spTree>
    <p:extLst>
      <p:ext uri="{BB962C8B-B14F-4D97-AF65-F5344CB8AC3E}">
        <p14:creationId xmlns:p14="http://schemas.microsoft.com/office/powerpoint/2010/main" val="4168725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for other points, we do the same thing</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28</a:t>
            </a:fld>
            <a:endParaRPr lang="zh-CN" altLang="en-US"/>
          </a:p>
        </p:txBody>
      </p:sp>
    </p:spTree>
    <p:extLst>
      <p:ext uri="{BB962C8B-B14F-4D97-AF65-F5344CB8AC3E}">
        <p14:creationId xmlns:p14="http://schemas.microsoft.com/office/powerpoint/2010/main" val="2441161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we obtain</a:t>
            </a:r>
            <a:r>
              <a:rPr lang="en-US" altLang="zh-CN" baseline="0" dirty="0" smtClean="0"/>
              <a:t> a function defined over the horizontal extend of the box, which is a hat function.</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29</a:t>
            </a:fld>
            <a:endParaRPr lang="zh-CN" altLang="en-US"/>
          </a:p>
        </p:txBody>
      </p:sp>
    </p:spTree>
    <p:extLst>
      <p:ext uri="{BB962C8B-B14F-4D97-AF65-F5344CB8AC3E}">
        <p14:creationId xmlns:p14="http://schemas.microsoft.com/office/powerpoint/2010/main" val="253645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in this</a:t>
            </a:r>
            <a:r>
              <a:rPr lang="en-US" altLang="zh-CN" baseline="0" dirty="0" smtClean="0"/>
              <a:t> work, we are interested in high-level understanding of the structure of irregular facades</a:t>
            </a:r>
          </a:p>
          <a:p>
            <a:endParaRPr lang="en-US" altLang="zh-CN" baseline="0" dirty="0" smtClean="0"/>
          </a:p>
          <a:p>
            <a:r>
              <a:rPr lang="en-US" altLang="zh-CN" baseline="0" dirty="0" smtClean="0"/>
              <a:t>The output of our analysis is a generative model which represents an explanation of how the input façade was seemingly generated</a:t>
            </a:r>
          </a:p>
          <a:p>
            <a:endParaRPr lang="en-US" altLang="zh-CN" baseline="0" dirty="0" smtClean="0"/>
          </a:p>
          <a:p>
            <a:r>
              <a:rPr lang="en-US" altLang="zh-CN" baseline="0" dirty="0" smtClean="0"/>
              <a:t>Here is a example, given a building façade. Lets now start with its bounding box, we recursively perform binary decomposition over the empty boxes,</a:t>
            </a:r>
          </a:p>
          <a:p>
            <a:endParaRPr lang="en-US" altLang="zh-CN" baseline="0" dirty="0" smtClean="0"/>
          </a:p>
          <a:p>
            <a:r>
              <a:rPr lang="en-US" altLang="zh-CN" baseline="0" dirty="0" smtClean="0"/>
              <a:t>Where the decompositions include layering, and splits.. Finally, we </a:t>
            </a:r>
            <a:r>
              <a:rPr lang="en-US" altLang="zh-CN" sz="1200" b="0" i="0" u="none" strike="noStrike" kern="1200" baseline="0" dirty="0" smtClean="0">
                <a:solidFill>
                  <a:schemeClr val="tx1"/>
                </a:solidFill>
                <a:latin typeface="+mn-lt"/>
                <a:ea typeface="+mn-ea"/>
                <a:cs typeface="+mn-cs"/>
              </a:rPr>
              <a:t>instantiate the finest-level boxes by regular grids of image content, we obtain the original façade image</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3</a:t>
            </a:fld>
            <a:endParaRPr lang="zh-CN" altLang="en-US"/>
          </a:p>
        </p:txBody>
      </p:sp>
    </p:spTree>
    <p:extLst>
      <p:ext uri="{BB962C8B-B14F-4D97-AF65-F5344CB8AC3E}">
        <p14:creationId xmlns:p14="http://schemas.microsoft.com/office/powerpoint/2010/main" val="3459207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Inter-box profile is similarly defined, just that when we compute the overlapping area,</a:t>
            </a:r>
            <a:r>
              <a:rPr lang="en-US" altLang="zh-CN" baseline="0" dirty="0" smtClean="0"/>
              <a:t> we only account for mutually symmetric boxes</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30</a:t>
            </a:fld>
            <a:endParaRPr lang="zh-CN" altLang="en-US"/>
          </a:p>
        </p:txBody>
      </p:sp>
    </p:spTree>
    <p:extLst>
      <p:ext uri="{BB962C8B-B14F-4D97-AF65-F5344CB8AC3E}">
        <p14:creationId xmlns:p14="http://schemas.microsoft.com/office/powerpoint/2010/main" val="559196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Combining</a:t>
            </a:r>
            <a:r>
              <a:rPr lang="en-US" altLang="zh-CN" baseline="0" dirty="0" smtClean="0"/>
              <a:t> both the intra-box and inter-box profiles, </a:t>
            </a:r>
            <a:r>
              <a:rPr lang="en-US" altLang="zh-CN" dirty="0" smtClean="0"/>
              <a:t>we obtain the</a:t>
            </a:r>
            <a:r>
              <a:rPr lang="en-US" altLang="zh-CN" baseline="0" dirty="0" smtClean="0"/>
              <a:t> final symmetry profile for the entire box pattern</a:t>
            </a:r>
          </a:p>
          <a:p>
            <a:endParaRPr lang="en-US" altLang="zh-CN" baseline="0" dirty="0" smtClean="0"/>
          </a:p>
          <a:p>
            <a:r>
              <a:rPr lang="en-US" altLang="zh-CN" baseline="0" dirty="0" smtClean="0"/>
              <a:t>Here is the symmetry profile of an example box pattern. It roughly reflects the symmetry distribution of the box pattern.</a:t>
            </a:r>
          </a:p>
          <a:p>
            <a:endParaRPr lang="en-US" altLang="zh-CN" baseline="0" dirty="0" smtClean="0"/>
          </a:p>
          <a:p>
            <a:r>
              <a:rPr lang="en-US" altLang="zh-CN" baseline="0" dirty="0" smtClean="0"/>
              <a:t>Our symmetry measure is simply the integral of the profile curves.</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31</a:t>
            </a:fld>
            <a:endParaRPr lang="zh-CN" altLang="en-US"/>
          </a:p>
        </p:txBody>
      </p:sp>
    </p:spTree>
    <p:extLst>
      <p:ext uri="{BB962C8B-B14F-4D97-AF65-F5344CB8AC3E}">
        <p14:creationId xmlns:p14="http://schemas.microsoft.com/office/powerpoint/2010/main" val="416633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 interesting application of our hierarchical</a:t>
            </a:r>
            <a:r>
              <a:rPr lang="en-US" altLang="zh-CN" baseline="0" dirty="0" smtClean="0"/>
              <a:t> representation</a:t>
            </a:r>
            <a:r>
              <a:rPr lang="en-US" altLang="zh-CN" dirty="0" smtClean="0"/>
              <a:t> is structure</a:t>
            </a:r>
            <a:r>
              <a:rPr lang="en-US" altLang="zh-CN" baseline="0" dirty="0" smtClean="0"/>
              <a:t>-aware façade retargeting.</a:t>
            </a:r>
          </a:p>
          <a:p>
            <a:endParaRPr lang="en-US" altLang="zh-CN" baseline="0" dirty="0" smtClean="0"/>
          </a:p>
          <a:p>
            <a:r>
              <a:rPr lang="en-US" altLang="zh-CN" baseline="0" dirty="0" smtClean="0"/>
              <a:t>Given a façade and its hierarchical decomposition, suppose we want to resize the façade by dragging its two sizes</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32</a:t>
            </a:fld>
            <a:endParaRPr lang="zh-CN" altLang="en-US"/>
          </a:p>
        </p:txBody>
      </p:sp>
    </p:spTree>
    <p:extLst>
      <p:ext uri="{BB962C8B-B14F-4D97-AF65-F5344CB8AC3E}">
        <p14:creationId xmlns:p14="http://schemas.microsoft.com/office/powerpoint/2010/main" val="4071486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With the help of our hierarchy, we perform a top-down editing propagation</a:t>
            </a:r>
            <a:r>
              <a:rPr lang="en-US" altLang="zh-CN" baseline="0" dirty="0" smtClean="0"/>
              <a:t>, </a:t>
            </a:r>
          </a:p>
          <a:p>
            <a:endParaRPr lang="en-US" altLang="zh-CN" baseline="0" dirty="0" smtClean="0"/>
          </a:p>
          <a:p>
            <a:r>
              <a:rPr lang="en-US" altLang="zh-CN" baseline="0" dirty="0" smtClean="0"/>
              <a:t>When the resizing reaches the leaf nodes, which are regular grids, we resize them simply by adapting the number of elements in it.</a:t>
            </a:r>
          </a:p>
          <a:p>
            <a:endParaRPr lang="en-US" altLang="zh-CN" baseline="0" dirty="0" smtClean="0"/>
          </a:p>
        </p:txBody>
      </p:sp>
      <p:sp>
        <p:nvSpPr>
          <p:cNvPr id="4" name="灯片编号占位符 3"/>
          <p:cNvSpPr>
            <a:spLocks noGrp="1"/>
          </p:cNvSpPr>
          <p:nvPr>
            <p:ph type="sldNum" sz="quarter" idx="10"/>
          </p:nvPr>
        </p:nvSpPr>
        <p:spPr/>
        <p:txBody>
          <a:bodyPr/>
          <a:lstStyle/>
          <a:p>
            <a:fld id="{02DD0157-0BEF-4AEA-AAA8-2854046FE67C}" type="slidenum">
              <a:rPr lang="zh-CN" altLang="en-US" smtClean="0"/>
              <a:t>33</a:t>
            </a:fld>
            <a:endParaRPr lang="zh-CN" altLang="en-US"/>
          </a:p>
        </p:txBody>
      </p:sp>
    </p:spTree>
    <p:extLst>
      <p:ext uri="{BB962C8B-B14F-4D97-AF65-F5344CB8AC3E}">
        <p14:creationId xmlns:p14="http://schemas.microsoft.com/office/powerpoint/2010/main" val="52037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After the propagation is done, the obtain the structure aware retargeting</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34</a:t>
            </a:fld>
            <a:endParaRPr lang="zh-CN" altLang="en-US"/>
          </a:p>
        </p:txBody>
      </p:sp>
    </p:spTree>
    <p:extLst>
      <p:ext uri="{BB962C8B-B14F-4D97-AF65-F5344CB8AC3E}">
        <p14:creationId xmlns:p14="http://schemas.microsoft.com/office/powerpoint/2010/main" val="3601768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a video showing the structure-aware</a:t>
            </a:r>
            <a:r>
              <a:rPr lang="en-US" altLang="zh-CN" baseline="0" dirty="0" smtClean="0"/>
              <a:t> </a:t>
            </a:r>
            <a:r>
              <a:rPr lang="en-US" altLang="zh-CN" dirty="0" smtClean="0"/>
              <a:t>façade</a:t>
            </a:r>
            <a:r>
              <a:rPr lang="en-US" altLang="zh-CN" baseline="0" dirty="0" smtClean="0"/>
              <a:t> </a:t>
            </a:r>
            <a:r>
              <a:rPr lang="en-US" altLang="zh-CN" dirty="0" smtClean="0"/>
              <a:t>retargeting</a:t>
            </a:r>
          </a:p>
          <a:p>
            <a:endParaRPr lang="en-US" altLang="zh-CN" dirty="0" smtClean="0"/>
          </a:p>
          <a:p>
            <a:r>
              <a:rPr lang="en-US" altLang="zh-CN" dirty="0" smtClean="0"/>
              <a:t>As you can see in our system, the</a:t>
            </a:r>
            <a:r>
              <a:rPr lang="en-US" altLang="zh-CN" baseline="0" dirty="0" smtClean="0"/>
              <a:t> user can lock some elements via sketch to protect them from being resized</a:t>
            </a:r>
          </a:p>
          <a:p>
            <a:endParaRPr lang="en-US" altLang="zh-CN" baseline="0" dirty="0" smtClean="0"/>
          </a:p>
          <a:p>
            <a:r>
              <a:rPr lang="en-US" altLang="zh-CN" baseline="0" dirty="0" smtClean="0"/>
              <a:t>Without the help of this structural representation, this retargeting would be very hard to achieve</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36</a:t>
            </a:fld>
            <a:endParaRPr lang="zh-CN" altLang="en-US"/>
          </a:p>
        </p:txBody>
      </p:sp>
    </p:spTree>
    <p:extLst>
      <p:ext uri="{BB962C8B-B14F-4D97-AF65-F5344CB8AC3E}">
        <p14:creationId xmlns:p14="http://schemas.microsoft.com/office/powerpoint/2010/main" val="2791723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the work of Lin et al, the authors have studied</a:t>
            </a:r>
            <a:r>
              <a:rPr lang="en-US" altLang="zh-CN" baseline="0" dirty="0" smtClean="0"/>
              <a:t> </a:t>
            </a:r>
            <a:r>
              <a:rPr lang="en-US" altLang="zh-CN" dirty="0" smtClean="0"/>
              <a:t>structure-aware</a:t>
            </a:r>
            <a:r>
              <a:rPr lang="en-US" altLang="zh-CN" baseline="0" dirty="0" smtClean="0"/>
              <a:t> architecture retargeting, but in their work, the hierarchical analysis is performed interactively while in our method this is done automatically.</a:t>
            </a:r>
          </a:p>
          <a:p>
            <a:endParaRPr lang="en-US" altLang="zh-CN" dirty="0" smtClean="0"/>
          </a:p>
          <a:p>
            <a:r>
              <a:rPr lang="en-US" altLang="zh-CN" dirty="0" smtClean="0"/>
              <a:t>This is a comparison to content-aware image resizing obtained</a:t>
            </a:r>
            <a:r>
              <a:rPr lang="en-US" altLang="zh-CN" baseline="0" dirty="0" smtClean="0"/>
              <a:t> by seam carving. Apparently, structure-aware retargeting leads to more natural result</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37</a:t>
            </a:fld>
            <a:endParaRPr lang="zh-CN" altLang="en-US"/>
          </a:p>
        </p:txBody>
      </p:sp>
    </p:spTree>
    <p:extLst>
      <p:ext uri="{BB962C8B-B14F-4D97-AF65-F5344CB8AC3E}">
        <p14:creationId xmlns:p14="http://schemas.microsoft.com/office/powerpoint/2010/main" val="528943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Many of the components in our analysis are related to human perception, such as, what is a good symmetry measure of a box patter or what is a natural decomposition,</a:t>
            </a:r>
          </a:p>
          <a:p>
            <a:endParaRPr lang="en-US" altLang="zh-CN" baseline="0" dirty="0" smtClean="0"/>
          </a:p>
          <a:p>
            <a:r>
              <a:rPr lang="en-US" altLang="zh-CN" baseline="0" dirty="0" smtClean="0"/>
              <a:t>so we conduct some user studies to evaluate our method</a:t>
            </a:r>
          </a:p>
          <a:p>
            <a:endParaRPr lang="en-US" altLang="zh-CN" baseline="0" dirty="0" smtClean="0"/>
          </a:p>
          <a:p>
            <a:r>
              <a:rPr lang="en-US" altLang="zh-CN" baseline="0" dirty="0" smtClean="0"/>
              <a:t>For the integral symmetry, we designed a questionnaire survey where we ask the user to rank the symmetry degree of two box patterns with their confidence</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38</a:t>
            </a:fld>
            <a:endParaRPr lang="zh-CN" altLang="en-US"/>
          </a:p>
        </p:txBody>
      </p:sp>
    </p:spTree>
    <p:extLst>
      <p:ext uri="{BB962C8B-B14F-4D97-AF65-F5344CB8AC3E}">
        <p14:creationId xmlns:p14="http://schemas.microsoft.com/office/powerpoint/2010/main" val="1744934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result</a:t>
            </a:r>
            <a:r>
              <a:rPr lang="en-US" altLang="zh-CN" baseline="0" dirty="0" smtClean="0"/>
              <a:t> was positive. We obtained an accuracy score of 88% implying that our symmetry measure is mostly consistent with human perception</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39</a:t>
            </a:fld>
            <a:endParaRPr lang="zh-CN" altLang="en-US"/>
          </a:p>
        </p:txBody>
      </p:sp>
    </p:spTree>
    <p:extLst>
      <p:ext uri="{BB962C8B-B14F-4D97-AF65-F5344CB8AC3E}">
        <p14:creationId xmlns:p14="http://schemas.microsoft.com/office/powerpoint/2010/main" val="3050516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also evaluate our</a:t>
            </a:r>
            <a:r>
              <a:rPr lang="en-US" altLang="zh-CN" baseline="0" dirty="0" smtClean="0"/>
              <a:t> method of box pattern </a:t>
            </a:r>
            <a:r>
              <a:rPr lang="en-US" altLang="zh-CN" dirty="0" smtClean="0"/>
              <a:t>decomposition. Our</a:t>
            </a:r>
            <a:r>
              <a:rPr lang="en-US" altLang="zh-CN" baseline="0" dirty="0" smtClean="0"/>
              <a:t> decomposition is based on symmetry maximization.</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02DD0157-0BEF-4AEA-AAA8-2854046FE67C}" type="slidenum">
              <a:rPr lang="zh-CN" altLang="en-US" smtClean="0"/>
              <a:t>40</a:t>
            </a:fld>
            <a:endParaRPr lang="zh-CN" altLang="en-US"/>
          </a:p>
        </p:txBody>
      </p:sp>
    </p:spTree>
    <p:extLst>
      <p:ext uri="{BB962C8B-B14F-4D97-AF65-F5344CB8AC3E}">
        <p14:creationId xmlns:p14="http://schemas.microsoft.com/office/powerpoint/2010/main" val="128289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essentially, our generative model is a hierarchy of decompositions</a:t>
            </a:r>
          </a:p>
          <a:p>
            <a:endParaRPr lang="en-US" altLang="zh-CN" baseline="0" dirty="0" smtClean="0"/>
          </a:p>
          <a:p>
            <a:r>
              <a:rPr lang="en-US" altLang="zh-CN" baseline="0" dirty="0" smtClean="0"/>
              <a:t>To obtain the hierarchy, we first abstract the façade elements, like windows, balconies, etc., as rectangular boxes, leading to a box pattern. Then we recursively decompose the box pattern until all the substructures are regular grids, which can not be decomposed further. This results in a binary tree of decompositions.</a:t>
            </a:r>
          </a:p>
          <a:p>
            <a:endParaRPr lang="en-US" altLang="zh-CN" baseline="0" dirty="0" smtClean="0"/>
          </a:p>
        </p:txBody>
      </p:sp>
      <p:sp>
        <p:nvSpPr>
          <p:cNvPr id="4" name="灯片编号占位符 3"/>
          <p:cNvSpPr>
            <a:spLocks noGrp="1"/>
          </p:cNvSpPr>
          <p:nvPr>
            <p:ph type="sldNum" sz="quarter" idx="10"/>
          </p:nvPr>
        </p:nvSpPr>
        <p:spPr/>
        <p:txBody>
          <a:bodyPr/>
          <a:lstStyle/>
          <a:p>
            <a:fld id="{02DD0157-0BEF-4AEA-AAA8-2854046FE67C}" type="slidenum">
              <a:rPr lang="zh-CN" altLang="en-US" smtClean="0"/>
              <a:t>4</a:t>
            </a:fld>
            <a:endParaRPr lang="zh-CN" altLang="en-US"/>
          </a:p>
        </p:txBody>
      </p:sp>
    </p:spTree>
    <p:extLst>
      <p:ext uri="{BB962C8B-B14F-4D97-AF65-F5344CB8AC3E}">
        <p14:creationId xmlns:p14="http://schemas.microsoft.com/office/powerpoint/2010/main" val="383363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compare our</a:t>
            </a:r>
            <a:r>
              <a:rPr lang="en-US" altLang="zh-CN" baseline="0" dirty="0" smtClean="0"/>
              <a:t> method with two alternatives.</a:t>
            </a:r>
          </a:p>
          <a:p>
            <a:endParaRPr lang="en-US" altLang="zh-CN" baseline="0" dirty="0" smtClean="0"/>
          </a:p>
          <a:p>
            <a:r>
              <a:rPr lang="en-US" altLang="zh-CN" baseline="0" dirty="0" smtClean="0"/>
              <a:t>One is based on global </a:t>
            </a:r>
            <a:r>
              <a:rPr lang="en-US" altLang="zh-CN" baseline="0" dirty="0" err="1" smtClean="0"/>
              <a:t>reflectional</a:t>
            </a:r>
            <a:r>
              <a:rPr lang="en-US" altLang="zh-CN" baseline="0" dirty="0" smtClean="0"/>
              <a:t> symmetry. In this method, we only consider splits. The optimal split is selected so that the box pattern, when being reflected about the split line, overlaps the most with its reflection</a:t>
            </a:r>
          </a:p>
          <a:p>
            <a:endParaRPr lang="en-US" altLang="zh-CN" baseline="0" dirty="0" smtClean="0"/>
          </a:p>
          <a:p>
            <a:r>
              <a:rPr lang="en-US" altLang="zh-CN" baseline="0" dirty="0" smtClean="0"/>
              <a:t>The other one is essentially a graph-cut segmentation. For more details about it, please refer to the paper</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41</a:t>
            </a:fld>
            <a:endParaRPr lang="zh-CN" altLang="en-US"/>
          </a:p>
        </p:txBody>
      </p:sp>
    </p:spTree>
    <p:extLst>
      <p:ext uri="{BB962C8B-B14F-4D97-AF65-F5344CB8AC3E}">
        <p14:creationId xmlns:p14="http://schemas.microsoft.com/office/powerpoint/2010/main" val="2609640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the user study, we present the user with a box pattern of a facade along with two decompositions, one of them is the result of our method, and the other one is computed by one of the two alternatives. We let the user select which one of the two appears to offer the best high-level explanation of the façade structure</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42</a:t>
            </a:fld>
            <a:endParaRPr lang="zh-CN" altLang="en-US"/>
          </a:p>
        </p:txBody>
      </p:sp>
    </p:spTree>
    <p:extLst>
      <p:ext uri="{BB962C8B-B14F-4D97-AF65-F5344CB8AC3E}">
        <p14:creationId xmlns:p14="http://schemas.microsoft.com/office/powerpoint/2010/main" val="1267722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uses’ selections were mostly favoring to our method. We obtain a </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43</a:t>
            </a:fld>
            <a:endParaRPr lang="zh-CN" altLang="en-US"/>
          </a:p>
        </p:txBody>
      </p:sp>
    </p:spTree>
    <p:extLst>
      <p:ext uri="{BB962C8B-B14F-4D97-AF65-F5344CB8AC3E}">
        <p14:creationId xmlns:p14="http://schemas.microsoft.com/office/powerpoint/2010/main" val="920111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summarize, we have studied the hierarchical</a:t>
            </a:r>
            <a:r>
              <a:rPr lang="en-US" altLang="zh-CN" baseline="0" dirty="0" smtClean="0"/>
              <a:t> and layered analysis of irregular facades,</a:t>
            </a:r>
          </a:p>
          <a:p>
            <a:endParaRPr lang="en-US" altLang="zh-CN" baseline="0" dirty="0" smtClean="0"/>
          </a:p>
          <a:p>
            <a:r>
              <a:rPr lang="en-US" altLang="zh-CN" baseline="0" dirty="0" smtClean="0"/>
              <a:t>Such an analysis leads to a generative model, i.e. a hierarch of decompositions</a:t>
            </a:r>
          </a:p>
          <a:p>
            <a:endParaRPr lang="en-US" altLang="zh-CN" baseline="0" dirty="0" smtClean="0"/>
          </a:p>
          <a:p>
            <a:r>
              <a:rPr lang="en-US" altLang="zh-CN" baseline="0" dirty="0" smtClean="0"/>
              <a:t>Also, we have a clearly defined objective based on symmetry maximization</a:t>
            </a:r>
          </a:p>
          <a:p>
            <a:endParaRPr lang="en-US" altLang="zh-CN" baseline="0" dirty="0" smtClean="0"/>
          </a:p>
          <a:p>
            <a:r>
              <a:rPr lang="en-US" altLang="zh-CN" baseline="0" dirty="0" smtClean="0"/>
              <a:t>We have some interesting applications such as structure aware … If you are interested in the last two applications, please refer to our paper</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45</a:t>
            </a:fld>
            <a:endParaRPr lang="zh-CN" altLang="en-US"/>
          </a:p>
        </p:txBody>
      </p:sp>
    </p:spTree>
    <p:extLst>
      <p:ext uri="{BB962C8B-B14F-4D97-AF65-F5344CB8AC3E}">
        <p14:creationId xmlns:p14="http://schemas.microsoft.com/office/powerpoint/2010/main" val="2546161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code and data of our paper are available</a:t>
            </a:r>
            <a:r>
              <a:rPr lang="en-US" altLang="zh-CN" baseline="0" dirty="0" smtClean="0"/>
              <a:t> online..</a:t>
            </a:r>
          </a:p>
          <a:p>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Thank you for your attention! </a:t>
            </a:r>
          </a:p>
          <a:p>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47</a:t>
            </a:fld>
            <a:endParaRPr lang="zh-CN" altLang="en-US"/>
          </a:p>
        </p:txBody>
      </p:sp>
    </p:spTree>
    <p:extLst>
      <p:ext uri="{BB962C8B-B14F-4D97-AF65-F5344CB8AC3E}">
        <p14:creationId xmlns:p14="http://schemas.microsoft.com/office/powerpoint/2010/main" val="59919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have two decomposition ops.: split and </a:t>
            </a:r>
            <a:r>
              <a:rPr lang="en-US" altLang="zh-CN" sz="1200" b="0" i="0" u="none" strike="noStrike" kern="1200" baseline="0" smtClean="0">
                <a:solidFill>
                  <a:schemeClr val="tx1"/>
                </a:solidFill>
                <a:latin typeface="+mn-lt"/>
                <a:ea typeface="+mn-ea"/>
                <a:cs typeface="+mn-cs"/>
              </a:rPr>
              <a:t>layering. Given </a:t>
            </a:r>
            <a:r>
              <a:rPr lang="en-US" altLang="zh-CN" sz="1200" b="0" i="0" u="none" strike="noStrike" kern="1200" baseline="0" dirty="0" smtClean="0">
                <a:solidFill>
                  <a:schemeClr val="tx1"/>
                </a:solidFill>
                <a:latin typeface="+mn-lt"/>
                <a:ea typeface="+mn-ea"/>
                <a:cs typeface="+mn-cs"/>
              </a:rPr>
              <a:t>a box pattern, a split divides it into two non-overlapping substructures.</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5</a:t>
            </a:fld>
            <a:endParaRPr lang="zh-CN" altLang="en-US"/>
          </a:p>
        </p:txBody>
      </p:sp>
    </p:spTree>
    <p:extLst>
      <p:ext uri="{BB962C8B-B14F-4D97-AF65-F5344CB8AC3E}">
        <p14:creationId xmlns:p14="http://schemas.microsoft.com/office/powerpoint/2010/main" val="3657334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 layering, on the other hand, splits a flat structure, along the depth direction, into two overlapping layers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And for the bottom layer, we perform a structure completion to convert the substructure into a regular grid</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6</a:t>
            </a:fld>
            <a:endParaRPr lang="zh-CN" altLang="en-US"/>
          </a:p>
        </p:txBody>
      </p:sp>
    </p:spTree>
    <p:extLst>
      <p:ext uri="{BB962C8B-B14F-4D97-AF65-F5344CB8AC3E}">
        <p14:creationId xmlns:p14="http://schemas.microsoft.com/office/powerpoint/2010/main" val="251892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Having layering be considered leads</a:t>
            </a:r>
            <a:r>
              <a:rPr lang="en-US" altLang="zh-CN" baseline="0" dirty="0" smtClean="0"/>
              <a:t> to a more compact generative model. Taking this façade image for example, if we use only splits, we need eight operations to split it into nine regular grids. In contrast, if we use both split and layering, we need only four operations.</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7</a:t>
            </a:fld>
            <a:endParaRPr lang="zh-CN" altLang="en-US"/>
          </a:p>
        </p:txBody>
      </p:sp>
    </p:spTree>
    <p:extLst>
      <p:ext uri="{BB962C8B-B14F-4D97-AF65-F5344CB8AC3E}">
        <p14:creationId xmlns:p14="http://schemas.microsoft.com/office/powerpoint/2010/main" val="269026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we come</a:t>
            </a:r>
            <a:r>
              <a:rPr lang="en-US" altLang="zh-CN" baseline="0" dirty="0" smtClean="0"/>
              <a:t> to the question that what a good generative model is..</a:t>
            </a:r>
          </a:p>
          <a:p>
            <a:endParaRPr lang="en-US" altLang="zh-CN" baseline="0" dirty="0" smtClean="0"/>
          </a:p>
          <a:p>
            <a:r>
              <a:rPr lang="en-US" altLang="zh-CN" baseline="0" dirty="0" smtClean="0"/>
              <a:t>As a generative model, we naturally require that the model is as compact as possible. According to the principle of Occam’s Razor, we seek for the simplest explanation</a:t>
            </a:r>
          </a:p>
          <a:p>
            <a:endParaRPr lang="en-US" altLang="zh-CN" baseline="0" dirty="0" smtClean="0"/>
          </a:p>
          <a:p>
            <a:r>
              <a:rPr lang="en-US" altLang="zh-CN" baseline="0" dirty="0" smtClean="0"/>
              <a:t>In our case, we can simply minimize the number of decompositions</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8</a:t>
            </a:fld>
            <a:endParaRPr lang="zh-CN" altLang="en-US"/>
          </a:p>
        </p:txBody>
      </p:sp>
    </p:spTree>
    <p:extLst>
      <p:ext uri="{BB962C8B-B14F-4D97-AF65-F5344CB8AC3E}">
        <p14:creationId xmlns:p14="http://schemas.microsoft.com/office/powerpoint/2010/main" val="2971241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On the other hand</a:t>
            </a:r>
            <a:r>
              <a:rPr lang="en-US" altLang="zh-CN" baseline="0" dirty="0" smtClean="0"/>
              <a:t>, we have another objective which is more perceptual, i.e., according to the law of gestalt, we hope each decomposition maximizes the symmetry of its two substructures</a:t>
            </a:r>
          </a:p>
          <a:p>
            <a:endParaRPr lang="en-US" altLang="zh-CN" baseline="0" dirty="0" smtClean="0"/>
          </a:p>
          <a:p>
            <a:r>
              <a:rPr lang="en-US" altLang="zh-CN" baseline="0" dirty="0" smtClean="0"/>
              <a:t>Interestingly, we find that the two objectives can actually be optimized simultaneously. Here is an intuitive explanation. Since our decomposition stops when all substructures are regular grids, which are maximally symmetric, symmetry maximization will drive the decomposition </a:t>
            </a:r>
            <a:r>
              <a:rPr lang="en-US" altLang="zh-CN" sz="1200" b="0" i="0" u="none" strike="noStrike" kern="1200" baseline="0" dirty="0" smtClean="0">
                <a:solidFill>
                  <a:schemeClr val="tx1"/>
                </a:solidFill>
                <a:latin typeface="+mn-lt"/>
                <a:ea typeface="+mn-ea"/>
                <a:cs typeface="+mn-cs"/>
              </a:rPr>
              <a:t>terminate the “fastest”, which requires the minimum number of decompositions</a:t>
            </a:r>
            <a:endParaRPr lang="zh-CN" altLang="en-US" dirty="0"/>
          </a:p>
        </p:txBody>
      </p:sp>
      <p:sp>
        <p:nvSpPr>
          <p:cNvPr id="4" name="灯片编号占位符 3"/>
          <p:cNvSpPr>
            <a:spLocks noGrp="1"/>
          </p:cNvSpPr>
          <p:nvPr>
            <p:ph type="sldNum" sz="quarter" idx="10"/>
          </p:nvPr>
        </p:nvSpPr>
        <p:spPr/>
        <p:txBody>
          <a:bodyPr/>
          <a:lstStyle/>
          <a:p>
            <a:fld id="{02DD0157-0BEF-4AEA-AAA8-2854046FE67C}" type="slidenum">
              <a:rPr lang="zh-CN" altLang="en-US" smtClean="0"/>
              <a:t>9</a:t>
            </a:fld>
            <a:endParaRPr lang="zh-CN" altLang="en-US"/>
          </a:p>
        </p:txBody>
      </p:sp>
    </p:spTree>
    <p:extLst>
      <p:ext uri="{BB962C8B-B14F-4D97-AF65-F5344CB8AC3E}">
        <p14:creationId xmlns:p14="http://schemas.microsoft.com/office/powerpoint/2010/main" val="124376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F673174-C3D2-44A0-9663-BBB99D1CA795}" type="datetime1">
              <a:rPr lang="en-US" altLang="zh-CN" smtClean="0"/>
              <a:t>7/25/2013</a:t>
            </a:fld>
            <a:endParaRPr lang="zh-CN" altLang="en-US"/>
          </a:p>
        </p:txBody>
      </p:sp>
      <p:sp>
        <p:nvSpPr>
          <p:cNvPr id="5" name="页脚占位符 4"/>
          <p:cNvSpPr>
            <a:spLocks noGrp="1"/>
          </p:cNvSpPr>
          <p:nvPr>
            <p:ph type="ftr" sz="quarter" idx="11"/>
          </p:nvPr>
        </p:nvSpPr>
        <p:spPr/>
        <p:txBody>
          <a:bodyPr/>
          <a:lstStyle/>
          <a:p>
            <a:r>
              <a:rPr lang="en-US" altLang="zh-CN" smtClean="0"/>
              <a:t>SFU, SIAT, NUDT, TAU</a:t>
            </a:r>
            <a:endParaRPr lang="zh-CN" altLang="en-US"/>
          </a:p>
        </p:txBody>
      </p:sp>
      <p:sp>
        <p:nvSpPr>
          <p:cNvPr id="6" name="灯片编号占位符 5"/>
          <p:cNvSpPr>
            <a:spLocks noGrp="1"/>
          </p:cNvSpPr>
          <p:nvPr>
            <p:ph type="sldNum" sz="quarter" idx="12"/>
          </p:nvPr>
        </p:nvSpPr>
        <p:spPr/>
        <p:txBody>
          <a:bodyPr/>
          <a:lstStyle/>
          <a:p>
            <a:fld id="{E03C45E7-96E5-4AAD-A1CA-2547C72A4A62}" type="slidenum">
              <a:rPr lang="zh-CN" altLang="en-US" smtClean="0"/>
              <a:t>‹#›</a:t>
            </a:fld>
            <a:endParaRPr lang="zh-CN" altLang="en-US"/>
          </a:p>
        </p:txBody>
      </p:sp>
    </p:spTree>
    <p:extLst>
      <p:ext uri="{BB962C8B-B14F-4D97-AF65-F5344CB8AC3E}">
        <p14:creationId xmlns:p14="http://schemas.microsoft.com/office/powerpoint/2010/main" val="41863156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FA3E84-0A8C-4B6D-98A8-9E8EB186342C}" type="datetime1">
              <a:rPr lang="en-US" altLang="zh-CN" smtClean="0"/>
              <a:t>7/25/2013</a:t>
            </a:fld>
            <a:endParaRPr lang="zh-CN" altLang="en-US"/>
          </a:p>
        </p:txBody>
      </p:sp>
      <p:sp>
        <p:nvSpPr>
          <p:cNvPr id="5" name="页脚占位符 4"/>
          <p:cNvSpPr>
            <a:spLocks noGrp="1"/>
          </p:cNvSpPr>
          <p:nvPr>
            <p:ph type="ftr" sz="quarter" idx="11"/>
          </p:nvPr>
        </p:nvSpPr>
        <p:spPr/>
        <p:txBody>
          <a:bodyPr/>
          <a:lstStyle/>
          <a:p>
            <a:r>
              <a:rPr lang="en-US" altLang="zh-CN" smtClean="0"/>
              <a:t>SFU, SIAT, NUDT, TAU</a:t>
            </a:r>
            <a:endParaRPr lang="zh-CN" altLang="en-US"/>
          </a:p>
        </p:txBody>
      </p:sp>
      <p:sp>
        <p:nvSpPr>
          <p:cNvPr id="6" name="灯片编号占位符 5"/>
          <p:cNvSpPr>
            <a:spLocks noGrp="1"/>
          </p:cNvSpPr>
          <p:nvPr>
            <p:ph type="sldNum" sz="quarter" idx="12"/>
          </p:nvPr>
        </p:nvSpPr>
        <p:spPr/>
        <p:txBody>
          <a:bodyPr/>
          <a:lstStyle/>
          <a:p>
            <a:fld id="{E03C45E7-96E5-4AAD-A1CA-2547C72A4A62}" type="slidenum">
              <a:rPr lang="zh-CN" altLang="en-US" smtClean="0"/>
              <a:t>‹#›</a:t>
            </a:fld>
            <a:endParaRPr lang="zh-CN" altLang="en-US"/>
          </a:p>
        </p:txBody>
      </p:sp>
    </p:spTree>
    <p:extLst>
      <p:ext uri="{BB962C8B-B14F-4D97-AF65-F5344CB8AC3E}">
        <p14:creationId xmlns:p14="http://schemas.microsoft.com/office/powerpoint/2010/main" val="106948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D321C7-7871-4984-B93D-F5EB77184BD2}" type="datetime1">
              <a:rPr lang="en-US" altLang="zh-CN" smtClean="0"/>
              <a:t>7/25/2013</a:t>
            </a:fld>
            <a:endParaRPr lang="zh-CN" altLang="en-US"/>
          </a:p>
        </p:txBody>
      </p:sp>
      <p:sp>
        <p:nvSpPr>
          <p:cNvPr id="5" name="页脚占位符 4"/>
          <p:cNvSpPr>
            <a:spLocks noGrp="1"/>
          </p:cNvSpPr>
          <p:nvPr>
            <p:ph type="ftr" sz="quarter" idx="11"/>
          </p:nvPr>
        </p:nvSpPr>
        <p:spPr/>
        <p:txBody>
          <a:bodyPr/>
          <a:lstStyle/>
          <a:p>
            <a:r>
              <a:rPr lang="en-US" altLang="zh-CN" smtClean="0"/>
              <a:t>SFU, SIAT, NUDT, TAU</a:t>
            </a:r>
            <a:endParaRPr lang="zh-CN" altLang="en-US"/>
          </a:p>
        </p:txBody>
      </p:sp>
      <p:sp>
        <p:nvSpPr>
          <p:cNvPr id="6" name="灯片编号占位符 5"/>
          <p:cNvSpPr>
            <a:spLocks noGrp="1"/>
          </p:cNvSpPr>
          <p:nvPr>
            <p:ph type="sldNum" sz="quarter" idx="12"/>
          </p:nvPr>
        </p:nvSpPr>
        <p:spPr/>
        <p:txBody>
          <a:bodyPr/>
          <a:lstStyle/>
          <a:p>
            <a:fld id="{E03C45E7-96E5-4AAD-A1CA-2547C72A4A62}" type="slidenum">
              <a:rPr lang="zh-CN" altLang="en-US" smtClean="0"/>
              <a:t>‹#›</a:t>
            </a:fld>
            <a:endParaRPr lang="zh-CN" altLang="en-US"/>
          </a:p>
        </p:txBody>
      </p:sp>
    </p:spTree>
    <p:extLst>
      <p:ext uri="{BB962C8B-B14F-4D97-AF65-F5344CB8AC3E}">
        <p14:creationId xmlns:p14="http://schemas.microsoft.com/office/powerpoint/2010/main" val="343909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40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1"/>
          </p:nvPr>
        </p:nvSpPr>
        <p:spPr>
          <a:xfrm>
            <a:off x="107504" y="4768735"/>
            <a:ext cx="2160240" cy="273928"/>
          </a:xfrm>
        </p:spPr>
        <p:txBody>
          <a:bodyPr/>
          <a:lstStyle>
            <a:lvl1pPr algn="l">
              <a:defRPr sz="1600"/>
            </a:lvl1pPr>
          </a:lstStyle>
          <a:p>
            <a:r>
              <a:rPr lang="en-US" altLang="zh-CN" smtClean="0"/>
              <a:t>SFU, SIAT, NUDT, TAU</a:t>
            </a:r>
            <a:endParaRPr lang="zh-CN" altLang="en-US" dirty="0"/>
          </a:p>
        </p:txBody>
      </p:sp>
      <p:pic>
        <p:nvPicPr>
          <p:cNvPr id="2050" name="Picture 2" descr="http://vonazon.com/wp-content/uploads/2013/02/s2012-logo.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3105" b="36305"/>
          <a:stretch/>
        </p:blipFill>
        <p:spPr bwMode="auto">
          <a:xfrm>
            <a:off x="7308304" y="4660776"/>
            <a:ext cx="1795789" cy="43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1551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C3A721D-CB2C-4376-BFD6-B620A6565C94}" type="datetime1">
              <a:rPr lang="en-US" altLang="zh-CN" smtClean="0"/>
              <a:t>7/25/2013</a:t>
            </a:fld>
            <a:endParaRPr lang="zh-CN" altLang="en-US"/>
          </a:p>
        </p:txBody>
      </p:sp>
      <p:sp>
        <p:nvSpPr>
          <p:cNvPr id="5" name="页脚占位符 4"/>
          <p:cNvSpPr>
            <a:spLocks noGrp="1"/>
          </p:cNvSpPr>
          <p:nvPr>
            <p:ph type="ftr" sz="quarter" idx="11"/>
          </p:nvPr>
        </p:nvSpPr>
        <p:spPr/>
        <p:txBody>
          <a:bodyPr/>
          <a:lstStyle/>
          <a:p>
            <a:r>
              <a:rPr lang="en-US" altLang="zh-CN" smtClean="0"/>
              <a:t>SFU, SIAT, NUDT, TAU</a:t>
            </a:r>
            <a:endParaRPr lang="zh-CN" altLang="en-US"/>
          </a:p>
        </p:txBody>
      </p:sp>
      <p:sp>
        <p:nvSpPr>
          <p:cNvPr id="6" name="灯片编号占位符 5"/>
          <p:cNvSpPr>
            <a:spLocks noGrp="1"/>
          </p:cNvSpPr>
          <p:nvPr>
            <p:ph type="sldNum" sz="quarter" idx="12"/>
          </p:nvPr>
        </p:nvSpPr>
        <p:spPr/>
        <p:txBody>
          <a:bodyPr/>
          <a:lstStyle/>
          <a:p>
            <a:fld id="{E03C45E7-96E5-4AAD-A1CA-2547C72A4A62}" type="slidenum">
              <a:rPr lang="zh-CN" altLang="en-US" smtClean="0"/>
              <a:t>‹#›</a:t>
            </a:fld>
            <a:endParaRPr lang="zh-CN" altLang="en-US"/>
          </a:p>
        </p:txBody>
      </p:sp>
    </p:spTree>
    <p:extLst>
      <p:ext uri="{BB962C8B-B14F-4D97-AF65-F5344CB8AC3E}">
        <p14:creationId xmlns:p14="http://schemas.microsoft.com/office/powerpoint/2010/main" val="23346106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6B4450D-2C06-4070-97C9-61468D97EBD2}" type="datetime1">
              <a:rPr lang="en-US" altLang="zh-CN" smtClean="0"/>
              <a:t>7/25/2013</a:t>
            </a:fld>
            <a:endParaRPr lang="zh-CN" altLang="en-US"/>
          </a:p>
        </p:txBody>
      </p:sp>
      <p:sp>
        <p:nvSpPr>
          <p:cNvPr id="6" name="页脚占位符 5"/>
          <p:cNvSpPr>
            <a:spLocks noGrp="1"/>
          </p:cNvSpPr>
          <p:nvPr>
            <p:ph type="ftr" sz="quarter" idx="11"/>
          </p:nvPr>
        </p:nvSpPr>
        <p:spPr/>
        <p:txBody>
          <a:bodyPr/>
          <a:lstStyle/>
          <a:p>
            <a:r>
              <a:rPr lang="en-US" altLang="zh-CN" smtClean="0"/>
              <a:t>SFU, SIAT, NUDT, TAU</a:t>
            </a:r>
            <a:endParaRPr lang="zh-CN" altLang="en-US"/>
          </a:p>
        </p:txBody>
      </p:sp>
      <p:sp>
        <p:nvSpPr>
          <p:cNvPr id="7" name="灯片编号占位符 6"/>
          <p:cNvSpPr>
            <a:spLocks noGrp="1"/>
          </p:cNvSpPr>
          <p:nvPr>
            <p:ph type="sldNum" sz="quarter" idx="12"/>
          </p:nvPr>
        </p:nvSpPr>
        <p:spPr/>
        <p:txBody>
          <a:bodyPr/>
          <a:lstStyle/>
          <a:p>
            <a:fld id="{E03C45E7-96E5-4AAD-A1CA-2547C72A4A62}" type="slidenum">
              <a:rPr lang="zh-CN" altLang="en-US" smtClean="0"/>
              <a:t>‹#›</a:t>
            </a:fld>
            <a:endParaRPr lang="zh-CN" altLang="en-US"/>
          </a:p>
        </p:txBody>
      </p:sp>
    </p:spTree>
    <p:extLst>
      <p:ext uri="{BB962C8B-B14F-4D97-AF65-F5344CB8AC3E}">
        <p14:creationId xmlns:p14="http://schemas.microsoft.com/office/powerpoint/2010/main" val="4838362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631EB80-3E0E-4061-B3E7-7448404F2753}" type="datetime1">
              <a:rPr lang="en-US" altLang="zh-CN" smtClean="0"/>
              <a:t>7/25/2013</a:t>
            </a:fld>
            <a:endParaRPr lang="zh-CN" altLang="en-US"/>
          </a:p>
        </p:txBody>
      </p:sp>
      <p:sp>
        <p:nvSpPr>
          <p:cNvPr id="8" name="页脚占位符 7"/>
          <p:cNvSpPr>
            <a:spLocks noGrp="1"/>
          </p:cNvSpPr>
          <p:nvPr>
            <p:ph type="ftr" sz="quarter" idx="11"/>
          </p:nvPr>
        </p:nvSpPr>
        <p:spPr/>
        <p:txBody>
          <a:bodyPr/>
          <a:lstStyle/>
          <a:p>
            <a:r>
              <a:rPr lang="en-US" altLang="zh-CN" smtClean="0"/>
              <a:t>SFU, SIAT, NUDT, TAU</a:t>
            </a:r>
            <a:endParaRPr lang="zh-CN" altLang="en-US"/>
          </a:p>
        </p:txBody>
      </p:sp>
      <p:sp>
        <p:nvSpPr>
          <p:cNvPr id="9" name="灯片编号占位符 8"/>
          <p:cNvSpPr>
            <a:spLocks noGrp="1"/>
          </p:cNvSpPr>
          <p:nvPr>
            <p:ph type="sldNum" sz="quarter" idx="12"/>
          </p:nvPr>
        </p:nvSpPr>
        <p:spPr/>
        <p:txBody>
          <a:bodyPr/>
          <a:lstStyle/>
          <a:p>
            <a:fld id="{E03C45E7-96E5-4AAD-A1CA-2547C72A4A62}" type="slidenum">
              <a:rPr lang="zh-CN" altLang="en-US" smtClean="0"/>
              <a:t>‹#›</a:t>
            </a:fld>
            <a:endParaRPr lang="zh-CN" altLang="en-US"/>
          </a:p>
        </p:txBody>
      </p:sp>
    </p:spTree>
    <p:extLst>
      <p:ext uri="{BB962C8B-B14F-4D97-AF65-F5344CB8AC3E}">
        <p14:creationId xmlns:p14="http://schemas.microsoft.com/office/powerpoint/2010/main" val="207498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3703071-5C45-4FFD-A6DC-8601D9D36E19}" type="datetime1">
              <a:rPr lang="en-US" altLang="zh-CN" smtClean="0"/>
              <a:t>7/25/2013</a:t>
            </a:fld>
            <a:endParaRPr lang="zh-CN" altLang="en-US"/>
          </a:p>
        </p:txBody>
      </p:sp>
      <p:sp>
        <p:nvSpPr>
          <p:cNvPr id="4" name="页脚占位符 3"/>
          <p:cNvSpPr>
            <a:spLocks noGrp="1"/>
          </p:cNvSpPr>
          <p:nvPr>
            <p:ph type="ftr" sz="quarter" idx="11"/>
          </p:nvPr>
        </p:nvSpPr>
        <p:spPr/>
        <p:txBody>
          <a:bodyPr/>
          <a:lstStyle/>
          <a:p>
            <a:r>
              <a:rPr lang="en-US" altLang="zh-CN" smtClean="0"/>
              <a:t>SFU, SIAT, NUDT, TAU</a:t>
            </a:r>
            <a:endParaRPr lang="zh-CN" altLang="en-US"/>
          </a:p>
        </p:txBody>
      </p:sp>
      <p:sp>
        <p:nvSpPr>
          <p:cNvPr id="5" name="灯片编号占位符 4"/>
          <p:cNvSpPr>
            <a:spLocks noGrp="1"/>
          </p:cNvSpPr>
          <p:nvPr>
            <p:ph type="sldNum" sz="quarter" idx="12"/>
          </p:nvPr>
        </p:nvSpPr>
        <p:spPr/>
        <p:txBody>
          <a:bodyPr/>
          <a:lstStyle/>
          <a:p>
            <a:fld id="{E03C45E7-96E5-4AAD-A1CA-2547C72A4A62}" type="slidenum">
              <a:rPr lang="zh-CN" altLang="en-US" smtClean="0"/>
              <a:t>‹#›</a:t>
            </a:fld>
            <a:endParaRPr lang="zh-CN" altLang="en-US"/>
          </a:p>
        </p:txBody>
      </p:sp>
    </p:spTree>
    <p:extLst>
      <p:ext uri="{BB962C8B-B14F-4D97-AF65-F5344CB8AC3E}">
        <p14:creationId xmlns:p14="http://schemas.microsoft.com/office/powerpoint/2010/main" val="23553020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8B4AE09-4EB3-46D7-87C5-8A0614AB6B92}" type="datetime1">
              <a:rPr lang="en-US" altLang="zh-CN" smtClean="0"/>
              <a:t>7/25/2013</a:t>
            </a:fld>
            <a:endParaRPr lang="zh-CN" altLang="en-US"/>
          </a:p>
        </p:txBody>
      </p:sp>
      <p:sp>
        <p:nvSpPr>
          <p:cNvPr id="3" name="页脚占位符 2"/>
          <p:cNvSpPr>
            <a:spLocks noGrp="1"/>
          </p:cNvSpPr>
          <p:nvPr>
            <p:ph type="ftr" sz="quarter" idx="11"/>
          </p:nvPr>
        </p:nvSpPr>
        <p:spPr/>
        <p:txBody>
          <a:bodyPr/>
          <a:lstStyle/>
          <a:p>
            <a:r>
              <a:rPr lang="en-US" altLang="zh-CN" smtClean="0"/>
              <a:t>SFU, SIAT, NUDT, TAU</a:t>
            </a:r>
            <a:endParaRPr lang="zh-CN" altLang="en-US"/>
          </a:p>
        </p:txBody>
      </p:sp>
      <p:sp>
        <p:nvSpPr>
          <p:cNvPr id="4" name="灯片编号占位符 3"/>
          <p:cNvSpPr>
            <a:spLocks noGrp="1"/>
          </p:cNvSpPr>
          <p:nvPr>
            <p:ph type="sldNum" sz="quarter" idx="12"/>
          </p:nvPr>
        </p:nvSpPr>
        <p:spPr/>
        <p:txBody>
          <a:bodyPr/>
          <a:lstStyle/>
          <a:p>
            <a:fld id="{E03C45E7-96E5-4AAD-A1CA-2547C72A4A62}" type="slidenum">
              <a:rPr lang="zh-CN" altLang="en-US" smtClean="0"/>
              <a:t>‹#›</a:t>
            </a:fld>
            <a:endParaRPr lang="zh-CN" altLang="en-US"/>
          </a:p>
        </p:txBody>
      </p:sp>
    </p:spTree>
    <p:extLst>
      <p:ext uri="{BB962C8B-B14F-4D97-AF65-F5344CB8AC3E}">
        <p14:creationId xmlns:p14="http://schemas.microsoft.com/office/powerpoint/2010/main" val="1381935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0A81BA8-1563-4B29-80B8-ECC5DA800ACD}" type="datetime1">
              <a:rPr lang="en-US" altLang="zh-CN" smtClean="0"/>
              <a:t>7/25/2013</a:t>
            </a:fld>
            <a:endParaRPr lang="zh-CN" altLang="en-US"/>
          </a:p>
        </p:txBody>
      </p:sp>
      <p:sp>
        <p:nvSpPr>
          <p:cNvPr id="6" name="页脚占位符 5"/>
          <p:cNvSpPr>
            <a:spLocks noGrp="1"/>
          </p:cNvSpPr>
          <p:nvPr>
            <p:ph type="ftr" sz="quarter" idx="11"/>
          </p:nvPr>
        </p:nvSpPr>
        <p:spPr/>
        <p:txBody>
          <a:bodyPr/>
          <a:lstStyle/>
          <a:p>
            <a:r>
              <a:rPr lang="en-US" altLang="zh-CN" smtClean="0"/>
              <a:t>SFU, SIAT, NUDT, TAU</a:t>
            </a:r>
            <a:endParaRPr lang="zh-CN" altLang="en-US"/>
          </a:p>
        </p:txBody>
      </p:sp>
      <p:sp>
        <p:nvSpPr>
          <p:cNvPr id="7" name="灯片编号占位符 6"/>
          <p:cNvSpPr>
            <a:spLocks noGrp="1"/>
          </p:cNvSpPr>
          <p:nvPr>
            <p:ph type="sldNum" sz="quarter" idx="12"/>
          </p:nvPr>
        </p:nvSpPr>
        <p:spPr/>
        <p:txBody>
          <a:bodyPr/>
          <a:lstStyle/>
          <a:p>
            <a:fld id="{E03C45E7-96E5-4AAD-A1CA-2547C72A4A62}" type="slidenum">
              <a:rPr lang="zh-CN" altLang="en-US" smtClean="0"/>
              <a:t>‹#›</a:t>
            </a:fld>
            <a:endParaRPr lang="zh-CN" altLang="en-US"/>
          </a:p>
        </p:txBody>
      </p:sp>
    </p:spTree>
    <p:extLst>
      <p:ext uri="{BB962C8B-B14F-4D97-AF65-F5344CB8AC3E}">
        <p14:creationId xmlns:p14="http://schemas.microsoft.com/office/powerpoint/2010/main" val="135920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68FC53B-5ADB-4E84-85CE-04328280178C}" type="datetime1">
              <a:rPr lang="en-US" altLang="zh-CN" smtClean="0"/>
              <a:t>7/25/2013</a:t>
            </a:fld>
            <a:endParaRPr lang="zh-CN" altLang="en-US"/>
          </a:p>
        </p:txBody>
      </p:sp>
      <p:sp>
        <p:nvSpPr>
          <p:cNvPr id="6" name="页脚占位符 5"/>
          <p:cNvSpPr>
            <a:spLocks noGrp="1"/>
          </p:cNvSpPr>
          <p:nvPr>
            <p:ph type="ftr" sz="quarter" idx="11"/>
          </p:nvPr>
        </p:nvSpPr>
        <p:spPr/>
        <p:txBody>
          <a:bodyPr/>
          <a:lstStyle/>
          <a:p>
            <a:r>
              <a:rPr lang="en-US" altLang="zh-CN" smtClean="0"/>
              <a:t>SFU, SIAT, NUDT, TAU</a:t>
            </a:r>
            <a:endParaRPr lang="zh-CN" altLang="en-US"/>
          </a:p>
        </p:txBody>
      </p:sp>
      <p:sp>
        <p:nvSpPr>
          <p:cNvPr id="7" name="灯片编号占位符 6"/>
          <p:cNvSpPr>
            <a:spLocks noGrp="1"/>
          </p:cNvSpPr>
          <p:nvPr>
            <p:ph type="sldNum" sz="quarter" idx="12"/>
          </p:nvPr>
        </p:nvSpPr>
        <p:spPr/>
        <p:txBody>
          <a:bodyPr/>
          <a:lstStyle/>
          <a:p>
            <a:fld id="{E03C45E7-96E5-4AAD-A1CA-2547C72A4A62}" type="slidenum">
              <a:rPr lang="zh-CN" altLang="en-US" smtClean="0"/>
              <a:t>‹#›</a:t>
            </a:fld>
            <a:endParaRPr lang="zh-CN" altLang="en-US"/>
          </a:p>
        </p:txBody>
      </p:sp>
    </p:spTree>
    <p:extLst>
      <p:ext uri="{BB962C8B-B14F-4D97-AF65-F5344CB8AC3E}">
        <p14:creationId xmlns:p14="http://schemas.microsoft.com/office/powerpoint/2010/main" val="291941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8A3BD17F-0135-40ED-A690-71894824AF54}" type="datetime1">
              <a:rPr lang="en-US" altLang="zh-CN" smtClean="0"/>
              <a:t>7/25/2013</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SFU, SIAT, NUDT, TAU</a:t>
            </a:r>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E03C45E7-96E5-4AAD-A1CA-2547C72A4A62}" type="slidenum">
              <a:rPr lang="zh-CN" altLang="en-US" smtClean="0"/>
              <a:t>‹#›</a:t>
            </a:fld>
            <a:endParaRPr lang="zh-CN" altLang="en-US"/>
          </a:p>
        </p:txBody>
      </p:sp>
    </p:spTree>
    <p:extLst>
      <p:ext uri="{BB962C8B-B14F-4D97-AF65-F5344CB8AC3E}">
        <p14:creationId xmlns:p14="http://schemas.microsoft.com/office/powerpoint/2010/main" val="388864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0.png"/><Relationship Id="rId7" Type="http://schemas.openxmlformats.org/officeDocument/2006/relationships/image" Target="../media/image58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520.png"/><Relationship Id="rId4" Type="http://schemas.openxmlformats.org/officeDocument/2006/relationships/image" Target="../media/image510.png"/></Relationships>
</file>

<file path=ppt/slides/_rels/slide28.xml.rels><?xml version="1.0" encoding="UTF-8" standalone="yes"?>
<Relationships xmlns="http://schemas.openxmlformats.org/package/2006/relationships"><Relationship Id="rId3" Type="http://schemas.openxmlformats.org/officeDocument/2006/relationships/image" Target="../media/image590.png"/><Relationship Id="rId7"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80.png"/><Relationship Id="rId5" Type="http://schemas.openxmlformats.org/officeDocument/2006/relationships/image" Target="../media/image530.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580.png"/><Relationship Id="rId4" Type="http://schemas.openxmlformats.org/officeDocument/2006/relationships/image" Target="../media/image53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580.png"/><Relationship Id="rId4" Type="http://schemas.openxmlformats.org/officeDocument/2006/relationships/image" Target="../media/image530.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56.png"/><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7.png"/><Relationship Id="rId7"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59.jpeg"/><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00.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6" Type="http://schemas.openxmlformats.org/officeDocument/2006/relationships/hyperlink" Target="http://www.kevinkaixu.net/" TargetMode="External"/><Relationship Id="rId5" Type="http://schemas.openxmlformats.org/officeDocument/2006/relationships/image" Target="../media/image56.png"/><Relationship Id="rId4"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1420416"/>
            <a:ext cx="8352928" cy="1102859"/>
          </a:xfrm>
        </p:spPr>
        <p:txBody>
          <a:bodyPr>
            <a:noAutofit/>
          </a:bodyPr>
          <a:lstStyle/>
          <a:p>
            <a:r>
              <a:rPr lang="en-US" altLang="zh-CN" sz="2400" dirty="0" smtClean="0"/>
              <a:t>Layered Analysis of Irregular Facades via Symmetry Maximization</a:t>
            </a:r>
            <a:endParaRPr lang="zh-CN" altLang="en-US" sz="2400" dirty="0"/>
          </a:p>
        </p:txBody>
      </p:sp>
      <p:sp>
        <p:nvSpPr>
          <p:cNvPr id="3" name="副标题 2"/>
          <p:cNvSpPr>
            <a:spLocks noGrp="1"/>
          </p:cNvSpPr>
          <p:nvPr>
            <p:ph type="subTitle" idx="1"/>
          </p:nvPr>
        </p:nvSpPr>
        <p:spPr>
          <a:xfrm>
            <a:off x="611560" y="2644552"/>
            <a:ext cx="7920880" cy="648072"/>
          </a:xfrm>
        </p:spPr>
        <p:txBody>
          <a:bodyPr>
            <a:normAutofit/>
          </a:bodyPr>
          <a:lstStyle/>
          <a:p>
            <a:r>
              <a:rPr lang="en-US" altLang="zh-CN" sz="2000" dirty="0" err="1" smtClean="0">
                <a:solidFill>
                  <a:schemeClr val="tx1"/>
                </a:solidFill>
              </a:rPr>
              <a:t>Hao</a:t>
            </a:r>
            <a:r>
              <a:rPr lang="en-US" altLang="zh-CN" sz="2000" dirty="0" smtClean="0">
                <a:solidFill>
                  <a:schemeClr val="tx1"/>
                </a:solidFill>
              </a:rPr>
              <a:t> Zhang, Kai </a:t>
            </a:r>
            <a:r>
              <a:rPr lang="en-US" altLang="zh-CN" sz="2000" dirty="0" err="1" smtClean="0">
                <a:solidFill>
                  <a:schemeClr val="tx1"/>
                </a:solidFill>
              </a:rPr>
              <a:t>Xu</a:t>
            </a:r>
            <a:r>
              <a:rPr lang="en-US" altLang="zh-CN" sz="2000" dirty="0" smtClean="0">
                <a:solidFill>
                  <a:schemeClr val="tx1"/>
                </a:solidFill>
              </a:rPr>
              <a:t>, Wei Jiang, </a:t>
            </a:r>
            <a:r>
              <a:rPr lang="en-US" altLang="zh-CN" sz="2000" dirty="0" err="1" smtClean="0">
                <a:solidFill>
                  <a:schemeClr val="tx1"/>
                </a:solidFill>
              </a:rPr>
              <a:t>Jinjie</a:t>
            </a:r>
            <a:r>
              <a:rPr lang="en-US" altLang="zh-CN" sz="2000" dirty="0" smtClean="0">
                <a:solidFill>
                  <a:schemeClr val="tx1"/>
                </a:solidFill>
              </a:rPr>
              <a:t> Lin, Daniel Cohen-Or, </a:t>
            </a:r>
            <a:r>
              <a:rPr lang="en-US" altLang="zh-CN" sz="2000" dirty="0" err="1" smtClean="0">
                <a:solidFill>
                  <a:schemeClr val="tx1"/>
                </a:solidFill>
              </a:rPr>
              <a:t>Baoquan</a:t>
            </a:r>
            <a:r>
              <a:rPr lang="en-US" altLang="zh-CN" sz="2000" dirty="0" smtClean="0">
                <a:solidFill>
                  <a:schemeClr val="tx1"/>
                </a:solidFill>
              </a:rPr>
              <a:t> Chen</a:t>
            </a:r>
          </a:p>
        </p:txBody>
      </p:sp>
      <p:pic>
        <p:nvPicPr>
          <p:cNvPr id="1026" name="Picture 2" descr="http://vfxconsultancy.com/imgs/siggraph-2013-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378" y="191259"/>
            <a:ext cx="2181750" cy="117752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p:cNvGrpSpPr/>
          <p:nvPr/>
        </p:nvGrpSpPr>
        <p:grpSpPr>
          <a:xfrm>
            <a:off x="539552" y="3436640"/>
            <a:ext cx="2200346" cy="961689"/>
            <a:chOff x="499959" y="3533471"/>
            <a:chExt cx="2200346" cy="961689"/>
          </a:xfrm>
        </p:grpSpPr>
        <p:pic>
          <p:nvPicPr>
            <p:cNvPr id="13" name="Picture 6" descr="F:\Homepage Stuff\gallerize\projects\photo-inspired\SFU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4855" y="3533471"/>
              <a:ext cx="500025" cy="50002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
          <p:nvSpPr>
            <p:cNvPr id="10" name="矩形 9"/>
            <p:cNvSpPr/>
            <p:nvPr/>
          </p:nvSpPr>
          <p:spPr>
            <a:xfrm>
              <a:off x="499959" y="4156606"/>
              <a:ext cx="2200346" cy="338554"/>
            </a:xfrm>
            <a:prstGeom prst="rect">
              <a:avLst/>
            </a:prstGeom>
          </p:spPr>
          <p:txBody>
            <a:bodyPr wrap="none">
              <a:spAutoFit/>
            </a:bodyPr>
            <a:lstStyle/>
            <a:p>
              <a:r>
                <a:rPr lang="en-US" altLang="zh-CN" sz="1600" dirty="0" smtClean="0">
                  <a:solidFill>
                    <a:schemeClr val="tx1">
                      <a:lumMod val="65000"/>
                      <a:lumOff val="35000"/>
                    </a:schemeClr>
                  </a:solidFill>
                </a:rPr>
                <a:t>Simon Fraser University</a:t>
              </a:r>
              <a:endParaRPr lang="zh-CN" altLang="en-US" sz="1600" dirty="0">
                <a:solidFill>
                  <a:schemeClr val="tx1">
                    <a:lumMod val="65000"/>
                    <a:lumOff val="35000"/>
                  </a:schemeClr>
                </a:solidFill>
              </a:endParaRPr>
            </a:p>
          </p:txBody>
        </p:sp>
      </p:grpSp>
      <p:grpSp>
        <p:nvGrpSpPr>
          <p:cNvPr id="19" name="组合 18"/>
          <p:cNvGrpSpPr/>
          <p:nvPr/>
        </p:nvGrpSpPr>
        <p:grpSpPr>
          <a:xfrm>
            <a:off x="2555776" y="3436640"/>
            <a:ext cx="2304256" cy="1084800"/>
            <a:chOff x="2771800" y="3533471"/>
            <a:chExt cx="2304256" cy="1084800"/>
          </a:xfrm>
        </p:grpSpPr>
        <p:pic>
          <p:nvPicPr>
            <p:cNvPr id="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73915" y="3533471"/>
              <a:ext cx="500025" cy="50002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
          <p:nvSpPr>
            <p:cNvPr id="15" name="矩形 14"/>
            <p:cNvSpPr/>
            <p:nvPr/>
          </p:nvSpPr>
          <p:spPr>
            <a:xfrm>
              <a:off x="2771800" y="4033496"/>
              <a:ext cx="2304256" cy="584775"/>
            </a:xfrm>
            <a:prstGeom prst="rect">
              <a:avLst/>
            </a:prstGeom>
          </p:spPr>
          <p:txBody>
            <a:bodyPr wrap="square">
              <a:spAutoFit/>
            </a:bodyPr>
            <a:lstStyle/>
            <a:p>
              <a:pPr algn="ctr"/>
              <a:r>
                <a:rPr lang="en-US" altLang="zh-CN" sz="1600" dirty="0" smtClean="0">
                  <a:solidFill>
                    <a:schemeClr val="tx1">
                      <a:lumMod val="65000"/>
                      <a:lumOff val="35000"/>
                    </a:schemeClr>
                  </a:solidFill>
                </a:rPr>
                <a:t>Shenzhen Institutes of Advanced Technology</a:t>
              </a:r>
              <a:endParaRPr lang="zh-CN" altLang="en-US" sz="1600" dirty="0">
                <a:solidFill>
                  <a:schemeClr val="tx1">
                    <a:lumMod val="65000"/>
                    <a:lumOff val="35000"/>
                  </a:schemeClr>
                </a:solidFill>
              </a:endParaRPr>
            </a:p>
          </p:txBody>
        </p:sp>
      </p:grpSp>
      <p:grpSp>
        <p:nvGrpSpPr>
          <p:cNvPr id="20" name="组合 19"/>
          <p:cNvGrpSpPr/>
          <p:nvPr/>
        </p:nvGrpSpPr>
        <p:grpSpPr>
          <a:xfrm>
            <a:off x="4676308" y="3436640"/>
            <a:ext cx="2304256" cy="1084799"/>
            <a:chOff x="4932040" y="3533471"/>
            <a:chExt cx="2304256" cy="1084799"/>
          </a:xfrm>
        </p:grpSpPr>
        <p:pic>
          <p:nvPicPr>
            <p:cNvPr id="11" name="Picture 4" descr="F:\Homepage Stuff\gallerize\projects\photo-inspired\NUDT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1214" y="3533471"/>
              <a:ext cx="505908" cy="50002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
          <p:nvSpPr>
            <p:cNvPr id="17" name="矩形 16"/>
            <p:cNvSpPr/>
            <p:nvPr/>
          </p:nvSpPr>
          <p:spPr>
            <a:xfrm>
              <a:off x="4932040" y="4033495"/>
              <a:ext cx="2304256" cy="584775"/>
            </a:xfrm>
            <a:prstGeom prst="rect">
              <a:avLst/>
            </a:prstGeom>
          </p:spPr>
          <p:txBody>
            <a:bodyPr wrap="square">
              <a:spAutoFit/>
            </a:bodyPr>
            <a:lstStyle/>
            <a:p>
              <a:pPr algn="ctr"/>
              <a:r>
                <a:rPr lang="en-US" altLang="zh-CN" sz="1600" dirty="0" smtClean="0">
                  <a:solidFill>
                    <a:schemeClr val="tx1">
                      <a:lumMod val="65000"/>
                      <a:lumOff val="35000"/>
                    </a:schemeClr>
                  </a:solidFill>
                </a:rPr>
                <a:t>National University of Defense Technology</a:t>
              </a:r>
              <a:endParaRPr lang="zh-CN" altLang="en-US" sz="1600" dirty="0">
                <a:solidFill>
                  <a:schemeClr val="tx1">
                    <a:lumMod val="65000"/>
                    <a:lumOff val="35000"/>
                  </a:schemeClr>
                </a:solidFill>
              </a:endParaRPr>
            </a:p>
          </p:txBody>
        </p:sp>
      </p:grpSp>
      <p:grpSp>
        <p:nvGrpSpPr>
          <p:cNvPr id="21" name="组合 20"/>
          <p:cNvGrpSpPr/>
          <p:nvPr/>
        </p:nvGrpSpPr>
        <p:grpSpPr>
          <a:xfrm>
            <a:off x="6913216" y="3436640"/>
            <a:ext cx="1691232" cy="961688"/>
            <a:chOff x="7209864" y="3533471"/>
            <a:chExt cx="1691232" cy="961688"/>
          </a:xfrm>
        </p:grpSpPr>
        <p:pic>
          <p:nvPicPr>
            <p:cNvPr id="14" name="Picture 7" descr="F:\Homepage Stuff\gallerize\projects\photo-inspired\TAU_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5468" y="3533471"/>
              <a:ext cx="500025" cy="50002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
          <p:nvSpPr>
            <p:cNvPr id="16" name="矩形 15"/>
            <p:cNvSpPr/>
            <p:nvPr/>
          </p:nvSpPr>
          <p:spPr>
            <a:xfrm>
              <a:off x="7209864" y="4156605"/>
              <a:ext cx="1691232" cy="338554"/>
            </a:xfrm>
            <a:prstGeom prst="rect">
              <a:avLst/>
            </a:prstGeom>
          </p:spPr>
          <p:txBody>
            <a:bodyPr wrap="none">
              <a:spAutoFit/>
            </a:bodyPr>
            <a:lstStyle/>
            <a:p>
              <a:r>
                <a:rPr lang="en-US" altLang="zh-CN" sz="1600" dirty="0" smtClean="0">
                  <a:solidFill>
                    <a:schemeClr val="tx1">
                      <a:lumMod val="65000"/>
                      <a:lumOff val="35000"/>
                    </a:schemeClr>
                  </a:solidFill>
                </a:rPr>
                <a:t>Tel Aviv University</a:t>
              </a:r>
              <a:endParaRPr lang="zh-CN" altLang="en-US" sz="1600" dirty="0">
                <a:solidFill>
                  <a:schemeClr val="tx1">
                    <a:lumMod val="65000"/>
                    <a:lumOff val="35000"/>
                  </a:schemeClr>
                </a:solidFill>
              </a:endParaRPr>
            </a:p>
          </p:txBody>
        </p:sp>
      </p:grpSp>
    </p:spTree>
    <p:extLst>
      <p:ext uri="{BB962C8B-B14F-4D97-AF65-F5344CB8AC3E}">
        <p14:creationId xmlns:p14="http://schemas.microsoft.com/office/powerpoint/2010/main" val="4163607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Symmetry-driven analysis </a:t>
            </a:r>
            <a:endParaRPr lang="zh-CN" altLang="en-US" dirty="0"/>
          </a:p>
        </p:txBody>
      </p:sp>
      <p:sp>
        <p:nvSpPr>
          <p:cNvPr id="3" name="内容占位符 2"/>
          <p:cNvSpPr>
            <a:spLocks noGrp="1"/>
          </p:cNvSpPr>
          <p:nvPr>
            <p:ph idx="1"/>
          </p:nvPr>
        </p:nvSpPr>
        <p:spPr>
          <a:xfrm>
            <a:off x="457200" y="1200521"/>
            <a:ext cx="8229600" cy="507927"/>
          </a:xfrm>
        </p:spPr>
        <p:txBody>
          <a:bodyPr>
            <a:normAutofit fontScale="92500" lnSpcReduction="10000"/>
          </a:bodyPr>
          <a:lstStyle/>
          <a:p>
            <a:r>
              <a:rPr lang="en-US" altLang="zh-CN" dirty="0"/>
              <a:t>Symmetry </a:t>
            </a:r>
            <a:r>
              <a:rPr lang="en-US" altLang="zh-CN" dirty="0" smtClean="0"/>
              <a:t>maximization at each decomposition</a:t>
            </a:r>
          </a:p>
        </p:txBody>
      </p:sp>
      <p:sp>
        <p:nvSpPr>
          <p:cNvPr id="44" name="矩形 43"/>
          <p:cNvSpPr/>
          <p:nvPr/>
        </p:nvSpPr>
        <p:spPr>
          <a:xfrm>
            <a:off x="4001265" y="4012707"/>
            <a:ext cx="4675191" cy="400110"/>
          </a:xfrm>
          <a:prstGeom prst="rect">
            <a:avLst/>
          </a:prstGeom>
        </p:spPr>
        <p:txBody>
          <a:bodyPr wrap="none">
            <a:spAutoFit/>
          </a:bodyPr>
          <a:lstStyle/>
          <a:p>
            <a:pPr algn="ctr"/>
            <a:r>
              <a:rPr lang="en-US" altLang="zh-CN" sz="2000" dirty="0" smtClean="0"/>
              <a:t>How symmetric are the two substructures?</a:t>
            </a:r>
            <a:endParaRPr lang="zh-CN" altLang="en-US" sz="2000" dirty="0"/>
          </a:p>
        </p:txBody>
      </p:sp>
      <p:sp>
        <p:nvSpPr>
          <p:cNvPr id="46" name="矩形 45"/>
          <p:cNvSpPr/>
          <p:nvPr/>
        </p:nvSpPr>
        <p:spPr>
          <a:xfrm>
            <a:off x="4502997" y="2391155"/>
            <a:ext cx="3597395" cy="400110"/>
          </a:xfrm>
          <a:prstGeom prst="rect">
            <a:avLst/>
          </a:prstGeom>
        </p:spPr>
        <p:txBody>
          <a:bodyPr wrap="none">
            <a:spAutoFit/>
          </a:bodyPr>
          <a:lstStyle/>
          <a:p>
            <a:pPr algn="ctr"/>
            <a:r>
              <a:rPr lang="en-US" altLang="zh-CN" sz="2000" dirty="0" smtClean="0"/>
              <a:t>How good is the decomposition?</a:t>
            </a:r>
            <a:endParaRPr lang="zh-CN" altLang="en-US" sz="2000" dirty="0"/>
          </a:p>
        </p:txBody>
      </p:sp>
      <p:grpSp>
        <p:nvGrpSpPr>
          <p:cNvPr id="23" name="组合 22"/>
          <p:cNvGrpSpPr/>
          <p:nvPr/>
        </p:nvGrpSpPr>
        <p:grpSpPr>
          <a:xfrm>
            <a:off x="706575" y="1848909"/>
            <a:ext cx="3229375" cy="1542479"/>
            <a:chOff x="5241019" y="1205932"/>
            <a:chExt cx="3229375" cy="1542479"/>
          </a:xfrm>
        </p:grpSpPr>
        <p:grpSp>
          <p:nvGrpSpPr>
            <p:cNvPr id="48" name="组合 47"/>
            <p:cNvGrpSpPr/>
            <p:nvPr/>
          </p:nvGrpSpPr>
          <p:grpSpPr>
            <a:xfrm>
              <a:off x="5241019" y="2263228"/>
              <a:ext cx="1008527" cy="485183"/>
              <a:chOff x="3314701" y="3645329"/>
              <a:chExt cx="2448741" cy="1295847"/>
            </a:xfrm>
          </p:grpSpPr>
          <p:sp>
            <p:nvSpPr>
              <p:cNvPr id="140" name="矩形 139"/>
              <p:cNvSpPr/>
              <p:nvPr/>
            </p:nvSpPr>
            <p:spPr>
              <a:xfrm>
                <a:off x="5044805" y="3775285"/>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41" name="矩形 140"/>
              <p:cNvSpPr/>
              <p:nvPr/>
            </p:nvSpPr>
            <p:spPr>
              <a:xfrm>
                <a:off x="5044805" y="4395167"/>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142" name="组合 141"/>
              <p:cNvGrpSpPr/>
              <p:nvPr/>
            </p:nvGrpSpPr>
            <p:grpSpPr>
              <a:xfrm>
                <a:off x="3465438" y="3780074"/>
                <a:ext cx="1437722" cy="1028723"/>
                <a:chOff x="2837083" y="386089"/>
                <a:chExt cx="2194560" cy="1570258"/>
              </a:xfrm>
            </p:grpSpPr>
            <p:sp>
              <p:nvSpPr>
                <p:cNvPr id="156" name="矩形 155"/>
                <p:cNvSpPr/>
                <p:nvPr/>
              </p:nvSpPr>
              <p:spPr>
                <a:xfrm>
                  <a:off x="283708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57" name="矩形 156"/>
                <p:cNvSpPr/>
                <p:nvPr/>
              </p:nvSpPr>
              <p:spPr>
                <a:xfrm>
                  <a:off x="333455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58" name="矩形 157"/>
                <p:cNvSpPr/>
                <p:nvPr/>
              </p:nvSpPr>
              <p:spPr>
                <a:xfrm>
                  <a:off x="3835302"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59" name="矩形 158"/>
                <p:cNvSpPr/>
                <p:nvPr/>
              </p:nvSpPr>
              <p:spPr>
                <a:xfrm>
                  <a:off x="284252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60" name="矩形 159"/>
                <p:cNvSpPr/>
                <p:nvPr/>
              </p:nvSpPr>
              <p:spPr>
                <a:xfrm>
                  <a:off x="333999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61" name="矩形 160"/>
                <p:cNvSpPr/>
                <p:nvPr/>
              </p:nvSpPr>
              <p:spPr>
                <a:xfrm>
                  <a:off x="3840748"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62" name="矩形 161"/>
                <p:cNvSpPr/>
                <p:nvPr/>
              </p:nvSpPr>
              <p:spPr>
                <a:xfrm>
                  <a:off x="4596205"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63" name="矩形 162"/>
                <p:cNvSpPr/>
                <p:nvPr/>
              </p:nvSpPr>
              <p:spPr>
                <a:xfrm>
                  <a:off x="4601651"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grpSp>
            <p:nvGrpSpPr>
              <p:cNvPr id="143" name="组合 142"/>
              <p:cNvGrpSpPr/>
              <p:nvPr/>
            </p:nvGrpSpPr>
            <p:grpSpPr>
              <a:xfrm>
                <a:off x="3463334" y="3786003"/>
                <a:ext cx="1437722" cy="1028723"/>
                <a:chOff x="2837083" y="386089"/>
                <a:chExt cx="2194560" cy="1570258"/>
              </a:xfrm>
            </p:grpSpPr>
            <p:sp>
              <p:nvSpPr>
                <p:cNvPr id="148" name="矩形 147"/>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9" name="矩形 148"/>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0" name="矩形 149"/>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1" name="矩形 150"/>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2" name="矩形 151"/>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3" name="矩形 152"/>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4" name="矩形 153"/>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5" name="矩形 154"/>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nvGrpSpPr>
              <p:cNvPr id="144" name="组合 143"/>
              <p:cNvGrpSpPr/>
              <p:nvPr/>
            </p:nvGrpSpPr>
            <p:grpSpPr>
              <a:xfrm>
                <a:off x="5044806" y="3775561"/>
                <a:ext cx="555647" cy="1033236"/>
                <a:chOff x="5247853" y="379200"/>
                <a:chExt cx="848147" cy="1577147"/>
              </a:xfrm>
            </p:grpSpPr>
            <p:sp>
              <p:nvSpPr>
                <p:cNvPr id="146" name="矩形 145"/>
                <p:cNvSpPr/>
                <p:nvPr/>
              </p:nvSpPr>
              <p:spPr>
                <a:xfrm>
                  <a:off x="5247853" y="37920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47" name="矩形 146"/>
                <p:cNvSpPr/>
                <p:nvPr/>
              </p:nvSpPr>
              <p:spPr>
                <a:xfrm>
                  <a:off x="5247853" y="132539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45" name="矩形 144"/>
              <p:cNvSpPr/>
              <p:nvPr/>
            </p:nvSpPr>
            <p:spPr>
              <a:xfrm>
                <a:off x="3314701" y="3645329"/>
                <a:ext cx="2448741" cy="129584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49" name="组合 48"/>
            <p:cNvGrpSpPr/>
            <p:nvPr/>
          </p:nvGrpSpPr>
          <p:grpSpPr>
            <a:xfrm>
              <a:off x="7461867" y="2263665"/>
              <a:ext cx="1008527" cy="273141"/>
              <a:chOff x="3310009" y="4944545"/>
              <a:chExt cx="2448741" cy="729517"/>
            </a:xfrm>
          </p:grpSpPr>
          <p:sp>
            <p:nvSpPr>
              <p:cNvPr id="128" name="矩形 127"/>
              <p:cNvSpPr/>
              <p:nvPr/>
            </p:nvSpPr>
            <p:spPr>
              <a:xfrm>
                <a:off x="4115306" y="5019306"/>
                <a:ext cx="279734" cy="6422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29" name="矩形 128"/>
              <p:cNvSpPr/>
              <p:nvPr/>
            </p:nvSpPr>
            <p:spPr>
              <a:xfrm>
                <a:off x="5067180" y="5022934"/>
                <a:ext cx="520792" cy="63864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130" name="组合 129"/>
              <p:cNvGrpSpPr/>
              <p:nvPr/>
            </p:nvGrpSpPr>
            <p:grpSpPr>
              <a:xfrm>
                <a:off x="3490580" y="5019306"/>
                <a:ext cx="1400009" cy="498753"/>
                <a:chOff x="2875460" y="2277671"/>
                <a:chExt cx="2136994" cy="761304"/>
              </a:xfrm>
            </p:grpSpPr>
            <p:sp>
              <p:nvSpPr>
                <p:cNvPr id="137" name="矩形 136"/>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38" name="矩形 137"/>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39" name="矩形 138"/>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grpSp>
            <p:nvGrpSpPr>
              <p:cNvPr id="131" name="组合 130"/>
              <p:cNvGrpSpPr/>
              <p:nvPr/>
            </p:nvGrpSpPr>
            <p:grpSpPr>
              <a:xfrm>
                <a:off x="3490580" y="5018782"/>
                <a:ext cx="1400009" cy="498753"/>
                <a:chOff x="2875460" y="2277671"/>
                <a:chExt cx="2136994" cy="761304"/>
              </a:xfrm>
            </p:grpSpPr>
            <p:sp>
              <p:nvSpPr>
                <p:cNvPr id="134" name="矩形 133"/>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35" name="矩形 134"/>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36" name="矩形 135"/>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32" name="矩形 131"/>
              <p:cNvSpPr/>
              <p:nvPr/>
            </p:nvSpPr>
            <p:spPr>
              <a:xfrm>
                <a:off x="4123626" y="5018782"/>
                <a:ext cx="279734" cy="6422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33" name="矩形 132"/>
              <p:cNvSpPr/>
              <p:nvPr/>
            </p:nvSpPr>
            <p:spPr>
              <a:xfrm>
                <a:off x="3310009" y="4944545"/>
                <a:ext cx="2448741" cy="72951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50" name="组合 49"/>
            <p:cNvGrpSpPr/>
            <p:nvPr/>
          </p:nvGrpSpPr>
          <p:grpSpPr>
            <a:xfrm>
              <a:off x="5957266" y="1993120"/>
              <a:ext cx="2000676" cy="242703"/>
              <a:chOff x="3434731" y="1415020"/>
              <a:chExt cx="2088232" cy="576064"/>
            </a:xfrm>
          </p:grpSpPr>
          <p:cxnSp>
            <p:nvCxnSpPr>
              <p:cNvPr id="126" name="直接连接符 125"/>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127" name="直接连接符 126"/>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51" name="组合 50"/>
            <p:cNvGrpSpPr/>
            <p:nvPr/>
          </p:nvGrpSpPr>
          <p:grpSpPr>
            <a:xfrm>
              <a:off x="6453341" y="1205932"/>
              <a:ext cx="1008527" cy="761924"/>
              <a:chOff x="103957" y="3359352"/>
              <a:chExt cx="3737794" cy="3106220"/>
            </a:xfrm>
          </p:grpSpPr>
          <p:sp>
            <p:nvSpPr>
              <p:cNvPr id="107" name="矩形 106"/>
              <p:cNvSpPr/>
              <p:nvPr/>
            </p:nvSpPr>
            <p:spPr>
              <a:xfrm>
                <a:off x="103957" y="3359352"/>
                <a:ext cx="3737794" cy="3106220"/>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108" name="矩形 107"/>
              <p:cNvSpPr/>
              <p:nvPr/>
            </p:nvSpPr>
            <p:spPr>
              <a:xfrm>
                <a:off x="1327151" y="5466142"/>
                <a:ext cx="426990" cy="9803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9" name="矩形 108"/>
              <p:cNvSpPr/>
              <p:nvPr/>
            </p:nvSpPr>
            <p:spPr>
              <a:xfrm>
                <a:off x="2780105" y="5471681"/>
                <a:ext cx="794945" cy="974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110" name="组合 109"/>
              <p:cNvGrpSpPr/>
              <p:nvPr/>
            </p:nvGrpSpPr>
            <p:grpSpPr>
              <a:xfrm>
                <a:off x="373560" y="5466142"/>
                <a:ext cx="2136994" cy="761304"/>
                <a:chOff x="2875460" y="2277671"/>
                <a:chExt cx="2136994" cy="761304"/>
              </a:xfrm>
            </p:grpSpPr>
            <p:sp>
              <p:nvSpPr>
                <p:cNvPr id="123" name="矩形 122"/>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24" name="矩形 123"/>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25" name="矩形 124"/>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11" name="矩形 110"/>
              <p:cNvSpPr/>
              <p:nvPr/>
            </p:nvSpPr>
            <p:spPr>
              <a:xfrm>
                <a:off x="1339851" y="5465343"/>
                <a:ext cx="426990" cy="9803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2" name="矩形 111"/>
              <p:cNvSpPr/>
              <p:nvPr/>
            </p:nvSpPr>
            <p:spPr>
              <a:xfrm>
                <a:off x="2745952" y="356725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13" name="矩形 112"/>
              <p:cNvSpPr/>
              <p:nvPr/>
            </p:nvSpPr>
            <p:spPr>
              <a:xfrm>
                <a:off x="2745952" y="451344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114" name="组合 113"/>
              <p:cNvGrpSpPr/>
              <p:nvPr/>
            </p:nvGrpSpPr>
            <p:grpSpPr>
              <a:xfrm>
                <a:off x="335183" y="3574560"/>
                <a:ext cx="2194560" cy="1570258"/>
                <a:chOff x="2837083" y="386089"/>
                <a:chExt cx="2194560" cy="1570258"/>
              </a:xfrm>
            </p:grpSpPr>
            <p:sp>
              <p:nvSpPr>
                <p:cNvPr id="115" name="矩形 114"/>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6" name="矩形 115"/>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7" name="矩形 116"/>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8" name="矩形 117"/>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9" name="矩形 118"/>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20" name="矩形 119"/>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21" name="矩形 120"/>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22" name="矩形 121"/>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cxnSp>
          <p:nvCxnSpPr>
            <p:cNvPr id="52" name="直接连接符 51"/>
            <p:cNvCxnSpPr/>
            <p:nvPr/>
          </p:nvCxnSpPr>
          <p:spPr>
            <a:xfrm>
              <a:off x="6453341" y="1693453"/>
              <a:ext cx="10085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5" name="等于号 164"/>
          <p:cNvSpPr/>
          <p:nvPr/>
        </p:nvSpPr>
        <p:spPr>
          <a:xfrm>
            <a:off x="6008063" y="3314700"/>
            <a:ext cx="504056" cy="300678"/>
          </a:xfrm>
          <a:prstGeom prst="mathEqual">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cxnSp>
        <p:nvCxnSpPr>
          <p:cNvPr id="8" name="直接箭头连接符 7"/>
          <p:cNvCxnSpPr/>
          <p:nvPr/>
        </p:nvCxnSpPr>
        <p:spPr>
          <a:xfrm flipH="1" flipV="1">
            <a:off x="3794760" y="3314700"/>
            <a:ext cx="1569330" cy="698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直接箭头连接符 10"/>
          <p:cNvCxnSpPr/>
          <p:nvPr/>
        </p:nvCxnSpPr>
        <p:spPr>
          <a:xfrm flipH="1" flipV="1">
            <a:off x="1918897" y="3351986"/>
            <a:ext cx="3445192" cy="6607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4277767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Symmetry-driven analysis </a:t>
            </a:r>
            <a:endParaRPr lang="zh-CN" altLang="en-US" dirty="0"/>
          </a:p>
        </p:txBody>
      </p:sp>
      <p:sp>
        <p:nvSpPr>
          <p:cNvPr id="3" name="内容占位符 2"/>
          <p:cNvSpPr>
            <a:spLocks noGrp="1"/>
          </p:cNvSpPr>
          <p:nvPr>
            <p:ph idx="1"/>
          </p:nvPr>
        </p:nvSpPr>
        <p:spPr>
          <a:xfrm>
            <a:off x="457200" y="1200521"/>
            <a:ext cx="8291264" cy="723951"/>
          </a:xfrm>
        </p:spPr>
        <p:txBody>
          <a:bodyPr>
            <a:normAutofit fontScale="77500" lnSpcReduction="20000"/>
          </a:bodyPr>
          <a:lstStyle/>
          <a:p>
            <a:r>
              <a:rPr lang="en-US" altLang="zh-CN" dirty="0" smtClean="0"/>
              <a:t>Objective: sum of </a:t>
            </a:r>
            <a:r>
              <a:rPr lang="en-US" altLang="zh-CN" dirty="0" smtClean="0">
                <a:solidFill>
                  <a:srgbClr val="0070C0"/>
                </a:solidFill>
              </a:rPr>
              <a:t>symmetry measure </a:t>
            </a:r>
            <a:r>
              <a:rPr lang="en-US" altLang="zh-CN" dirty="0" smtClean="0"/>
              <a:t>of all internal nodes</a:t>
            </a:r>
          </a:p>
        </p:txBody>
      </p:sp>
      <p:grpSp>
        <p:nvGrpSpPr>
          <p:cNvPr id="49" name="组合 48"/>
          <p:cNvGrpSpPr/>
          <p:nvPr/>
        </p:nvGrpSpPr>
        <p:grpSpPr>
          <a:xfrm>
            <a:off x="993039" y="2981768"/>
            <a:ext cx="1008527" cy="485183"/>
            <a:chOff x="3314701" y="3645329"/>
            <a:chExt cx="2448741" cy="1295847"/>
          </a:xfrm>
        </p:grpSpPr>
        <p:sp>
          <p:nvSpPr>
            <p:cNvPr id="141" name="矩形 140"/>
            <p:cNvSpPr/>
            <p:nvPr/>
          </p:nvSpPr>
          <p:spPr>
            <a:xfrm>
              <a:off x="5044805" y="3775285"/>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42" name="矩形 141"/>
            <p:cNvSpPr/>
            <p:nvPr/>
          </p:nvSpPr>
          <p:spPr>
            <a:xfrm>
              <a:off x="5044805" y="4395167"/>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143" name="组合 142"/>
            <p:cNvGrpSpPr/>
            <p:nvPr/>
          </p:nvGrpSpPr>
          <p:grpSpPr>
            <a:xfrm>
              <a:off x="3465438" y="3780074"/>
              <a:ext cx="1437722" cy="1028723"/>
              <a:chOff x="2837083" y="386089"/>
              <a:chExt cx="2194560" cy="1570258"/>
            </a:xfrm>
          </p:grpSpPr>
          <p:sp>
            <p:nvSpPr>
              <p:cNvPr id="157" name="矩形 156"/>
              <p:cNvSpPr/>
              <p:nvPr/>
            </p:nvSpPr>
            <p:spPr>
              <a:xfrm>
                <a:off x="283708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58" name="矩形 157"/>
              <p:cNvSpPr/>
              <p:nvPr/>
            </p:nvSpPr>
            <p:spPr>
              <a:xfrm>
                <a:off x="333455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59" name="矩形 158"/>
              <p:cNvSpPr/>
              <p:nvPr/>
            </p:nvSpPr>
            <p:spPr>
              <a:xfrm>
                <a:off x="3835302"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60" name="矩形 159"/>
              <p:cNvSpPr/>
              <p:nvPr/>
            </p:nvSpPr>
            <p:spPr>
              <a:xfrm>
                <a:off x="284252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61" name="矩形 160"/>
              <p:cNvSpPr/>
              <p:nvPr/>
            </p:nvSpPr>
            <p:spPr>
              <a:xfrm>
                <a:off x="333999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62" name="矩形 161"/>
              <p:cNvSpPr/>
              <p:nvPr/>
            </p:nvSpPr>
            <p:spPr>
              <a:xfrm>
                <a:off x="3840748"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63" name="矩形 162"/>
              <p:cNvSpPr/>
              <p:nvPr/>
            </p:nvSpPr>
            <p:spPr>
              <a:xfrm>
                <a:off x="4596205"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64" name="矩形 163"/>
              <p:cNvSpPr/>
              <p:nvPr/>
            </p:nvSpPr>
            <p:spPr>
              <a:xfrm>
                <a:off x="4601651"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grpSp>
          <p:nvGrpSpPr>
            <p:cNvPr id="144" name="组合 143"/>
            <p:cNvGrpSpPr/>
            <p:nvPr/>
          </p:nvGrpSpPr>
          <p:grpSpPr>
            <a:xfrm>
              <a:off x="3463334" y="3786003"/>
              <a:ext cx="1437722" cy="1028723"/>
              <a:chOff x="2837083" y="386089"/>
              <a:chExt cx="2194560" cy="1570258"/>
            </a:xfrm>
          </p:grpSpPr>
          <p:sp>
            <p:nvSpPr>
              <p:cNvPr id="149" name="矩形 148"/>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0" name="矩形 149"/>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1" name="矩形 150"/>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2" name="矩形 151"/>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3" name="矩形 152"/>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4" name="矩形 153"/>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5" name="矩形 154"/>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6" name="矩形 155"/>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nvGrpSpPr>
            <p:cNvPr id="145" name="组合 144"/>
            <p:cNvGrpSpPr/>
            <p:nvPr/>
          </p:nvGrpSpPr>
          <p:grpSpPr>
            <a:xfrm>
              <a:off x="5044806" y="3775561"/>
              <a:ext cx="555647" cy="1033236"/>
              <a:chOff x="5247853" y="379200"/>
              <a:chExt cx="848147" cy="1577147"/>
            </a:xfrm>
          </p:grpSpPr>
          <p:sp>
            <p:nvSpPr>
              <p:cNvPr id="147" name="矩形 146"/>
              <p:cNvSpPr/>
              <p:nvPr/>
            </p:nvSpPr>
            <p:spPr>
              <a:xfrm>
                <a:off x="5247853" y="37920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48" name="矩形 147"/>
              <p:cNvSpPr/>
              <p:nvPr/>
            </p:nvSpPr>
            <p:spPr>
              <a:xfrm>
                <a:off x="5247853" y="132539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46" name="矩形 145"/>
            <p:cNvSpPr/>
            <p:nvPr/>
          </p:nvSpPr>
          <p:spPr>
            <a:xfrm>
              <a:off x="3314701" y="3645329"/>
              <a:ext cx="2448741" cy="129584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50" name="组合 49"/>
          <p:cNvGrpSpPr/>
          <p:nvPr/>
        </p:nvGrpSpPr>
        <p:grpSpPr>
          <a:xfrm>
            <a:off x="3213887" y="2982205"/>
            <a:ext cx="1008527" cy="273141"/>
            <a:chOff x="3310009" y="4944545"/>
            <a:chExt cx="2448741" cy="729517"/>
          </a:xfrm>
        </p:grpSpPr>
        <p:sp>
          <p:nvSpPr>
            <p:cNvPr id="129" name="矩形 128"/>
            <p:cNvSpPr/>
            <p:nvPr/>
          </p:nvSpPr>
          <p:spPr>
            <a:xfrm>
              <a:off x="4115306" y="5019306"/>
              <a:ext cx="279734" cy="6422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0" name="矩形 129"/>
            <p:cNvSpPr/>
            <p:nvPr/>
          </p:nvSpPr>
          <p:spPr>
            <a:xfrm>
              <a:off x="5067180" y="5022934"/>
              <a:ext cx="520792" cy="63864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131" name="组合 130"/>
            <p:cNvGrpSpPr/>
            <p:nvPr/>
          </p:nvGrpSpPr>
          <p:grpSpPr>
            <a:xfrm>
              <a:off x="3490580" y="5019306"/>
              <a:ext cx="1400009" cy="498753"/>
              <a:chOff x="2875460" y="2277671"/>
              <a:chExt cx="2136994" cy="761304"/>
            </a:xfrm>
          </p:grpSpPr>
          <p:sp>
            <p:nvSpPr>
              <p:cNvPr id="138" name="矩形 137"/>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39" name="矩形 138"/>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40" name="矩形 139"/>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grpSp>
          <p:nvGrpSpPr>
            <p:cNvPr id="132" name="组合 131"/>
            <p:cNvGrpSpPr/>
            <p:nvPr/>
          </p:nvGrpSpPr>
          <p:grpSpPr>
            <a:xfrm>
              <a:off x="3490580" y="5018782"/>
              <a:ext cx="1400009" cy="498753"/>
              <a:chOff x="2875460" y="2277671"/>
              <a:chExt cx="2136994" cy="761304"/>
            </a:xfrm>
          </p:grpSpPr>
          <p:sp>
            <p:nvSpPr>
              <p:cNvPr id="135" name="矩形 134"/>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36" name="矩形 135"/>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37" name="矩形 136"/>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33" name="矩形 132"/>
            <p:cNvSpPr/>
            <p:nvPr/>
          </p:nvSpPr>
          <p:spPr>
            <a:xfrm>
              <a:off x="4123626" y="5018782"/>
              <a:ext cx="279734" cy="6422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34" name="矩形 133"/>
            <p:cNvSpPr/>
            <p:nvPr/>
          </p:nvSpPr>
          <p:spPr>
            <a:xfrm>
              <a:off x="3310009" y="4944545"/>
              <a:ext cx="2448741" cy="72951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51" name="组合 50"/>
          <p:cNvGrpSpPr/>
          <p:nvPr/>
        </p:nvGrpSpPr>
        <p:grpSpPr>
          <a:xfrm>
            <a:off x="1709286" y="2711660"/>
            <a:ext cx="2000676" cy="242703"/>
            <a:chOff x="3434731" y="1415020"/>
            <a:chExt cx="2088232" cy="576064"/>
          </a:xfrm>
        </p:grpSpPr>
        <p:cxnSp>
          <p:nvCxnSpPr>
            <p:cNvPr id="127" name="直接连接符 126"/>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128" name="直接连接符 127"/>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52" name="组合 51"/>
          <p:cNvGrpSpPr/>
          <p:nvPr/>
        </p:nvGrpSpPr>
        <p:grpSpPr>
          <a:xfrm>
            <a:off x="2205361" y="1924472"/>
            <a:ext cx="1008527" cy="761924"/>
            <a:chOff x="103957" y="3359352"/>
            <a:chExt cx="3737794" cy="3106220"/>
          </a:xfrm>
        </p:grpSpPr>
        <p:sp>
          <p:nvSpPr>
            <p:cNvPr id="108" name="矩形 107"/>
            <p:cNvSpPr/>
            <p:nvPr/>
          </p:nvSpPr>
          <p:spPr>
            <a:xfrm>
              <a:off x="103957" y="3359352"/>
              <a:ext cx="3737794" cy="3106220"/>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109" name="矩形 108"/>
            <p:cNvSpPr/>
            <p:nvPr/>
          </p:nvSpPr>
          <p:spPr>
            <a:xfrm>
              <a:off x="1327151" y="5466142"/>
              <a:ext cx="426990" cy="9803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0" name="矩形 109"/>
            <p:cNvSpPr/>
            <p:nvPr/>
          </p:nvSpPr>
          <p:spPr>
            <a:xfrm>
              <a:off x="2780105" y="5471681"/>
              <a:ext cx="794945" cy="974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111" name="组合 110"/>
            <p:cNvGrpSpPr/>
            <p:nvPr/>
          </p:nvGrpSpPr>
          <p:grpSpPr>
            <a:xfrm>
              <a:off x="373560" y="5466142"/>
              <a:ext cx="2136994" cy="761304"/>
              <a:chOff x="2875460" y="2277671"/>
              <a:chExt cx="2136994" cy="761304"/>
            </a:xfrm>
          </p:grpSpPr>
          <p:sp>
            <p:nvSpPr>
              <p:cNvPr id="124" name="矩形 123"/>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25" name="矩形 124"/>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26" name="矩形 125"/>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12" name="矩形 111"/>
            <p:cNvSpPr/>
            <p:nvPr/>
          </p:nvSpPr>
          <p:spPr>
            <a:xfrm>
              <a:off x="1339851" y="5465343"/>
              <a:ext cx="426990" cy="9803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3" name="矩形 112"/>
            <p:cNvSpPr/>
            <p:nvPr/>
          </p:nvSpPr>
          <p:spPr>
            <a:xfrm>
              <a:off x="2745952" y="356725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14" name="矩形 113"/>
            <p:cNvSpPr/>
            <p:nvPr/>
          </p:nvSpPr>
          <p:spPr>
            <a:xfrm>
              <a:off x="2745952" y="451344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115" name="组合 114"/>
            <p:cNvGrpSpPr/>
            <p:nvPr/>
          </p:nvGrpSpPr>
          <p:grpSpPr>
            <a:xfrm>
              <a:off x="335183" y="3574560"/>
              <a:ext cx="2194560" cy="1570258"/>
              <a:chOff x="2837083" y="386089"/>
              <a:chExt cx="2194560" cy="1570258"/>
            </a:xfrm>
          </p:grpSpPr>
          <p:sp>
            <p:nvSpPr>
              <p:cNvPr id="116" name="矩形 115"/>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7" name="矩形 116"/>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8" name="矩形 117"/>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9" name="矩形 118"/>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20" name="矩形 119"/>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21" name="矩形 120"/>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22" name="矩形 121"/>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23" name="矩形 122"/>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cxnSp>
        <p:nvCxnSpPr>
          <p:cNvPr id="53" name="直接连接符 52"/>
          <p:cNvCxnSpPr/>
          <p:nvPr/>
        </p:nvCxnSpPr>
        <p:spPr>
          <a:xfrm>
            <a:off x="2205361" y="2411993"/>
            <a:ext cx="10085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611560" y="3689723"/>
            <a:ext cx="685145" cy="485183"/>
            <a:chOff x="1044442" y="4012323"/>
            <a:chExt cx="1213777" cy="945485"/>
          </a:xfrm>
        </p:grpSpPr>
        <p:grpSp>
          <p:nvGrpSpPr>
            <p:cNvPr id="98" name="组合 97"/>
            <p:cNvGrpSpPr/>
            <p:nvPr/>
          </p:nvGrpSpPr>
          <p:grpSpPr>
            <a:xfrm>
              <a:off x="1154424" y="4110637"/>
              <a:ext cx="1049000" cy="750584"/>
              <a:chOff x="2837083" y="386089"/>
              <a:chExt cx="2194560" cy="1570258"/>
            </a:xfrm>
          </p:grpSpPr>
          <p:sp>
            <p:nvSpPr>
              <p:cNvPr id="100" name="矩形 99"/>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1" name="矩形 100"/>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2" name="矩形 101"/>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3" name="矩形 102"/>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4" name="矩形 103"/>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5" name="矩形 104"/>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6" name="矩形 105"/>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7" name="矩形 106"/>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sp>
          <p:nvSpPr>
            <p:cNvPr id="99" name="矩形 98"/>
            <p:cNvSpPr/>
            <p:nvPr/>
          </p:nvSpPr>
          <p:spPr>
            <a:xfrm>
              <a:off x="1044442" y="4012323"/>
              <a:ext cx="1213777"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55" name="组合 54"/>
          <p:cNvGrpSpPr/>
          <p:nvPr/>
        </p:nvGrpSpPr>
        <p:grpSpPr>
          <a:xfrm>
            <a:off x="1740808" y="3685998"/>
            <a:ext cx="323382" cy="485183"/>
            <a:chOff x="2872383" y="4005064"/>
            <a:chExt cx="572891" cy="945485"/>
          </a:xfrm>
        </p:grpSpPr>
        <p:sp>
          <p:nvSpPr>
            <p:cNvPr id="92" name="矩形 91"/>
            <p:cNvSpPr/>
            <p:nvPr/>
          </p:nvSpPr>
          <p:spPr>
            <a:xfrm>
              <a:off x="2920937" y="4099883"/>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93" name="矩形 92"/>
            <p:cNvSpPr/>
            <p:nvPr/>
          </p:nvSpPr>
          <p:spPr>
            <a:xfrm>
              <a:off x="2920937" y="4552166"/>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94" name="组合 93"/>
            <p:cNvGrpSpPr/>
            <p:nvPr/>
          </p:nvGrpSpPr>
          <p:grpSpPr>
            <a:xfrm>
              <a:off x="2920938" y="4100085"/>
              <a:ext cx="405415" cy="753877"/>
              <a:chOff x="5247853" y="379200"/>
              <a:chExt cx="848147" cy="1577147"/>
            </a:xfrm>
          </p:grpSpPr>
          <p:sp>
            <p:nvSpPr>
              <p:cNvPr id="96" name="矩形 95"/>
              <p:cNvSpPr/>
              <p:nvPr/>
            </p:nvSpPr>
            <p:spPr>
              <a:xfrm>
                <a:off x="5247853" y="37920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97" name="矩形 96"/>
              <p:cNvSpPr/>
              <p:nvPr/>
            </p:nvSpPr>
            <p:spPr>
              <a:xfrm>
                <a:off x="5247853" y="132539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95" name="矩形 94"/>
            <p:cNvSpPr/>
            <p:nvPr/>
          </p:nvSpPr>
          <p:spPr>
            <a:xfrm>
              <a:off x="2872383" y="4005064"/>
              <a:ext cx="572891"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56" name="组合 55"/>
          <p:cNvGrpSpPr/>
          <p:nvPr/>
        </p:nvGrpSpPr>
        <p:grpSpPr>
          <a:xfrm>
            <a:off x="1072438" y="3494201"/>
            <a:ext cx="804494" cy="165937"/>
            <a:chOff x="3434731" y="1415020"/>
            <a:chExt cx="2088232" cy="576064"/>
          </a:xfrm>
        </p:grpSpPr>
        <p:cxnSp>
          <p:nvCxnSpPr>
            <p:cNvPr id="90" name="直接连接符 89"/>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91" name="直接连接符 90"/>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57" name="组合 56"/>
          <p:cNvGrpSpPr/>
          <p:nvPr/>
        </p:nvGrpSpPr>
        <p:grpSpPr>
          <a:xfrm>
            <a:off x="3185206" y="3277229"/>
            <a:ext cx="1070782" cy="165937"/>
            <a:chOff x="3434731" y="1415020"/>
            <a:chExt cx="2088232" cy="576064"/>
          </a:xfrm>
        </p:grpSpPr>
        <p:cxnSp>
          <p:nvCxnSpPr>
            <p:cNvPr id="88" name="直接连接符 87"/>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89" name="直接连接符 88"/>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cxnSp>
        <p:nvCxnSpPr>
          <p:cNvPr id="58" name="直接连接符 57"/>
          <p:cNvCxnSpPr/>
          <p:nvPr/>
        </p:nvCxnSpPr>
        <p:spPr>
          <a:xfrm>
            <a:off x="1681203" y="2987923"/>
            <a:ext cx="0" cy="4757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904970" y="2987923"/>
            <a:ext cx="1576" cy="2619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2820471" y="3473893"/>
            <a:ext cx="692659" cy="273141"/>
            <a:chOff x="4785072" y="3591731"/>
            <a:chExt cx="1227088" cy="532275"/>
          </a:xfrm>
        </p:grpSpPr>
        <p:sp>
          <p:nvSpPr>
            <p:cNvPr id="82" name="矩形 81"/>
            <p:cNvSpPr/>
            <p:nvPr/>
          </p:nvSpPr>
          <p:spPr>
            <a:xfrm>
              <a:off x="5372637" y="3646279"/>
              <a:ext cx="204101" cy="468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nvGrpSpPr>
            <p:cNvPr id="83" name="组合 82"/>
            <p:cNvGrpSpPr/>
            <p:nvPr/>
          </p:nvGrpSpPr>
          <p:grpSpPr>
            <a:xfrm>
              <a:off x="4916820" y="3646279"/>
              <a:ext cx="1021484" cy="363903"/>
              <a:chOff x="2875460" y="2277671"/>
              <a:chExt cx="2136994" cy="761304"/>
            </a:xfrm>
          </p:grpSpPr>
          <p:sp>
            <p:nvSpPr>
              <p:cNvPr id="85" name="矩形 84"/>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86" name="矩形 85"/>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87" name="矩形 86"/>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84" name="矩形 83"/>
            <p:cNvSpPr/>
            <p:nvPr/>
          </p:nvSpPr>
          <p:spPr>
            <a:xfrm>
              <a:off x="4785072" y="3591731"/>
              <a:ext cx="1227088"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61" name="组合 60"/>
          <p:cNvGrpSpPr/>
          <p:nvPr/>
        </p:nvGrpSpPr>
        <p:grpSpPr>
          <a:xfrm>
            <a:off x="4129688" y="3474135"/>
            <a:ext cx="318314" cy="273141"/>
            <a:chOff x="7104431" y="3592203"/>
            <a:chExt cx="563913" cy="532275"/>
          </a:xfrm>
        </p:grpSpPr>
        <p:sp>
          <p:nvSpPr>
            <p:cNvPr id="80" name="矩形 79"/>
            <p:cNvSpPr/>
            <p:nvPr/>
          </p:nvSpPr>
          <p:spPr>
            <a:xfrm>
              <a:off x="7187217" y="3649398"/>
              <a:ext cx="379984" cy="4659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sp>
          <p:nvSpPr>
            <p:cNvPr id="81" name="矩形 80"/>
            <p:cNvSpPr/>
            <p:nvPr/>
          </p:nvSpPr>
          <p:spPr>
            <a:xfrm>
              <a:off x="7104431" y="3592203"/>
              <a:ext cx="563913"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62" name="组合 61"/>
          <p:cNvGrpSpPr/>
          <p:nvPr/>
        </p:nvGrpSpPr>
        <p:grpSpPr>
          <a:xfrm>
            <a:off x="2526747" y="3765903"/>
            <a:ext cx="1070782" cy="165937"/>
            <a:chOff x="3434731" y="1415020"/>
            <a:chExt cx="2088232" cy="576064"/>
          </a:xfrm>
        </p:grpSpPr>
        <p:cxnSp>
          <p:nvCxnSpPr>
            <p:cNvPr id="78" name="直接连接符 77"/>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79" name="直接连接符 78"/>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sp>
        <p:nvSpPr>
          <p:cNvPr id="63" name="矩形 62"/>
          <p:cNvSpPr/>
          <p:nvPr/>
        </p:nvSpPr>
        <p:spPr>
          <a:xfrm>
            <a:off x="3539924" y="3962842"/>
            <a:ext cx="115210" cy="240477"/>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nvGrpSpPr>
          <p:cNvPr id="64" name="组合 63"/>
          <p:cNvGrpSpPr/>
          <p:nvPr/>
        </p:nvGrpSpPr>
        <p:grpSpPr>
          <a:xfrm>
            <a:off x="2170443" y="3962842"/>
            <a:ext cx="692659" cy="273141"/>
            <a:chOff x="3633508" y="4544555"/>
            <a:chExt cx="1227088" cy="532275"/>
          </a:xfrm>
        </p:grpSpPr>
        <p:grpSp>
          <p:nvGrpSpPr>
            <p:cNvPr id="72" name="组合 71"/>
            <p:cNvGrpSpPr/>
            <p:nvPr/>
          </p:nvGrpSpPr>
          <p:grpSpPr>
            <a:xfrm>
              <a:off x="3765256" y="4599103"/>
              <a:ext cx="1021484" cy="363903"/>
              <a:chOff x="2875460" y="2277671"/>
              <a:chExt cx="2136994" cy="761304"/>
            </a:xfrm>
          </p:grpSpPr>
          <p:sp>
            <p:nvSpPr>
              <p:cNvPr id="75" name="矩形 74"/>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76" name="矩形 75"/>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77" name="矩形 76"/>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73" name="矩形 72"/>
            <p:cNvSpPr/>
            <p:nvPr/>
          </p:nvSpPr>
          <p:spPr>
            <a:xfrm>
              <a:off x="3633508" y="4544555"/>
              <a:ext cx="1227088"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74" name="矩形 73"/>
            <p:cNvSpPr/>
            <p:nvPr/>
          </p:nvSpPr>
          <p:spPr>
            <a:xfrm>
              <a:off x="4232186" y="4603278"/>
              <a:ext cx="187192" cy="359728"/>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65" name="矩形 64"/>
          <p:cNvSpPr/>
          <p:nvPr/>
        </p:nvSpPr>
        <p:spPr>
          <a:xfrm>
            <a:off x="3152136" y="3496019"/>
            <a:ext cx="115210" cy="240477"/>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nvGrpSpPr>
          <p:cNvPr id="7" name="组合 6"/>
          <p:cNvGrpSpPr/>
          <p:nvPr/>
        </p:nvGrpSpPr>
        <p:grpSpPr>
          <a:xfrm>
            <a:off x="1335972" y="2677203"/>
            <a:ext cx="2738788" cy="1451625"/>
            <a:chOff x="1335972" y="2957980"/>
            <a:chExt cx="2738788" cy="1451625"/>
          </a:xfrm>
        </p:grpSpPr>
        <mc:AlternateContent xmlns:mc="http://schemas.openxmlformats.org/markup-compatibility/2006" xmlns:a14="http://schemas.microsoft.com/office/drawing/2010/main">
          <mc:Choice Requires="a14">
            <p:sp>
              <p:nvSpPr>
                <p:cNvPr id="68" name="TextBox 67"/>
                <p:cNvSpPr txBox="1"/>
                <p:nvPr/>
              </p:nvSpPr>
              <p:spPr>
                <a:xfrm>
                  <a:off x="2566915" y="2957980"/>
                  <a:ext cx="48102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a:rPr>
                            </m:ctrlPr>
                          </m:sSubPr>
                          <m:e>
                            <m:r>
                              <a:rPr lang="en-US" altLang="zh-CN" sz="2000" b="0" i="1" smtClean="0">
                                <a:latin typeface="Cambria Math"/>
                              </a:rPr>
                              <m:t>𝑆</m:t>
                            </m:r>
                          </m:e>
                          <m:sub>
                            <m:r>
                              <a:rPr lang="en-US" altLang="zh-CN" sz="2000" b="0" i="1" smtClean="0">
                                <a:latin typeface="Cambria Math"/>
                              </a:rPr>
                              <m:t>1</m:t>
                            </m:r>
                          </m:sub>
                        </m:sSub>
                      </m:oMath>
                    </m:oMathPara>
                  </a14:m>
                  <a:endParaRPr lang="zh-CN" altLang="en-US" sz="2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2566915" y="2957980"/>
                  <a:ext cx="481029" cy="400110"/>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335972" y="3753659"/>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a:rPr>
                            </m:ctrlPr>
                          </m:sSubPr>
                          <m:e>
                            <m:r>
                              <a:rPr lang="en-US" altLang="zh-CN" sz="2000" b="0" i="1" smtClean="0">
                                <a:latin typeface="Cambria Math"/>
                              </a:rPr>
                              <m:t>𝑆</m:t>
                            </m:r>
                          </m:e>
                          <m:sub>
                            <m:r>
                              <a:rPr lang="en-US" altLang="zh-CN" sz="2000" b="0" i="1" smtClean="0">
                                <a:latin typeface="Cambria Math"/>
                              </a:rPr>
                              <m:t>2</m:t>
                            </m:r>
                          </m:sub>
                        </m:sSub>
                      </m:oMath>
                    </m:oMathPara>
                  </a14:m>
                  <a:endParaRPr lang="zh-CN" altLang="en-US" sz="20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335972" y="3753659"/>
                  <a:ext cx="486993" cy="400110"/>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3587767" y="3532494"/>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a:rPr>
                            </m:ctrlPr>
                          </m:sSubPr>
                          <m:e>
                            <m:r>
                              <a:rPr lang="en-US" altLang="zh-CN" sz="2000" b="0" i="1" smtClean="0">
                                <a:latin typeface="Cambria Math"/>
                              </a:rPr>
                              <m:t>𝑆</m:t>
                            </m:r>
                          </m:e>
                          <m:sub>
                            <m:r>
                              <a:rPr lang="en-US" altLang="zh-CN" sz="2000" b="0" i="1" smtClean="0">
                                <a:latin typeface="Cambria Math"/>
                              </a:rPr>
                              <m:t>3</m:t>
                            </m:r>
                          </m:sub>
                        </m:sSub>
                      </m:oMath>
                    </m:oMathPara>
                  </a14:m>
                  <a:endParaRPr lang="zh-CN" altLang="en-US" sz="2000" dirty="0"/>
                </a:p>
              </p:txBody>
            </p:sp>
          </mc:Choice>
          <mc:Fallback xmlns="">
            <p:sp>
              <p:nvSpPr>
                <p:cNvPr id="70" name="TextBox 69"/>
                <p:cNvSpPr txBox="1">
                  <a:spLocks noRot="1" noChangeAspect="1" noMove="1" noResize="1" noEditPoints="1" noAdjustHandles="1" noChangeArrowheads="1" noChangeShapeType="1" noTextEdit="1"/>
                </p:cNvSpPr>
                <p:nvPr/>
              </p:nvSpPr>
              <p:spPr>
                <a:xfrm>
                  <a:off x="3587767" y="3532494"/>
                  <a:ext cx="486993" cy="40011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2919549" y="4009495"/>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a:rPr>
                            </m:ctrlPr>
                          </m:sSubPr>
                          <m:e>
                            <m:r>
                              <a:rPr lang="en-US" altLang="zh-CN" sz="2000" b="0" i="1" smtClean="0">
                                <a:latin typeface="Cambria Math"/>
                              </a:rPr>
                              <m:t>𝑆</m:t>
                            </m:r>
                          </m:e>
                          <m:sub>
                            <m:r>
                              <a:rPr lang="en-US" altLang="zh-CN" sz="2000" b="0" i="1" smtClean="0">
                                <a:latin typeface="Cambria Math"/>
                              </a:rPr>
                              <m:t>4</m:t>
                            </m:r>
                          </m:sub>
                        </m:sSub>
                      </m:oMath>
                    </m:oMathPara>
                  </a14:m>
                  <a:endParaRPr lang="zh-CN" altLang="en-US" sz="2000" dirty="0"/>
                </a:p>
              </p:txBody>
            </p:sp>
          </mc:Choice>
          <mc:Fallback xmlns="">
            <p:sp>
              <p:nvSpPr>
                <p:cNvPr id="71" name="TextBox 70"/>
                <p:cNvSpPr txBox="1">
                  <a:spLocks noRot="1" noChangeAspect="1" noMove="1" noResize="1" noEditPoints="1" noAdjustHandles="1" noChangeArrowheads="1" noChangeShapeType="1" noTextEdit="1"/>
                </p:cNvSpPr>
                <p:nvPr/>
              </p:nvSpPr>
              <p:spPr>
                <a:xfrm>
                  <a:off x="2919549" y="4009495"/>
                  <a:ext cx="486993" cy="400110"/>
                </a:xfrm>
                <a:prstGeom prst="rect">
                  <a:avLst/>
                </a:prstGeom>
                <a:blipFill rotWithShape="1">
                  <a:blip r:embed="rId6"/>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67" name="TextBox 66"/>
              <p:cNvSpPr txBox="1"/>
              <p:nvPr/>
            </p:nvSpPr>
            <p:spPr>
              <a:xfrm>
                <a:off x="4662361" y="2970568"/>
                <a:ext cx="388818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a:rPr>
                          </m:ctrlPr>
                        </m:sSubPr>
                        <m:e>
                          <m:r>
                            <m:rPr>
                              <m:sty m:val="p"/>
                            </m:rPr>
                            <a:rPr lang="en-US" altLang="zh-CN" sz="2400" b="0" i="0" smtClean="0">
                              <a:latin typeface="Cambria Math"/>
                            </a:rPr>
                            <m:t>max</m:t>
                          </m:r>
                          <m:r>
                            <a:rPr lang="en-US" altLang="zh-CN" sz="2400" b="0" i="0" smtClean="0">
                              <a:latin typeface="Cambria Math"/>
                            </a:rPr>
                            <m:t>.   </m:t>
                          </m:r>
                          <m:r>
                            <m:rPr>
                              <m:sty m:val="p"/>
                            </m:rPr>
                            <a:rPr lang="en-US" altLang="zh-CN" sz="2400" b="0" i="0" smtClean="0">
                              <a:latin typeface="Cambria Math"/>
                            </a:rPr>
                            <m:t>Σ</m:t>
                          </m:r>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𝑆</m:t>
                              </m:r>
                            </m:e>
                            <m:sub>
                              <m:r>
                                <a:rPr lang="en-US" altLang="zh-CN" sz="2400" b="0" i="1" smtClean="0">
                                  <a:latin typeface="Cambria Math"/>
                                </a:rPr>
                                <m:t>1</m:t>
                              </m:r>
                            </m:sub>
                          </m:sSub>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𝑆</m:t>
                              </m:r>
                            </m:e>
                            <m:sub>
                              <m:r>
                                <a:rPr lang="en-US" altLang="zh-CN" sz="2400" b="0" i="1" smtClean="0">
                                  <a:latin typeface="Cambria Math"/>
                                </a:rPr>
                                <m:t>2</m:t>
                              </m:r>
                            </m:sub>
                          </m:sSub>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𝑆</m:t>
                              </m:r>
                            </m:e>
                            <m:sub>
                              <m:r>
                                <a:rPr lang="en-US" altLang="zh-CN" sz="2400" b="0" i="1" smtClean="0">
                                  <a:latin typeface="Cambria Math"/>
                                </a:rPr>
                                <m:t>3</m:t>
                              </m:r>
                            </m:sub>
                          </m:sSub>
                          <m:r>
                            <a:rPr lang="en-US" altLang="zh-CN" sz="2400" b="0" i="1" smtClean="0">
                              <a:latin typeface="Cambria Math"/>
                            </a:rPr>
                            <m:t>+</m:t>
                          </m:r>
                          <m:r>
                            <a:rPr lang="en-US" altLang="zh-CN" sz="2400" b="0" i="1" smtClean="0">
                              <a:latin typeface="Cambria Math"/>
                            </a:rPr>
                            <m:t>𝑆</m:t>
                          </m:r>
                        </m:e>
                        <m:sub>
                          <m:r>
                            <a:rPr lang="en-US" altLang="zh-CN" sz="2400" b="0" i="1" smtClean="0">
                              <a:latin typeface="Cambria Math"/>
                            </a:rPr>
                            <m:t>4</m:t>
                          </m:r>
                        </m:sub>
                      </m:sSub>
                    </m:oMath>
                  </m:oMathPara>
                </a14:m>
                <a:endParaRPr lang="zh-CN" altLang="en-US" sz="2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662361" y="2970568"/>
                <a:ext cx="3888180" cy="461665"/>
              </a:xfrm>
              <a:prstGeom prst="rect">
                <a:avLst/>
              </a:prstGeom>
              <a:blipFill rotWithShape="1">
                <a:blip r:embed="rId7"/>
                <a:stretch>
                  <a:fillRect/>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385706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Related works</a:t>
            </a:r>
            <a:endParaRPr lang="zh-CN" altLang="en-US" dirty="0"/>
          </a:p>
        </p:txBody>
      </p:sp>
      <p:sp>
        <p:nvSpPr>
          <p:cNvPr id="3" name="内容占位符 2"/>
          <p:cNvSpPr>
            <a:spLocks noGrp="1"/>
          </p:cNvSpPr>
          <p:nvPr>
            <p:ph idx="1"/>
          </p:nvPr>
        </p:nvSpPr>
        <p:spPr>
          <a:xfrm>
            <a:off x="457200" y="1200521"/>
            <a:ext cx="8229600" cy="435919"/>
          </a:xfrm>
        </p:spPr>
        <p:txBody>
          <a:bodyPr>
            <a:normAutofit fontScale="85000" lnSpcReduction="20000"/>
          </a:bodyPr>
          <a:lstStyle/>
          <a:p>
            <a:r>
              <a:rPr lang="en-US" altLang="zh-CN" dirty="0" smtClean="0"/>
              <a:t>Structuring symmetry</a:t>
            </a:r>
            <a:endParaRPr lang="zh-CN" altLang="en-US" dirty="0"/>
          </a:p>
        </p:txBody>
      </p:sp>
      <p:pic>
        <p:nvPicPr>
          <p:cNvPr id="8" name="Picture 2" descr="http://www.computer-graphics.cn/%7Eeric/images/rep_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770" y="2123222"/>
            <a:ext cx="2423718" cy="16360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tree_examp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188" y="2702706"/>
            <a:ext cx="1759620" cy="1228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teaser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780456"/>
            <a:ext cx="1163385" cy="1918104"/>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611560" y="4012704"/>
            <a:ext cx="1717521" cy="646331"/>
          </a:xfrm>
          <a:prstGeom prst="rect">
            <a:avLst/>
          </a:prstGeom>
        </p:spPr>
        <p:txBody>
          <a:bodyPr wrap="none">
            <a:spAutoFit/>
          </a:bodyPr>
          <a:lstStyle/>
          <a:p>
            <a:pPr algn="ctr"/>
            <a:r>
              <a:rPr lang="en-US" altLang="zh-CN" dirty="0" smtClean="0"/>
              <a:t>Folding mesh</a:t>
            </a:r>
          </a:p>
          <a:p>
            <a:pPr algn="ctr"/>
            <a:r>
              <a:rPr lang="en-US" altLang="zh-CN" dirty="0" smtClean="0"/>
              <a:t>[</a:t>
            </a:r>
            <a:r>
              <a:rPr lang="en-US" altLang="zh-CN" dirty="0" err="1" smtClean="0"/>
              <a:t>Simari</a:t>
            </a:r>
            <a:r>
              <a:rPr lang="en-US" altLang="zh-CN" dirty="0" smtClean="0"/>
              <a:t> </a:t>
            </a:r>
            <a:r>
              <a:rPr lang="en-US" altLang="zh-CN" dirty="0"/>
              <a:t>et al. 06]</a:t>
            </a:r>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2135376"/>
            <a:ext cx="3224857" cy="169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3275856" y="4012704"/>
            <a:ext cx="2539413" cy="646331"/>
          </a:xfrm>
          <a:prstGeom prst="rect">
            <a:avLst/>
          </a:prstGeom>
        </p:spPr>
        <p:txBody>
          <a:bodyPr wrap="none">
            <a:spAutoFit/>
          </a:bodyPr>
          <a:lstStyle/>
          <a:p>
            <a:pPr algn="ctr"/>
            <a:r>
              <a:rPr lang="en-US" altLang="zh-CN" dirty="0"/>
              <a:t>Structuring 3D </a:t>
            </a:r>
            <a:r>
              <a:rPr lang="en-US" altLang="zh-CN" dirty="0" smtClean="0"/>
              <a:t>Geometry</a:t>
            </a:r>
          </a:p>
          <a:p>
            <a:pPr algn="ctr"/>
            <a:r>
              <a:rPr lang="en-US" altLang="zh-CN" dirty="0" smtClean="0"/>
              <a:t>[Martinet 2007]</a:t>
            </a:r>
            <a:endParaRPr lang="zh-CN" altLang="en-US" dirty="0"/>
          </a:p>
        </p:txBody>
      </p:sp>
      <p:sp>
        <p:nvSpPr>
          <p:cNvPr id="15" name="矩形 14"/>
          <p:cNvSpPr/>
          <p:nvPr/>
        </p:nvSpPr>
        <p:spPr>
          <a:xfrm>
            <a:off x="6721386" y="4012703"/>
            <a:ext cx="2062488" cy="646331"/>
          </a:xfrm>
          <a:prstGeom prst="rect">
            <a:avLst/>
          </a:prstGeom>
        </p:spPr>
        <p:txBody>
          <a:bodyPr wrap="none">
            <a:spAutoFit/>
          </a:bodyPr>
          <a:lstStyle/>
          <a:p>
            <a:pPr algn="ctr"/>
            <a:r>
              <a:rPr lang="en-US" altLang="zh-CN" dirty="0" smtClean="0"/>
              <a:t>Symmetry hierarchy</a:t>
            </a:r>
          </a:p>
          <a:p>
            <a:pPr algn="ctr"/>
            <a:r>
              <a:rPr lang="en-US" altLang="zh-CN" dirty="0" smtClean="0"/>
              <a:t>[Wang et al. 2007]</a:t>
            </a:r>
            <a:endParaRPr lang="zh-CN" altLang="en-US" dirty="0"/>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2724260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Related works</a:t>
            </a:r>
            <a:endParaRPr lang="zh-CN" altLang="en-US" dirty="0"/>
          </a:p>
        </p:txBody>
      </p:sp>
      <p:sp>
        <p:nvSpPr>
          <p:cNvPr id="3" name="内容占位符 2"/>
          <p:cNvSpPr>
            <a:spLocks noGrp="1"/>
          </p:cNvSpPr>
          <p:nvPr>
            <p:ph idx="1"/>
          </p:nvPr>
        </p:nvSpPr>
        <p:spPr>
          <a:xfrm>
            <a:off x="457200" y="1200521"/>
            <a:ext cx="8229600" cy="435919"/>
          </a:xfrm>
        </p:spPr>
        <p:txBody>
          <a:bodyPr>
            <a:normAutofit fontScale="85000" lnSpcReduction="20000"/>
          </a:bodyPr>
          <a:lstStyle/>
          <a:p>
            <a:r>
              <a:rPr lang="en-US" altLang="zh-CN" dirty="0" smtClean="0"/>
              <a:t>Façade </a:t>
            </a:r>
            <a:r>
              <a:rPr lang="en-US" altLang="zh-CN" dirty="0"/>
              <a:t>analysis</a:t>
            </a:r>
            <a:endParaRPr lang="zh-CN" altLang="en-US" dirty="0"/>
          </a:p>
        </p:txBody>
      </p:sp>
      <p:sp>
        <p:nvSpPr>
          <p:cNvPr id="12" name="矩形 11"/>
          <p:cNvSpPr/>
          <p:nvPr/>
        </p:nvSpPr>
        <p:spPr>
          <a:xfrm>
            <a:off x="2527214" y="3454015"/>
            <a:ext cx="2332818" cy="584775"/>
          </a:xfrm>
          <a:prstGeom prst="rect">
            <a:avLst/>
          </a:prstGeom>
        </p:spPr>
        <p:txBody>
          <a:bodyPr wrap="none">
            <a:spAutoFit/>
          </a:bodyPr>
          <a:lstStyle/>
          <a:p>
            <a:pPr algn="ctr"/>
            <a:r>
              <a:rPr lang="en-US" altLang="zh-CN" sz="1600" dirty="0" smtClean="0"/>
              <a:t>Symmetry-summarization</a:t>
            </a:r>
          </a:p>
          <a:p>
            <a:pPr algn="ctr"/>
            <a:r>
              <a:rPr lang="en-US" altLang="zh-CN" sz="1600" dirty="0" smtClean="0"/>
              <a:t>[Wu et </a:t>
            </a:r>
            <a:r>
              <a:rPr lang="en-US" altLang="zh-CN" sz="1600" dirty="0"/>
              <a:t>al. </a:t>
            </a:r>
            <a:r>
              <a:rPr lang="en-US" altLang="zh-CN" sz="1600" dirty="0" smtClean="0"/>
              <a:t>2011]</a:t>
            </a:r>
            <a:endParaRPr lang="en-US" altLang="zh-CN" sz="1600" dirty="0"/>
          </a:p>
        </p:txBody>
      </p:sp>
      <p:sp>
        <p:nvSpPr>
          <p:cNvPr id="14" name="矩形 13"/>
          <p:cNvSpPr/>
          <p:nvPr/>
        </p:nvSpPr>
        <p:spPr>
          <a:xfrm>
            <a:off x="4962857" y="3454015"/>
            <a:ext cx="2150204" cy="584775"/>
          </a:xfrm>
          <a:prstGeom prst="rect">
            <a:avLst/>
          </a:prstGeom>
        </p:spPr>
        <p:txBody>
          <a:bodyPr wrap="none">
            <a:spAutoFit/>
          </a:bodyPr>
          <a:lstStyle/>
          <a:p>
            <a:pPr algn="ctr"/>
            <a:r>
              <a:rPr lang="en-US" altLang="zh-CN" sz="1600" dirty="0"/>
              <a:t>Shape grammar </a:t>
            </a:r>
            <a:r>
              <a:rPr lang="en-US" altLang="zh-CN" sz="1600" dirty="0" smtClean="0"/>
              <a:t>parsing</a:t>
            </a:r>
          </a:p>
          <a:p>
            <a:pPr algn="ctr"/>
            <a:r>
              <a:rPr lang="en-US" altLang="zh-CN" sz="1600" dirty="0" smtClean="0"/>
              <a:t>[</a:t>
            </a:r>
            <a:r>
              <a:rPr lang="en-US" altLang="zh-CN" sz="1600" dirty="0" err="1"/>
              <a:t>Teboul</a:t>
            </a:r>
            <a:r>
              <a:rPr lang="en-US" altLang="zh-CN" sz="1600" dirty="0"/>
              <a:t> </a:t>
            </a:r>
            <a:r>
              <a:rPr lang="en-US" altLang="zh-CN" sz="1600" dirty="0" smtClean="0"/>
              <a:t>et al. 2011]</a:t>
            </a:r>
            <a:endParaRPr lang="zh-CN" altLang="en-US" sz="1600" dirty="0"/>
          </a:p>
        </p:txBody>
      </p:sp>
      <p:sp>
        <p:nvSpPr>
          <p:cNvPr id="15" name="矩形 14"/>
          <p:cNvSpPr/>
          <p:nvPr/>
        </p:nvSpPr>
        <p:spPr>
          <a:xfrm>
            <a:off x="7169447" y="3454014"/>
            <a:ext cx="1939057" cy="584775"/>
          </a:xfrm>
          <a:prstGeom prst="rect">
            <a:avLst/>
          </a:prstGeom>
        </p:spPr>
        <p:txBody>
          <a:bodyPr wrap="none">
            <a:spAutoFit/>
          </a:bodyPr>
          <a:lstStyle/>
          <a:p>
            <a:pPr algn="ctr"/>
            <a:r>
              <a:rPr lang="en-US" altLang="zh-CN" sz="1600" dirty="0"/>
              <a:t>Adaptive </a:t>
            </a:r>
            <a:r>
              <a:rPr lang="en-US" altLang="zh-CN" sz="1600" dirty="0" smtClean="0"/>
              <a:t>Partitioning</a:t>
            </a:r>
          </a:p>
          <a:p>
            <a:pPr algn="ctr"/>
            <a:r>
              <a:rPr lang="en-US" altLang="zh-CN" sz="1600" dirty="0" smtClean="0"/>
              <a:t>[</a:t>
            </a:r>
            <a:r>
              <a:rPr lang="en-US" altLang="zh-CN" sz="1600" dirty="0" err="1"/>
              <a:t>Shen</a:t>
            </a:r>
            <a:r>
              <a:rPr lang="en-US" altLang="zh-CN" sz="1600" dirty="0"/>
              <a:t> et al. </a:t>
            </a:r>
            <a:r>
              <a:rPr lang="en-US" altLang="zh-CN" sz="1600" dirty="0" smtClean="0"/>
              <a:t>2011]</a:t>
            </a:r>
            <a:endParaRPr lang="zh-CN" altLang="en-US" sz="1600" dirty="0"/>
          </a:p>
        </p:txBody>
      </p:sp>
      <p:grpSp>
        <p:nvGrpSpPr>
          <p:cNvPr id="7" name="组合 6"/>
          <p:cNvGrpSpPr/>
          <p:nvPr/>
        </p:nvGrpSpPr>
        <p:grpSpPr>
          <a:xfrm>
            <a:off x="2601894" y="1757402"/>
            <a:ext cx="2153755" cy="1502845"/>
            <a:chOff x="217336" y="2287319"/>
            <a:chExt cx="2606044" cy="1502845"/>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36" y="2424504"/>
              <a:ext cx="1618360" cy="136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287319"/>
              <a:ext cx="987684" cy="149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1636440"/>
            <a:ext cx="1891590"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4301" y="1688828"/>
            <a:ext cx="13620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89" y="1887814"/>
            <a:ext cx="2263163" cy="138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矩形 20"/>
          <p:cNvSpPr/>
          <p:nvPr/>
        </p:nvSpPr>
        <p:spPr>
          <a:xfrm>
            <a:off x="299203" y="3454015"/>
            <a:ext cx="1817934" cy="584775"/>
          </a:xfrm>
          <a:prstGeom prst="rect">
            <a:avLst/>
          </a:prstGeom>
        </p:spPr>
        <p:txBody>
          <a:bodyPr wrap="none">
            <a:spAutoFit/>
          </a:bodyPr>
          <a:lstStyle/>
          <a:p>
            <a:pPr algn="ctr"/>
            <a:r>
              <a:rPr lang="en-US" altLang="zh-CN" sz="1600" dirty="0"/>
              <a:t>Instant </a:t>
            </a:r>
            <a:r>
              <a:rPr lang="en-US" altLang="zh-CN" sz="1600" dirty="0" smtClean="0"/>
              <a:t>architecture</a:t>
            </a:r>
          </a:p>
          <a:p>
            <a:pPr algn="ctr"/>
            <a:r>
              <a:rPr lang="en-US" altLang="zh-CN" sz="1600" dirty="0" smtClean="0"/>
              <a:t>[</a:t>
            </a:r>
            <a:r>
              <a:rPr lang="en-US" altLang="zh-CN" sz="1600" dirty="0" err="1" smtClean="0"/>
              <a:t>Wonka</a:t>
            </a:r>
            <a:r>
              <a:rPr lang="en-US" altLang="zh-CN" sz="1600" dirty="0" smtClean="0"/>
              <a:t> et al. 2003]</a:t>
            </a:r>
            <a:endParaRPr lang="zh-CN" altLang="en-US" sz="1600" dirty="0"/>
          </a:p>
        </p:txBody>
      </p:sp>
      <p:sp>
        <p:nvSpPr>
          <p:cNvPr id="17" name="矩形 16"/>
          <p:cNvSpPr/>
          <p:nvPr/>
        </p:nvSpPr>
        <p:spPr>
          <a:xfrm>
            <a:off x="2698658" y="4156720"/>
            <a:ext cx="3964034" cy="369332"/>
          </a:xfrm>
          <a:prstGeom prst="rect">
            <a:avLst/>
          </a:prstGeom>
          <a:solidFill>
            <a:schemeClr val="accent1">
              <a:lumMod val="20000"/>
              <a:lumOff val="80000"/>
            </a:schemeClr>
          </a:solidFill>
          <a:ln>
            <a:solidFill>
              <a:schemeClr val="tx2">
                <a:lumMod val="60000"/>
                <a:lumOff val="40000"/>
              </a:schemeClr>
            </a:solidFill>
          </a:ln>
        </p:spPr>
        <p:txBody>
          <a:bodyPr wrap="none">
            <a:spAutoFit/>
          </a:bodyPr>
          <a:lstStyle/>
          <a:p>
            <a:pPr algn="ctr"/>
            <a:r>
              <a:rPr lang="en-US" altLang="zh-CN" dirty="0" smtClean="0"/>
              <a:t>Layering has so far not been considered.</a:t>
            </a:r>
            <a:endParaRPr lang="zh-CN" altLang="en-US" dirty="0"/>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187699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Related works</a:t>
            </a:r>
            <a:endParaRPr lang="zh-CN" altLang="en-US" dirty="0"/>
          </a:p>
        </p:txBody>
      </p:sp>
      <p:sp>
        <p:nvSpPr>
          <p:cNvPr id="3" name="内容占位符 2"/>
          <p:cNvSpPr>
            <a:spLocks noGrp="1"/>
          </p:cNvSpPr>
          <p:nvPr>
            <p:ph idx="1"/>
          </p:nvPr>
        </p:nvSpPr>
        <p:spPr>
          <a:xfrm>
            <a:off x="457200" y="1200521"/>
            <a:ext cx="8229600" cy="435919"/>
          </a:xfrm>
        </p:spPr>
        <p:txBody>
          <a:bodyPr>
            <a:normAutofit fontScale="85000" lnSpcReduction="20000"/>
          </a:bodyPr>
          <a:lstStyle/>
          <a:p>
            <a:r>
              <a:rPr lang="en-US" altLang="zh-CN" dirty="0" smtClean="0"/>
              <a:t>Inverse procedural modeling</a:t>
            </a:r>
            <a:endParaRPr lang="zh-CN" altLang="en-US" dirty="0"/>
          </a:p>
        </p:txBody>
      </p:sp>
      <p:sp>
        <p:nvSpPr>
          <p:cNvPr id="12" name="矩形 11"/>
          <p:cNvSpPr/>
          <p:nvPr/>
        </p:nvSpPr>
        <p:spPr>
          <a:xfrm>
            <a:off x="3857679" y="3571945"/>
            <a:ext cx="4369466" cy="584775"/>
          </a:xfrm>
          <a:prstGeom prst="rect">
            <a:avLst/>
          </a:prstGeom>
        </p:spPr>
        <p:txBody>
          <a:bodyPr wrap="none">
            <a:spAutoFit/>
          </a:bodyPr>
          <a:lstStyle/>
          <a:p>
            <a:pPr algn="ctr"/>
            <a:r>
              <a:rPr lang="en-US" altLang="zh-CN" sz="1600" dirty="0" smtClean="0"/>
              <a:t>Partial </a:t>
            </a:r>
            <a:r>
              <a:rPr lang="en-US" altLang="zh-CN" sz="1600" dirty="0"/>
              <a:t>symmetry and </a:t>
            </a:r>
            <a:r>
              <a:rPr lang="en-US" altLang="zh-CN" sz="1600" dirty="0" smtClean="0"/>
              <a:t>inverse procedural modeling</a:t>
            </a:r>
          </a:p>
          <a:p>
            <a:pPr algn="ctr"/>
            <a:r>
              <a:rPr lang="en-US" altLang="zh-CN" sz="1600" dirty="0" smtClean="0"/>
              <a:t>[</a:t>
            </a:r>
            <a:r>
              <a:rPr lang="en-US" altLang="zh-CN" sz="1600" dirty="0" err="1"/>
              <a:t>Bokeloh</a:t>
            </a:r>
            <a:r>
              <a:rPr lang="en-US" altLang="zh-CN" sz="1600" dirty="0"/>
              <a:t> et al</a:t>
            </a:r>
            <a:r>
              <a:rPr lang="en-US" altLang="zh-CN" sz="1600" dirty="0" smtClean="0"/>
              <a:t>. 2010]</a:t>
            </a:r>
            <a:endParaRPr lang="en-US" altLang="zh-CN" sz="1600" dirty="0"/>
          </a:p>
        </p:txBody>
      </p:sp>
      <p:sp>
        <p:nvSpPr>
          <p:cNvPr id="21" name="矩形 20"/>
          <p:cNvSpPr/>
          <p:nvPr/>
        </p:nvSpPr>
        <p:spPr>
          <a:xfrm>
            <a:off x="1450752" y="3571945"/>
            <a:ext cx="1675075" cy="584775"/>
          </a:xfrm>
          <a:prstGeom prst="rect">
            <a:avLst/>
          </a:prstGeom>
        </p:spPr>
        <p:txBody>
          <a:bodyPr wrap="none">
            <a:spAutoFit/>
          </a:bodyPr>
          <a:lstStyle/>
          <a:p>
            <a:pPr algn="ctr"/>
            <a:r>
              <a:rPr lang="en-US" altLang="zh-CN" sz="1600" dirty="0" smtClean="0"/>
              <a:t>Inverse L-system</a:t>
            </a:r>
          </a:p>
          <a:p>
            <a:pPr algn="ctr"/>
            <a:r>
              <a:rPr lang="en-US" altLang="zh-CN" sz="1600" dirty="0" smtClean="0"/>
              <a:t>[</a:t>
            </a:r>
            <a:r>
              <a:rPr lang="en-US" altLang="zh-CN" sz="1600" dirty="0" err="1" smtClean="0"/>
              <a:t>Stava</a:t>
            </a:r>
            <a:r>
              <a:rPr lang="en-US" altLang="zh-CN" sz="1600" dirty="0" smtClean="0"/>
              <a:t> et al. 2010]</a:t>
            </a:r>
            <a:endParaRPr lang="zh-CN" altLang="en-US" sz="1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31581"/>
            <a:ext cx="2290007" cy="832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647910"/>
            <a:ext cx="2290007" cy="83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1695884"/>
            <a:ext cx="3885825" cy="193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823463" y="4228728"/>
            <a:ext cx="3714415" cy="369332"/>
          </a:xfrm>
          <a:prstGeom prst="rect">
            <a:avLst/>
          </a:prstGeom>
          <a:solidFill>
            <a:schemeClr val="accent1">
              <a:lumMod val="20000"/>
              <a:lumOff val="80000"/>
            </a:schemeClr>
          </a:solidFill>
          <a:ln>
            <a:solidFill>
              <a:schemeClr val="tx2">
                <a:lumMod val="60000"/>
                <a:lumOff val="40000"/>
              </a:schemeClr>
            </a:solidFill>
          </a:ln>
        </p:spPr>
        <p:txBody>
          <a:bodyPr wrap="none">
            <a:spAutoFit/>
          </a:bodyPr>
          <a:lstStyle/>
          <a:p>
            <a:pPr algn="ctr"/>
            <a:r>
              <a:rPr lang="en-US" altLang="zh-CN" dirty="0" smtClean="0"/>
              <a:t>We do not produce a shape grammar.</a:t>
            </a:r>
            <a:endParaRPr lang="zh-CN" altLang="en-US" dirty="0"/>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183797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Overview – Key components</a:t>
            </a:r>
            <a:endParaRPr lang="zh-CN" altLang="en-US" dirty="0"/>
          </a:p>
        </p:txBody>
      </p:sp>
      <p:grpSp>
        <p:nvGrpSpPr>
          <p:cNvPr id="3" name="组合 2"/>
          <p:cNvGrpSpPr/>
          <p:nvPr/>
        </p:nvGrpSpPr>
        <p:grpSpPr>
          <a:xfrm>
            <a:off x="151834" y="1450149"/>
            <a:ext cx="1628844" cy="3219919"/>
            <a:chOff x="151834" y="1450149"/>
            <a:chExt cx="1628844" cy="3219919"/>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3" y="1450149"/>
              <a:ext cx="1419425" cy="130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419" y="2872195"/>
              <a:ext cx="1431255" cy="130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51834" y="4300736"/>
              <a:ext cx="1628844" cy="369332"/>
            </a:xfrm>
            <a:prstGeom prst="rect">
              <a:avLst/>
            </a:prstGeom>
          </p:spPr>
          <p:txBody>
            <a:bodyPr wrap="none">
              <a:spAutoFit/>
            </a:bodyPr>
            <a:lstStyle/>
            <a:p>
              <a:pPr algn="ctr"/>
              <a:r>
                <a:rPr lang="en-US" altLang="zh-CN" dirty="0" smtClean="0"/>
                <a:t>Box </a:t>
              </a:r>
              <a:r>
                <a:rPr lang="en-US" altLang="zh-CN" dirty="0"/>
                <a:t>abstraction</a:t>
              </a:r>
            </a:p>
          </p:txBody>
        </p:sp>
      </p:grpSp>
      <p:grpSp>
        <p:nvGrpSpPr>
          <p:cNvPr id="7" name="组合 6"/>
          <p:cNvGrpSpPr/>
          <p:nvPr/>
        </p:nvGrpSpPr>
        <p:grpSpPr>
          <a:xfrm>
            <a:off x="2123728" y="1424065"/>
            <a:ext cx="3428136" cy="3246003"/>
            <a:chOff x="2123728" y="1424065"/>
            <a:chExt cx="3428136" cy="3246003"/>
          </a:xfrm>
        </p:grpSpPr>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5571" y="1424065"/>
              <a:ext cx="1892568" cy="118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组合 12"/>
            <p:cNvGrpSpPr/>
            <p:nvPr/>
          </p:nvGrpSpPr>
          <p:grpSpPr>
            <a:xfrm>
              <a:off x="2123728" y="3064948"/>
              <a:ext cx="3428136" cy="1176941"/>
              <a:chOff x="2123728" y="2571750"/>
              <a:chExt cx="5521048" cy="1895475"/>
            </a:xfrm>
          </p:grpSpPr>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2587139"/>
                <a:ext cx="180975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2587139"/>
                <a:ext cx="17907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4076" y="2571750"/>
                <a:ext cx="17907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矩形 13"/>
            <p:cNvSpPr/>
            <p:nvPr/>
          </p:nvSpPr>
          <p:spPr>
            <a:xfrm>
              <a:off x="2958384" y="2563252"/>
              <a:ext cx="1706942" cy="369332"/>
            </a:xfrm>
            <a:prstGeom prst="rect">
              <a:avLst/>
            </a:prstGeom>
          </p:spPr>
          <p:txBody>
            <a:bodyPr wrap="none">
              <a:spAutoFit/>
            </a:bodyPr>
            <a:lstStyle/>
            <a:p>
              <a:pPr algn="ctr"/>
              <a:r>
                <a:rPr lang="en-US" altLang="zh-CN" dirty="0"/>
                <a:t>Element </a:t>
              </a:r>
              <a:r>
                <a:rPr lang="en-US" altLang="zh-CN" dirty="0" smtClean="0"/>
                <a:t>groups</a:t>
              </a:r>
              <a:endParaRPr lang="zh-CN" altLang="en-US" dirty="0"/>
            </a:p>
          </p:txBody>
        </p:sp>
        <p:sp>
          <p:nvSpPr>
            <p:cNvPr id="15" name="矩形 14"/>
            <p:cNvSpPr/>
            <p:nvPr/>
          </p:nvSpPr>
          <p:spPr>
            <a:xfrm>
              <a:off x="2795294" y="4300736"/>
              <a:ext cx="2033121" cy="369332"/>
            </a:xfrm>
            <a:prstGeom prst="rect">
              <a:avLst/>
            </a:prstGeom>
          </p:spPr>
          <p:txBody>
            <a:bodyPr wrap="none">
              <a:spAutoFit/>
            </a:bodyPr>
            <a:lstStyle/>
            <a:p>
              <a:pPr algn="ctr"/>
              <a:r>
                <a:rPr lang="en-US" altLang="zh-CN" dirty="0" smtClean="0"/>
                <a:t>Candidate </a:t>
              </a:r>
              <a:r>
                <a:rPr lang="en-US" altLang="zh-CN" dirty="0"/>
                <a:t>selection</a:t>
              </a:r>
            </a:p>
          </p:txBody>
        </p:sp>
      </p:grpSp>
      <p:grpSp>
        <p:nvGrpSpPr>
          <p:cNvPr id="12" name="组合 11"/>
          <p:cNvGrpSpPr/>
          <p:nvPr/>
        </p:nvGrpSpPr>
        <p:grpSpPr>
          <a:xfrm>
            <a:off x="5940152" y="1762453"/>
            <a:ext cx="3096344" cy="2466275"/>
            <a:chOff x="5940152" y="1555721"/>
            <a:chExt cx="3096344" cy="2466275"/>
          </a:xfrm>
        </p:grpSpPr>
        <p:grpSp>
          <p:nvGrpSpPr>
            <p:cNvPr id="17" name="组合 16"/>
            <p:cNvGrpSpPr/>
            <p:nvPr/>
          </p:nvGrpSpPr>
          <p:grpSpPr>
            <a:xfrm>
              <a:off x="5940152" y="1555721"/>
              <a:ext cx="3096344" cy="2024935"/>
              <a:chOff x="6012160" y="1420416"/>
              <a:chExt cx="3096344" cy="2024935"/>
            </a:xfrm>
          </p:grpSpPr>
          <p:grpSp>
            <p:nvGrpSpPr>
              <p:cNvPr id="20" name="组合 19"/>
              <p:cNvGrpSpPr/>
              <p:nvPr/>
            </p:nvGrpSpPr>
            <p:grpSpPr>
              <a:xfrm>
                <a:off x="6227769" y="2477712"/>
                <a:ext cx="1008527" cy="485183"/>
                <a:chOff x="3314701" y="3645329"/>
                <a:chExt cx="2448741" cy="1295847"/>
              </a:xfrm>
            </p:grpSpPr>
            <p:sp>
              <p:nvSpPr>
                <p:cNvPr id="106" name="矩形 105"/>
                <p:cNvSpPr/>
                <p:nvPr/>
              </p:nvSpPr>
              <p:spPr>
                <a:xfrm>
                  <a:off x="5044805" y="3775285"/>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07" name="矩形 106"/>
                <p:cNvSpPr/>
                <p:nvPr/>
              </p:nvSpPr>
              <p:spPr>
                <a:xfrm>
                  <a:off x="5044805" y="4395167"/>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108" name="组合 107"/>
                <p:cNvGrpSpPr/>
                <p:nvPr/>
              </p:nvGrpSpPr>
              <p:grpSpPr>
                <a:xfrm>
                  <a:off x="3465438" y="3780074"/>
                  <a:ext cx="1437722" cy="1028723"/>
                  <a:chOff x="2837083" y="386089"/>
                  <a:chExt cx="2194560" cy="1570258"/>
                </a:xfrm>
              </p:grpSpPr>
              <p:sp>
                <p:nvSpPr>
                  <p:cNvPr id="122" name="矩形 121"/>
                  <p:cNvSpPr/>
                  <p:nvPr/>
                </p:nvSpPr>
                <p:spPr>
                  <a:xfrm>
                    <a:off x="283708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23" name="矩形 122"/>
                  <p:cNvSpPr/>
                  <p:nvPr/>
                </p:nvSpPr>
                <p:spPr>
                  <a:xfrm>
                    <a:off x="333455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24" name="矩形 123"/>
                  <p:cNvSpPr/>
                  <p:nvPr/>
                </p:nvSpPr>
                <p:spPr>
                  <a:xfrm>
                    <a:off x="3835302"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25" name="矩形 124"/>
                  <p:cNvSpPr/>
                  <p:nvPr/>
                </p:nvSpPr>
                <p:spPr>
                  <a:xfrm>
                    <a:off x="284252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26" name="矩形 125"/>
                  <p:cNvSpPr/>
                  <p:nvPr/>
                </p:nvSpPr>
                <p:spPr>
                  <a:xfrm>
                    <a:off x="333999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27" name="矩形 126"/>
                  <p:cNvSpPr/>
                  <p:nvPr/>
                </p:nvSpPr>
                <p:spPr>
                  <a:xfrm>
                    <a:off x="3840748"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28" name="矩形 127"/>
                  <p:cNvSpPr/>
                  <p:nvPr/>
                </p:nvSpPr>
                <p:spPr>
                  <a:xfrm>
                    <a:off x="4596205"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29" name="矩形 128"/>
                  <p:cNvSpPr/>
                  <p:nvPr/>
                </p:nvSpPr>
                <p:spPr>
                  <a:xfrm>
                    <a:off x="4601651"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grpSp>
              <p:nvGrpSpPr>
                <p:cNvPr id="109" name="组合 108"/>
                <p:cNvGrpSpPr/>
                <p:nvPr/>
              </p:nvGrpSpPr>
              <p:grpSpPr>
                <a:xfrm>
                  <a:off x="3463334" y="3786003"/>
                  <a:ext cx="1437722" cy="1028723"/>
                  <a:chOff x="2837083" y="386089"/>
                  <a:chExt cx="2194560" cy="1570258"/>
                </a:xfrm>
              </p:grpSpPr>
              <p:sp>
                <p:nvSpPr>
                  <p:cNvPr id="114" name="矩形 113"/>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5" name="矩形 114"/>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6" name="矩形 115"/>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7" name="矩形 116"/>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8" name="矩形 117"/>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9" name="矩形 118"/>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20" name="矩形 119"/>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21" name="矩形 120"/>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nvGrpSpPr>
                <p:cNvPr id="110" name="组合 109"/>
                <p:cNvGrpSpPr/>
                <p:nvPr/>
              </p:nvGrpSpPr>
              <p:grpSpPr>
                <a:xfrm>
                  <a:off x="5044806" y="3775561"/>
                  <a:ext cx="555647" cy="1033236"/>
                  <a:chOff x="5247853" y="379200"/>
                  <a:chExt cx="848147" cy="1577147"/>
                </a:xfrm>
              </p:grpSpPr>
              <p:sp>
                <p:nvSpPr>
                  <p:cNvPr id="112" name="矩形 111"/>
                  <p:cNvSpPr/>
                  <p:nvPr/>
                </p:nvSpPr>
                <p:spPr>
                  <a:xfrm>
                    <a:off x="5247853" y="37920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13" name="矩形 112"/>
                  <p:cNvSpPr/>
                  <p:nvPr/>
                </p:nvSpPr>
                <p:spPr>
                  <a:xfrm>
                    <a:off x="5247853" y="132539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11" name="矩形 110"/>
                <p:cNvSpPr/>
                <p:nvPr/>
              </p:nvSpPr>
              <p:spPr>
                <a:xfrm>
                  <a:off x="3314701" y="3645329"/>
                  <a:ext cx="2448741" cy="129584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21" name="组合 20"/>
              <p:cNvGrpSpPr/>
              <p:nvPr/>
            </p:nvGrpSpPr>
            <p:grpSpPr>
              <a:xfrm>
                <a:off x="7850379" y="2478149"/>
                <a:ext cx="1008527" cy="273141"/>
                <a:chOff x="3310009" y="4944545"/>
                <a:chExt cx="2448741" cy="729517"/>
              </a:xfrm>
            </p:grpSpPr>
            <p:sp>
              <p:nvSpPr>
                <p:cNvPr id="94" name="矩形 93"/>
                <p:cNvSpPr/>
                <p:nvPr/>
              </p:nvSpPr>
              <p:spPr>
                <a:xfrm>
                  <a:off x="4115306" y="5019306"/>
                  <a:ext cx="279734" cy="6422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95" name="矩形 94"/>
                <p:cNvSpPr/>
                <p:nvPr/>
              </p:nvSpPr>
              <p:spPr>
                <a:xfrm>
                  <a:off x="5067180" y="5022934"/>
                  <a:ext cx="520792" cy="63864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96" name="组合 95"/>
                <p:cNvGrpSpPr/>
                <p:nvPr/>
              </p:nvGrpSpPr>
              <p:grpSpPr>
                <a:xfrm>
                  <a:off x="3490580" y="5019306"/>
                  <a:ext cx="1400009" cy="498753"/>
                  <a:chOff x="2875460" y="2277671"/>
                  <a:chExt cx="2136994" cy="761304"/>
                </a:xfrm>
              </p:grpSpPr>
              <p:sp>
                <p:nvSpPr>
                  <p:cNvPr id="103" name="矩形 102"/>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04" name="矩形 103"/>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05" name="矩形 104"/>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grpSp>
              <p:nvGrpSpPr>
                <p:cNvPr id="97" name="组合 96"/>
                <p:cNvGrpSpPr/>
                <p:nvPr/>
              </p:nvGrpSpPr>
              <p:grpSpPr>
                <a:xfrm>
                  <a:off x="3490580" y="5018782"/>
                  <a:ext cx="1400009" cy="498753"/>
                  <a:chOff x="2875460" y="2277671"/>
                  <a:chExt cx="2136994" cy="761304"/>
                </a:xfrm>
              </p:grpSpPr>
              <p:sp>
                <p:nvSpPr>
                  <p:cNvPr id="100" name="矩形 99"/>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01" name="矩形 100"/>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02" name="矩形 101"/>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98" name="矩形 97"/>
                <p:cNvSpPr/>
                <p:nvPr/>
              </p:nvSpPr>
              <p:spPr>
                <a:xfrm>
                  <a:off x="4123626" y="5018782"/>
                  <a:ext cx="279734" cy="6422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99" name="矩形 98"/>
                <p:cNvSpPr/>
                <p:nvPr/>
              </p:nvSpPr>
              <p:spPr>
                <a:xfrm>
                  <a:off x="3310009" y="4944545"/>
                  <a:ext cx="2448741" cy="72951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22" name="组合 21"/>
              <p:cNvGrpSpPr/>
              <p:nvPr/>
            </p:nvGrpSpPr>
            <p:grpSpPr>
              <a:xfrm>
                <a:off x="6662965" y="2207604"/>
                <a:ext cx="1653451" cy="242703"/>
                <a:chOff x="3434731" y="1415020"/>
                <a:chExt cx="2088232" cy="576064"/>
              </a:xfrm>
            </p:grpSpPr>
            <p:cxnSp>
              <p:nvCxnSpPr>
                <p:cNvPr id="92" name="直接连接符 91"/>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93" name="直接连接符 92"/>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23" name="组合 22"/>
              <p:cNvGrpSpPr/>
              <p:nvPr/>
            </p:nvGrpSpPr>
            <p:grpSpPr>
              <a:xfrm>
                <a:off x="6955831" y="1420416"/>
                <a:ext cx="1008527" cy="761924"/>
                <a:chOff x="103957" y="3359352"/>
                <a:chExt cx="3737794" cy="3106220"/>
              </a:xfrm>
            </p:grpSpPr>
            <p:sp>
              <p:nvSpPr>
                <p:cNvPr id="74" name="矩形 73"/>
                <p:cNvSpPr/>
                <p:nvPr/>
              </p:nvSpPr>
              <p:spPr>
                <a:xfrm>
                  <a:off x="1327151" y="5466142"/>
                  <a:ext cx="426990" cy="9803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5" name="矩形 74"/>
                <p:cNvSpPr/>
                <p:nvPr/>
              </p:nvSpPr>
              <p:spPr>
                <a:xfrm>
                  <a:off x="2780105" y="5471681"/>
                  <a:ext cx="794945" cy="974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76" name="组合 75"/>
                <p:cNvGrpSpPr/>
                <p:nvPr/>
              </p:nvGrpSpPr>
              <p:grpSpPr>
                <a:xfrm>
                  <a:off x="373560" y="5466142"/>
                  <a:ext cx="2136994" cy="761304"/>
                  <a:chOff x="2875460" y="2277671"/>
                  <a:chExt cx="2136994" cy="761304"/>
                </a:xfrm>
              </p:grpSpPr>
              <p:sp>
                <p:nvSpPr>
                  <p:cNvPr id="89" name="矩形 88"/>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90" name="矩形 89"/>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91" name="矩形 90"/>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77" name="矩形 76"/>
                <p:cNvSpPr/>
                <p:nvPr/>
              </p:nvSpPr>
              <p:spPr>
                <a:xfrm>
                  <a:off x="1339851" y="5465343"/>
                  <a:ext cx="426990" cy="9803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78" name="矩形 77"/>
                <p:cNvSpPr/>
                <p:nvPr/>
              </p:nvSpPr>
              <p:spPr>
                <a:xfrm>
                  <a:off x="2745952" y="356725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79" name="矩形 78"/>
                <p:cNvSpPr/>
                <p:nvPr/>
              </p:nvSpPr>
              <p:spPr>
                <a:xfrm>
                  <a:off x="2745952" y="451344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80" name="组合 79"/>
                <p:cNvGrpSpPr/>
                <p:nvPr/>
              </p:nvGrpSpPr>
              <p:grpSpPr>
                <a:xfrm>
                  <a:off x="335183" y="3574560"/>
                  <a:ext cx="2194560" cy="1570258"/>
                  <a:chOff x="2837083" y="386089"/>
                  <a:chExt cx="2194560" cy="1570258"/>
                </a:xfrm>
              </p:grpSpPr>
              <p:sp>
                <p:nvSpPr>
                  <p:cNvPr id="81" name="矩形 80"/>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82" name="矩形 81"/>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83" name="矩形 82"/>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84" name="矩形 83"/>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85" name="矩形 84"/>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86" name="矩形 85"/>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87" name="矩形 86"/>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88" name="矩形 87"/>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sp>
              <p:nvSpPr>
                <p:cNvPr id="73" name="矩形 72"/>
                <p:cNvSpPr/>
                <p:nvPr/>
              </p:nvSpPr>
              <p:spPr>
                <a:xfrm>
                  <a:off x="103957" y="3359352"/>
                  <a:ext cx="3737794" cy="3106220"/>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cxnSp>
            <p:nvCxnSpPr>
              <p:cNvPr id="24" name="直接连接符 23"/>
              <p:cNvCxnSpPr/>
              <p:nvPr/>
            </p:nvCxnSpPr>
            <p:spPr>
              <a:xfrm>
                <a:off x="6955831" y="1907937"/>
                <a:ext cx="10085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6307168" y="2990145"/>
                <a:ext cx="804494" cy="165937"/>
                <a:chOff x="3434731" y="1415020"/>
                <a:chExt cx="2088232" cy="576064"/>
              </a:xfrm>
            </p:grpSpPr>
            <p:cxnSp>
              <p:nvCxnSpPr>
                <p:cNvPr id="55" name="直接连接符 54"/>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56" name="直接连接符 55"/>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28" name="组合 27"/>
              <p:cNvGrpSpPr/>
              <p:nvPr/>
            </p:nvGrpSpPr>
            <p:grpSpPr>
              <a:xfrm>
                <a:off x="7821698" y="2773173"/>
                <a:ext cx="1070782" cy="165937"/>
                <a:chOff x="3434731" y="1415020"/>
                <a:chExt cx="2088232" cy="576064"/>
              </a:xfrm>
            </p:grpSpPr>
            <p:cxnSp>
              <p:nvCxnSpPr>
                <p:cNvPr id="53" name="直接连接符 52"/>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54" name="直接连接符 53"/>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cxnSp>
            <p:nvCxnSpPr>
              <p:cNvPr id="29" name="直接连接符 28"/>
              <p:cNvCxnSpPr/>
              <p:nvPr/>
            </p:nvCxnSpPr>
            <p:spPr>
              <a:xfrm>
                <a:off x="6915933" y="2483867"/>
                <a:ext cx="0" cy="4757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541462" y="2483867"/>
                <a:ext cx="1576" cy="2619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6911408" y="2860576"/>
                <a:ext cx="468398" cy="584775"/>
              </a:xfrm>
              <a:prstGeom prst="rect">
                <a:avLst/>
              </a:prstGeom>
            </p:spPr>
            <p:txBody>
              <a:bodyPr wrap="none">
                <a:spAutoFit/>
              </a:bodyPr>
              <a:lstStyle/>
              <a:p>
                <a:pPr algn="ctr"/>
                <a:r>
                  <a:rPr lang="en-US" altLang="zh-CN" sz="3200" dirty="0" smtClean="0"/>
                  <a:t>…</a:t>
                </a:r>
                <a:endParaRPr lang="en-US" altLang="zh-CN" sz="3200" dirty="0"/>
              </a:p>
            </p:txBody>
          </p:sp>
          <p:sp>
            <p:nvSpPr>
              <p:cNvPr id="131" name="矩形 130"/>
              <p:cNvSpPr/>
              <p:nvPr/>
            </p:nvSpPr>
            <p:spPr>
              <a:xfrm>
                <a:off x="6012160" y="2860576"/>
                <a:ext cx="468398" cy="584775"/>
              </a:xfrm>
              <a:prstGeom prst="rect">
                <a:avLst/>
              </a:prstGeom>
            </p:spPr>
            <p:txBody>
              <a:bodyPr wrap="none">
                <a:spAutoFit/>
              </a:bodyPr>
              <a:lstStyle/>
              <a:p>
                <a:pPr algn="ctr"/>
                <a:r>
                  <a:rPr lang="en-US" altLang="zh-CN" sz="3200" dirty="0" smtClean="0"/>
                  <a:t>…</a:t>
                </a:r>
                <a:endParaRPr lang="en-US" altLang="zh-CN" sz="3200" dirty="0"/>
              </a:p>
            </p:txBody>
          </p:sp>
          <p:sp>
            <p:nvSpPr>
              <p:cNvPr id="132" name="矩形 131"/>
              <p:cNvSpPr/>
              <p:nvPr/>
            </p:nvSpPr>
            <p:spPr>
              <a:xfrm>
                <a:off x="7596336" y="2644552"/>
                <a:ext cx="468398" cy="584775"/>
              </a:xfrm>
              <a:prstGeom prst="rect">
                <a:avLst/>
              </a:prstGeom>
            </p:spPr>
            <p:txBody>
              <a:bodyPr wrap="none">
                <a:spAutoFit/>
              </a:bodyPr>
              <a:lstStyle/>
              <a:p>
                <a:pPr algn="ctr"/>
                <a:r>
                  <a:rPr lang="en-US" altLang="zh-CN" sz="3200" dirty="0" smtClean="0"/>
                  <a:t>…</a:t>
                </a:r>
                <a:endParaRPr lang="en-US" altLang="zh-CN" sz="3200" dirty="0"/>
              </a:p>
            </p:txBody>
          </p:sp>
          <p:sp>
            <p:nvSpPr>
              <p:cNvPr id="133" name="矩形 132"/>
              <p:cNvSpPr/>
              <p:nvPr/>
            </p:nvSpPr>
            <p:spPr>
              <a:xfrm>
                <a:off x="8640106" y="2644552"/>
                <a:ext cx="468398" cy="584775"/>
              </a:xfrm>
              <a:prstGeom prst="rect">
                <a:avLst/>
              </a:prstGeom>
            </p:spPr>
            <p:txBody>
              <a:bodyPr wrap="none">
                <a:spAutoFit/>
              </a:bodyPr>
              <a:lstStyle/>
              <a:p>
                <a:pPr algn="ctr"/>
                <a:r>
                  <a:rPr lang="en-US" altLang="zh-CN" sz="3200" dirty="0" smtClean="0"/>
                  <a:t>…</a:t>
                </a:r>
                <a:endParaRPr lang="en-US" altLang="zh-CN" sz="3200" dirty="0"/>
              </a:p>
            </p:txBody>
          </p:sp>
        </p:grpSp>
        <p:sp>
          <p:nvSpPr>
            <p:cNvPr id="16" name="矩形 15"/>
            <p:cNvSpPr/>
            <p:nvPr/>
          </p:nvSpPr>
          <p:spPr>
            <a:xfrm>
              <a:off x="6300192" y="3652664"/>
              <a:ext cx="2311658" cy="369332"/>
            </a:xfrm>
            <a:prstGeom prst="rect">
              <a:avLst/>
            </a:prstGeom>
          </p:spPr>
          <p:txBody>
            <a:bodyPr wrap="none">
              <a:spAutoFit/>
            </a:bodyPr>
            <a:lstStyle/>
            <a:p>
              <a:r>
                <a:rPr lang="en-US" altLang="zh-CN" dirty="0"/>
                <a:t>Hierarchy </a:t>
              </a:r>
              <a:r>
                <a:rPr lang="en-US" altLang="zh-CN" dirty="0" smtClean="0"/>
                <a:t>optimization</a:t>
              </a:r>
            </a:p>
          </p:txBody>
        </p:sp>
      </p:gr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46027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ox_abs.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03648" y="412304"/>
            <a:ext cx="8153400" cy="4572000"/>
          </a:xfrm>
          <a:prstGeom prst="rect">
            <a:avLst/>
          </a:prstGeom>
        </p:spPr>
      </p:pic>
      <p:grpSp>
        <p:nvGrpSpPr>
          <p:cNvPr id="13" name="组合 12"/>
          <p:cNvGrpSpPr/>
          <p:nvPr/>
        </p:nvGrpSpPr>
        <p:grpSpPr>
          <a:xfrm>
            <a:off x="259904" y="348680"/>
            <a:ext cx="8784976" cy="4688904"/>
            <a:chOff x="259904" y="348680"/>
            <a:chExt cx="8784976" cy="4688904"/>
          </a:xfrm>
        </p:grpSpPr>
        <p:sp>
          <p:nvSpPr>
            <p:cNvPr id="10" name="矩形 9"/>
            <p:cNvSpPr/>
            <p:nvPr/>
          </p:nvSpPr>
          <p:spPr>
            <a:xfrm>
              <a:off x="259904" y="348680"/>
              <a:ext cx="87849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59904" y="4228728"/>
              <a:ext cx="8784976" cy="808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349945" y="672716"/>
              <a:ext cx="648072" cy="3916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107504" y="196280"/>
            <a:ext cx="87849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smtClean="0"/>
              <a:t>Interactive box abstraction</a:t>
            </a:r>
            <a:endParaRPr lang="zh-CN" altLang="en-US" dirty="0"/>
          </a:p>
        </p:txBody>
      </p:sp>
      <p:sp>
        <p:nvSpPr>
          <p:cNvPr id="3" name="页脚占位符 2"/>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414744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Element groups</a:t>
            </a:r>
            <a:endParaRPr lang="zh-CN" altLang="en-US" dirty="0"/>
          </a:p>
        </p:txBody>
      </p:sp>
      <p:sp>
        <p:nvSpPr>
          <p:cNvPr id="3" name="内容占位符 2"/>
          <p:cNvSpPr>
            <a:spLocks noGrp="1"/>
          </p:cNvSpPr>
          <p:nvPr>
            <p:ph idx="1"/>
          </p:nvPr>
        </p:nvSpPr>
        <p:spPr>
          <a:xfrm>
            <a:off x="457200" y="1200521"/>
            <a:ext cx="7931224" cy="723951"/>
          </a:xfrm>
        </p:spPr>
        <p:txBody>
          <a:bodyPr>
            <a:normAutofit fontScale="85000" lnSpcReduction="10000"/>
          </a:bodyPr>
          <a:lstStyle/>
          <a:p>
            <a:r>
              <a:rPr lang="en-US" altLang="zh-CN" dirty="0" smtClean="0"/>
              <a:t>A </a:t>
            </a:r>
            <a:r>
              <a:rPr lang="en-US" altLang="zh-CN" dirty="0"/>
              <a:t>set of </a:t>
            </a:r>
            <a:r>
              <a:rPr lang="en-US" altLang="zh-CN" dirty="0" smtClean="0"/>
              <a:t>well-aligned boxes </a:t>
            </a:r>
            <a:r>
              <a:rPr lang="en-US" altLang="zh-CN" dirty="0"/>
              <a:t>whose content </a:t>
            </a:r>
            <a:r>
              <a:rPr lang="en-US" altLang="zh-CN" dirty="0" smtClean="0"/>
              <a:t>repeats</a:t>
            </a:r>
          </a:p>
        </p:txBody>
      </p:sp>
      <p:sp>
        <p:nvSpPr>
          <p:cNvPr id="7" name="矩形 6"/>
          <p:cNvSpPr/>
          <p:nvPr/>
        </p:nvSpPr>
        <p:spPr>
          <a:xfrm>
            <a:off x="683568" y="1939970"/>
            <a:ext cx="2320876" cy="1928718"/>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8" name="矩形 7"/>
          <p:cNvSpPr/>
          <p:nvPr/>
        </p:nvSpPr>
        <p:spPr>
          <a:xfrm>
            <a:off x="1443075" y="3248121"/>
            <a:ext cx="265127" cy="6087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grpSp>
        <p:nvGrpSpPr>
          <p:cNvPr id="9" name="组合 8"/>
          <p:cNvGrpSpPr/>
          <p:nvPr/>
        </p:nvGrpSpPr>
        <p:grpSpPr>
          <a:xfrm>
            <a:off x="850970" y="3248121"/>
            <a:ext cx="1326905" cy="472710"/>
            <a:chOff x="2875460" y="2277671"/>
            <a:chExt cx="2136994" cy="761304"/>
          </a:xfrm>
        </p:grpSpPr>
        <p:sp>
          <p:nvSpPr>
            <p:cNvPr id="10" name="矩形 9"/>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1" name="矩形 10"/>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2" name="矩形 11"/>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sp>
        <p:nvSpPr>
          <p:cNvPr id="19" name="矩形 18"/>
          <p:cNvSpPr/>
          <p:nvPr/>
        </p:nvSpPr>
        <p:spPr>
          <a:xfrm>
            <a:off x="2324039" y="2069058"/>
            <a:ext cx="526633" cy="3917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0" name="矩形 19"/>
          <p:cNvSpPr/>
          <p:nvPr/>
        </p:nvSpPr>
        <p:spPr>
          <a:xfrm>
            <a:off x="2324039" y="2656572"/>
            <a:ext cx="526633" cy="3917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nvGrpSpPr>
          <p:cNvPr id="21" name="组合 20"/>
          <p:cNvGrpSpPr/>
          <p:nvPr/>
        </p:nvGrpSpPr>
        <p:grpSpPr>
          <a:xfrm>
            <a:off x="827141" y="2073597"/>
            <a:ext cx="1362649" cy="975007"/>
            <a:chOff x="2837083" y="386089"/>
            <a:chExt cx="2194560" cy="1570258"/>
          </a:xfrm>
        </p:grpSpPr>
        <p:sp>
          <p:nvSpPr>
            <p:cNvPr id="22" name="矩形 21"/>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3" name="矩形 22"/>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4" name="矩形 23"/>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5" name="矩形 24"/>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6" name="矩形 25"/>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7" name="矩形 26"/>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8" name="矩形 27"/>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9" name="矩形 28"/>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pSp>
        <p:nvGrpSpPr>
          <p:cNvPr id="47" name="组合 46"/>
          <p:cNvGrpSpPr/>
          <p:nvPr/>
        </p:nvGrpSpPr>
        <p:grpSpPr>
          <a:xfrm>
            <a:off x="754438" y="2020718"/>
            <a:ext cx="1502321" cy="1094975"/>
            <a:chOff x="826446" y="2596782"/>
            <a:chExt cx="1502321" cy="1094975"/>
          </a:xfrm>
        </p:grpSpPr>
        <p:sp>
          <p:nvSpPr>
            <p:cNvPr id="30" name="圆角矩形 29"/>
            <p:cNvSpPr/>
            <p:nvPr/>
          </p:nvSpPr>
          <p:spPr>
            <a:xfrm>
              <a:off x="826446" y="2596782"/>
              <a:ext cx="1502321" cy="1094975"/>
            </a:xfrm>
            <a:prstGeom prst="roundRect">
              <a:avLst>
                <a:gd name="adj" fmla="val 11077"/>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grpSp>
          <p:nvGrpSpPr>
            <p:cNvPr id="32" name="组合 31"/>
            <p:cNvGrpSpPr/>
            <p:nvPr/>
          </p:nvGrpSpPr>
          <p:grpSpPr>
            <a:xfrm>
              <a:off x="900323" y="2650852"/>
              <a:ext cx="1362649" cy="975007"/>
              <a:chOff x="2837083" y="386089"/>
              <a:chExt cx="2194560" cy="1570258"/>
            </a:xfrm>
          </p:grpSpPr>
          <p:sp>
            <p:nvSpPr>
              <p:cNvPr id="33" name="矩形 32"/>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4" name="矩形 33"/>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5" name="矩形 34"/>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6" name="矩形 35"/>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7" name="矩形 36"/>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8" name="矩形 37"/>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9" name="矩形 38"/>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0" name="矩形 39"/>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pSp>
      <p:grpSp>
        <p:nvGrpSpPr>
          <p:cNvPr id="48" name="组合 47"/>
          <p:cNvGrpSpPr/>
          <p:nvPr/>
        </p:nvGrpSpPr>
        <p:grpSpPr>
          <a:xfrm>
            <a:off x="2256759" y="2020718"/>
            <a:ext cx="675989" cy="1094975"/>
            <a:chOff x="2328767" y="2596782"/>
            <a:chExt cx="675989" cy="1094975"/>
          </a:xfrm>
        </p:grpSpPr>
        <p:sp>
          <p:nvSpPr>
            <p:cNvPr id="31" name="圆角矩形 30"/>
            <p:cNvSpPr/>
            <p:nvPr/>
          </p:nvSpPr>
          <p:spPr>
            <a:xfrm>
              <a:off x="2328767" y="2596782"/>
              <a:ext cx="675989" cy="1094975"/>
            </a:xfrm>
            <a:prstGeom prst="roundRect">
              <a:avLst>
                <a:gd name="adj" fmla="val 11077"/>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grpSp>
          <p:nvGrpSpPr>
            <p:cNvPr id="41" name="组合 40"/>
            <p:cNvGrpSpPr/>
            <p:nvPr/>
          </p:nvGrpSpPr>
          <p:grpSpPr>
            <a:xfrm>
              <a:off x="2396048" y="2645384"/>
              <a:ext cx="526633" cy="979284"/>
              <a:chOff x="5247853" y="379200"/>
              <a:chExt cx="848147" cy="1577147"/>
            </a:xfrm>
          </p:grpSpPr>
          <p:sp>
            <p:nvSpPr>
              <p:cNvPr id="42" name="矩形 41"/>
              <p:cNvSpPr/>
              <p:nvPr/>
            </p:nvSpPr>
            <p:spPr>
              <a:xfrm>
                <a:off x="5247853" y="37920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43" name="矩形 42"/>
              <p:cNvSpPr/>
              <p:nvPr/>
            </p:nvSpPr>
            <p:spPr>
              <a:xfrm>
                <a:off x="5247853" y="132539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grpSp>
      <p:sp>
        <p:nvSpPr>
          <p:cNvPr id="44" name="矩形 43"/>
          <p:cNvSpPr/>
          <p:nvPr/>
        </p:nvSpPr>
        <p:spPr>
          <a:xfrm>
            <a:off x="2352083" y="3253544"/>
            <a:ext cx="493598" cy="6052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51" name="内容占位符 2"/>
          <p:cNvSpPr txBox="1">
            <a:spLocks/>
          </p:cNvSpPr>
          <p:nvPr/>
        </p:nvSpPr>
        <p:spPr>
          <a:xfrm>
            <a:off x="457200" y="4139786"/>
            <a:ext cx="7931224" cy="43204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t>Must be maximal: not contained by any other one</a:t>
            </a:r>
          </a:p>
        </p:txBody>
      </p:sp>
      <p:grpSp>
        <p:nvGrpSpPr>
          <p:cNvPr id="49" name="组合 48"/>
          <p:cNvGrpSpPr/>
          <p:nvPr/>
        </p:nvGrpSpPr>
        <p:grpSpPr>
          <a:xfrm>
            <a:off x="774349" y="3173343"/>
            <a:ext cx="1482410" cy="631948"/>
            <a:chOff x="846357" y="3749407"/>
            <a:chExt cx="1482410" cy="631948"/>
          </a:xfrm>
        </p:grpSpPr>
        <p:sp>
          <p:nvSpPr>
            <p:cNvPr id="13" name="圆角矩形 12"/>
            <p:cNvSpPr/>
            <p:nvPr/>
          </p:nvSpPr>
          <p:spPr>
            <a:xfrm>
              <a:off x="846357" y="3749407"/>
              <a:ext cx="1482410" cy="631948"/>
            </a:xfrm>
            <a:prstGeom prst="roundRect">
              <a:avLst>
                <a:gd name="adj" fmla="val 11077"/>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grpSp>
          <p:nvGrpSpPr>
            <p:cNvPr id="14" name="组合 13"/>
            <p:cNvGrpSpPr/>
            <p:nvPr/>
          </p:nvGrpSpPr>
          <p:grpSpPr>
            <a:xfrm>
              <a:off x="922978" y="3823689"/>
              <a:ext cx="1326905" cy="472710"/>
              <a:chOff x="2875460" y="2277671"/>
              <a:chExt cx="2136994" cy="761304"/>
            </a:xfrm>
          </p:grpSpPr>
          <p:sp>
            <p:nvSpPr>
              <p:cNvPr id="15" name="矩形 14"/>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6" name="矩形 15"/>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7" name="矩形 16"/>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grpSp>
      <p:sp>
        <p:nvSpPr>
          <p:cNvPr id="18" name="矩形 17"/>
          <p:cNvSpPr/>
          <p:nvPr/>
        </p:nvSpPr>
        <p:spPr>
          <a:xfrm>
            <a:off x="1443074" y="3251483"/>
            <a:ext cx="265127" cy="6087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45" name="矩形 44"/>
          <p:cNvSpPr/>
          <p:nvPr/>
        </p:nvSpPr>
        <p:spPr>
          <a:xfrm>
            <a:off x="2347954" y="3249424"/>
            <a:ext cx="493598" cy="6052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39885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4.72222E-6 2.37434E-6 L 0.31024 0.06599 " pathEditMode="relative" rAng="0" ptsTypes="AA">
                                      <p:cBhvr>
                                        <p:cTn id="9" dur="1000" fill="hold"/>
                                        <p:tgtEl>
                                          <p:spTgt spid="47"/>
                                        </p:tgtEl>
                                        <p:attrNameLst>
                                          <p:attrName>ppt_x</p:attrName>
                                          <p:attrName>ppt_y</p:attrName>
                                        </p:attrNameLst>
                                      </p:cBhvr>
                                      <p:rCtr x="15503" y="3299"/>
                                    </p:animMotion>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1000"/>
                            </p:stCondLst>
                            <p:childTnLst>
                              <p:par>
                                <p:cTn id="14" presetID="42" presetClass="path" presetSubtype="0" accel="50000" decel="50000" fill="hold" nodeType="afterEffect">
                                  <p:stCondLst>
                                    <p:cond delay="0"/>
                                  </p:stCondLst>
                                  <p:childTnLst>
                                    <p:animMotion origin="layout" path="M -2.5E-6 2.37434E-6 L 0.32952 0.06568 " pathEditMode="relative" rAng="0" ptsTypes="AA">
                                      <p:cBhvr>
                                        <p:cTn id="15" dur="1000" fill="hold"/>
                                        <p:tgtEl>
                                          <p:spTgt spid="48"/>
                                        </p:tgtEl>
                                        <p:attrNameLst>
                                          <p:attrName>ppt_x</p:attrName>
                                          <p:attrName>ppt_y</p:attrName>
                                        </p:attrNameLst>
                                      </p:cBhvr>
                                      <p:rCtr x="16476" y="3269"/>
                                    </p:animMotion>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par>
                          <p:cTn id="19" fill="hold">
                            <p:stCondLst>
                              <p:cond delay="2000"/>
                            </p:stCondLst>
                            <p:childTnLst>
                              <p:par>
                                <p:cTn id="20" presetID="42" presetClass="path" presetSubtype="0" accel="50000" decel="50000" fill="hold" nodeType="afterEffect">
                                  <p:stCondLst>
                                    <p:cond delay="0"/>
                                  </p:stCondLst>
                                  <p:childTnLst>
                                    <p:animMotion origin="layout" path="M 3.05556E-6 -4.37249E-6 L 0.58698 -0.11347 " pathEditMode="relative" rAng="0" ptsTypes="AA">
                                      <p:cBhvr>
                                        <p:cTn id="21" dur="1000" fill="hold"/>
                                        <p:tgtEl>
                                          <p:spTgt spid="49"/>
                                        </p:tgtEl>
                                        <p:attrNameLst>
                                          <p:attrName>ppt_x</p:attrName>
                                          <p:attrName>ppt_y</p:attrName>
                                        </p:attrNameLst>
                                      </p:cBhvr>
                                      <p:rCtr x="29340" y="-5674"/>
                                    </p:animMotion>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3000"/>
                            </p:stCondLst>
                            <p:childTnLst>
                              <p:par>
                                <p:cTn id="26" presetID="42" presetClass="path" presetSubtype="0" accel="50000" decel="50000" fill="hold" grpId="2" nodeType="afterEffect">
                                  <p:stCondLst>
                                    <p:cond delay="0"/>
                                  </p:stCondLst>
                                  <p:childTnLst>
                                    <p:animMotion origin="layout" path="M -4.16667E-6 4.65618E-6 L 0.69931 -0.12643 " pathEditMode="relative" rAng="0" ptsTypes="AA">
                                      <p:cBhvr>
                                        <p:cTn id="27" dur="1000" fill="hold"/>
                                        <p:tgtEl>
                                          <p:spTgt spid="18"/>
                                        </p:tgtEl>
                                        <p:attrNameLst>
                                          <p:attrName>ppt_x</p:attrName>
                                          <p:attrName>ppt_y</p:attrName>
                                        </p:attrNameLst>
                                      </p:cBhvr>
                                      <p:rCtr x="34965" y="-6321"/>
                                    </p:animMotion>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par>
                          <p:cTn id="31" fill="hold">
                            <p:stCondLst>
                              <p:cond delay="4000"/>
                            </p:stCondLst>
                            <p:childTnLst>
                              <p:par>
                                <p:cTn id="32" presetID="42" presetClass="path" presetSubtype="0" accel="50000" decel="50000" fill="hold" grpId="1" nodeType="afterEffect">
                                  <p:stCondLst>
                                    <p:cond delay="0"/>
                                  </p:stCondLst>
                                  <p:childTnLst>
                                    <p:animMotion origin="layout" path="M -2.5E-6 -2.74437E-7 L 0.65469 -0.12673 " pathEditMode="relative" rAng="0" ptsTypes="AA">
                                      <p:cBhvr>
                                        <p:cTn id="33" dur="1000" fill="hold"/>
                                        <p:tgtEl>
                                          <p:spTgt spid="45"/>
                                        </p:tgtEl>
                                        <p:attrNameLst>
                                          <p:attrName>ppt_x</p:attrName>
                                          <p:attrName>ppt_y</p:attrName>
                                        </p:attrNameLst>
                                      </p:cBhvr>
                                      <p:rCtr x="32726" y="-6352"/>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8" grpId="0" animBg="1"/>
      <p:bldP spid="18" grpId="2" animBg="1"/>
      <p:bldP spid="45" grpId="0" animBg="1"/>
      <p:bldP spid="4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Candidate decomposition selection</a:t>
            </a:r>
            <a:endParaRPr lang="zh-CN" altLang="en-US" dirty="0"/>
          </a:p>
        </p:txBody>
      </p:sp>
      <p:grpSp>
        <p:nvGrpSpPr>
          <p:cNvPr id="97" name="组合 96"/>
          <p:cNvGrpSpPr/>
          <p:nvPr/>
        </p:nvGrpSpPr>
        <p:grpSpPr>
          <a:xfrm>
            <a:off x="3662598" y="1722944"/>
            <a:ext cx="1240917" cy="1378319"/>
            <a:chOff x="2008794" y="1928703"/>
            <a:chExt cx="1240917" cy="1378319"/>
          </a:xfrm>
        </p:grpSpPr>
        <p:grpSp>
          <p:nvGrpSpPr>
            <p:cNvPr id="98" name="组合 97"/>
            <p:cNvGrpSpPr/>
            <p:nvPr/>
          </p:nvGrpSpPr>
          <p:grpSpPr>
            <a:xfrm>
              <a:off x="2030211" y="1928703"/>
              <a:ext cx="1124628" cy="1098625"/>
              <a:chOff x="2490081" y="2424199"/>
              <a:chExt cx="1360800" cy="1329336"/>
            </a:xfrm>
          </p:grpSpPr>
          <p:pic>
            <p:nvPicPr>
              <p:cNvPr id="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081" y="2424199"/>
                <a:ext cx="1360800" cy="132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1" name="直接连接符 100"/>
              <p:cNvCxnSpPr/>
              <p:nvPr/>
            </p:nvCxnSpPr>
            <p:spPr>
              <a:xfrm flipV="1">
                <a:off x="2511183" y="2750234"/>
                <a:ext cx="1315229" cy="22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9" name="矩形 98"/>
            <p:cNvSpPr/>
            <p:nvPr/>
          </p:nvSpPr>
          <p:spPr>
            <a:xfrm>
              <a:off x="2008794" y="2968468"/>
              <a:ext cx="1240917" cy="338554"/>
            </a:xfrm>
            <a:prstGeom prst="rect">
              <a:avLst/>
            </a:prstGeom>
          </p:spPr>
          <p:txBody>
            <a:bodyPr wrap="none">
              <a:spAutoFit/>
            </a:bodyPr>
            <a:lstStyle/>
            <a:p>
              <a:pPr algn="ctr"/>
              <a:r>
                <a:rPr lang="en-US" altLang="zh-CN" sz="1600" dirty="0" smtClean="0"/>
                <a:t>Split </a:t>
              </a:r>
              <a:r>
                <a:rPr lang="en-US" altLang="zh-CN" sz="1600" dirty="0" err="1" smtClean="0"/>
                <a:t>cand</a:t>
              </a:r>
              <a:r>
                <a:rPr lang="en-US" altLang="zh-CN" sz="1600" dirty="0" smtClean="0"/>
                <a:t>. 1 </a:t>
              </a:r>
              <a:endParaRPr lang="zh-CN" altLang="en-US" sz="1600" dirty="0"/>
            </a:p>
          </p:txBody>
        </p:sp>
      </p:grpSp>
      <p:grpSp>
        <p:nvGrpSpPr>
          <p:cNvPr id="102" name="组合 101"/>
          <p:cNvGrpSpPr/>
          <p:nvPr/>
        </p:nvGrpSpPr>
        <p:grpSpPr>
          <a:xfrm>
            <a:off x="5139484" y="1708448"/>
            <a:ext cx="1240917" cy="1392815"/>
            <a:chOff x="3485680" y="1914207"/>
            <a:chExt cx="1240917" cy="1392815"/>
          </a:xfrm>
        </p:grpSpPr>
        <p:grpSp>
          <p:nvGrpSpPr>
            <p:cNvPr id="103" name="组合 102"/>
            <p:cNvGrpSpPr/>
            <p:nvPr/>
          </p:nvGrpSpPr>
          <p:grpSpPr>
            <a:xfrm>
              <a:off x="3529632" y="1914207"/>
              <a:ext cx="1155862" cy="1120405"/>
              <a:chOff x="4058529" y="2407416"/>
              <a:chExt cx="1398593" cy="1355691"/>
            </a:xfrm>
          </p:grpSpPr>
          <p:pic>
            <p:nvPicPr>
              <p:cNvPr id="10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8529" y="2407416"/>
                <a:ext cx="1398593" cy="135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6" name="直接连接符 105"/>
              <p:cNvCxnSpPr/>
              <p:nvPr/>
            </p:nvCxnSpPr>
            <p:spPr>
              <a:xfrm flipV="1">
                <a:off x="4098488" y="3198055"/>
                <a:ext cx="1315229" cy="22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4" name="矩形 103"/>
            <p:cNvSpPr/>
            <p:nvPr/>
          </p:nvSpPr>
          <p:spPr>
            <a:xfrm>
              <a:off x="3485680" y="2968468"/>
              <a:ext cx="1240917" cy="338554"/>
            </a:xfrm>
            <a:prstGeom prst="rect">
              <a:avLst/>
            </a:prstGeom>
          </p:spPr>
          <p:txBody>
            <a:bodyPr wrap="none">
              <a:spAutoFit/>
            </a:bodyPr>
            <a:lstStyle/>
            <a:p>
              <a:pPr algn="ctr"/>
              <a:r>
                <a:rPr lang="en-US" altLang="zh-CN" sz="1600" dirty="0" smtClean="0"/>
                <a:t>Split </a:t>
              </a:r>
              <a:r>
                <a:rPr lang="en-US" altLang="zh-CN" sz="1600" dirty="0" err="1" smtClean="0"/>
                <a:t>cand</a:t>
              </a:r>
              <a:r>
                <a:rPr lang="en-US" altLang="zh-CN" sz="1600" dirty="0" smtClean="0"/>
                <a:t>. </a:t>
              </a:r>
              <a:r>
                <a:rPr lang="en-US" altLang="zh-CN" sz="1600" dirty="0"/>
                <a:t>2</a:t>
              </a:r>
              <a:r>
                <a:rPr lang="en-US" altLang="zh-CN" sz="1600" dirty="0" smtClean="0"/>
                <a:t> </a:t>
              </a:r>
              <a:endParaRPr lang="zh-CN" altLang="en-US" sz="1600" dirty="0"/>
            </a:p>
          </p:txBody>
        </p:sp>
      </p:grpSp>
      <p:grpSp>
        <p:nvGrpSpPr>
          <p:cNvPr id="107" name="组合 106"/>
          <p:cNvGrpSpPr/>
          <p:nvPr/>
        </p:nvGrpSpPr>
        <p:grpSpPr>
          <a:xfrm>
            <a:off x="3475775" y="3165484"/>
            <a:ext cx="1572866" cy="1396236"/>
            <a:chOff x="1821971" y="3371243"/>
            <a:chExt cx="1572866" cy="1396236"/>
          </a:xfrm>
        </p:grpSpPr>
        <p:pic>
          <p:nvPicPr>
            <p:cNvPr id="1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0211" y="3371243"/>
              <a:ext cx="1151401" cy="112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矩形 108"/>
            <p:cNvSpPr/>
            <p:nvPr/>
          </p:nvSpPr>
          <p:spPr>
            <a:xfrm>
              <a:off x="1821971" y="4428925"/>
              <a:ext cx="1572866" cy="338554"/>
            </a:xfrm>
            <a:prstGeom prst="rect">
              <a:avLst/>
            </a:prstGeom>
          </p:spPr>
          <p:txBody>
            <a:bodyPr wrap="none">
              <a:spAutoFit/>
            </a:bodyPr>
            <a:lstStyle/>
            <a:p>
              <a:pPr algn="ctr"/>
              <a:r>
                <a:rPr lang="en-US" altLang="zh-CN" sz="1600" dirty="0" smtClean="0"/>
                <a:t>Layering </a:t>
              </a:r>
              <a:r>
                <a:rPr lang="en-US" altLang="zh-CN" sz="1600" dirty="0" err="1" smtClean="0"/>
                <a:t>cand</a:t>
              </a:r>
              <a:r>
                <a:rPr lang="en-US" altLang="zh-CN" sz="1600" dirty="0" smtClean="0"/>
                <a:t>. 1 </a:t>
              </a:r>
              <a:endParaRPr lang="zh-CN" altLang="en-US" sz="1600" dirty="0"/>
            </a:p>
          </p:txBody>
        </p:sp>
      </p:grpSp>
      <p:grpSp>
        <p:nvGrpSpPr>
          <p:cNvPr id="110" name="组合 109"/>
          <p:cNvGrpSpPr/>
          <p:nvPr/>
        </p:nvGrpSpPr>
        <p:grpSpPr>
          <a:xfrm>
            <a:off x="4981631" y="3164497"/>
            <a:ext cx="1572866" cy="1497070"/>
            <a:chOff x="3327827" y="3370256"/>
            <a:chExt cx="1572866" cy="1497070"/>
          </a:xfrm>
        </p:grpSpPr>
        <p:pic>
          <p:nvPicPr>
            <p:cNvPr id="1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9632" y="3370256"/>
              <a:ext cx="1162937" cy="122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矩形 111"/>
            <p:cNvSpPr/>
            <p:nvPr/>
          </p:nvSpPr>
          <p:spPr>
            <a:xfrm>
              <a:off x="3327827" y="4528772"/>
              <a:ext cx="1572866" cy="338554"/>
            </a:xfrm>
            <a:prstGeom prst="rect">
              <a:avLst/>
            </a:prstGeom>
          </p:spPr>
          <p:txBody>
            <a:bodyPr wrap="none">
              <a:spAutoFit/>
            </a:bodyPr>
            <a:lstStyle/>
            <a:p>
              <a:pPr algn="ctr"/>
              <a:r>
                <a:rPr lang="en-US" altLang="zh-CN" sz="1600" dirty="0" smtClean="0"/>
                <a:t>Layering </a:t>
              </a:r>
              <a:r>
                <a:rPr lang="en-US" altLang="zh-CN" sz="1600" dirty="0" err="1" smtClean="0"/>
                <a:t>cand</a:t>
              </a:r>
              <a:r>
                <a:rPr lang="en-US" altLang="zh-CN" sz="1600" dirty="0" smtClean="0"/>
                <a:t>. 2 </a:t>
              </a:r>
              <a:endParaRPr lang="zh-CN" altLang="en-US" sz="1600" dirty="0"/>
            </a:p>
          </p:txBody>
        </p:sp>
      </p:grpSp>
      <p:sp>
        <p:nvSpPr>
          <p:cNvPr id="113" name="左大括号 112"/>
          <p:cNvSpPr/>
          <p:nvPr/>
        </p:nvSpPr>
        <p:spPr>
          <a:xfrm>
            <a:off x="3275856" y="1766048"/>
            <a:ext cx="196048" cy="2747842"/>
          </a:xfrm>
          <a:prstGeom prst="leftBrace">
            <a:avLst>
              <a:gd name="adj1" fmla="val 52405"/>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grpSp>
        <p:nvGrpSpPr>
          <p:cNvPr id="114" name="组合 113"/>
          <p:cNvGrpSpPr/>
          <p:nvPr/>
        </p:nvGrpSpPr>
        <p:grpSpPr>
          <a:xfrm>
            <a:off x="1691680" y="2324410"/>
            <a:ext cx="1361839" cy="1706627"/>
            <a:chOff x="179512" y="2530169"/>
            <a:chExt cx="1361839" cy="1706627"/>
          </a:xfrm>
        </p:grpSpPr>
        <p:pic>
          <p:nvPicPr>
            <p:cNvPr id="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530169"/>
              <a:ext cx="1361839" cy="133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矩形 115"/>
            <p:cNvSpPr/>
            <p:nvPr/>
          </p:nvSpPr>
          <p:spPr>
            <a:xfrm>
              <a:off x="499595" y="3867464"/>
              <a:ext cx="679994" cy="369332"/>
            </a:xfrm>
            <a:prstGeom prst="rect">
              <a:avLst/>
            </a:prstGeom>
          </p:spPr>
          <p:txBody>
            <a:bodyPr wrap="none">
              <a:spAutoFit/>
            </a:bodyPr>
            <a:lstStyle/>
            <a:p>
              <a:pPr algn="ctr"/>
              <a:r>
                <a:rPr lang="en-US" altLang="zh-CN" dirty="0" smtClean="0"/>
                <a:t>Input</a:t>
              </a:r>
              <a:endParaRPr lang="zh-CN" altLang="en-US" dirty="0"/>
            </a:p>
          </p:txBody>
        </p:sp>
      </p:grpSp>
      <p:sp>
        <p:nvSpPr>
          <p:cNvPr id="117" name="矩形 116"/>
          <p:cNvSpPr/>
          <p:nvPr/>
        </p:nvSpPr>
        <p:spPr>
          <a:xfrm>
            <a:off x="6441828" y="1655333"/>
            <a:ext cx="715260" cy="1015663"/>
          </a:xfrm>
          <a:prstGeom prst="rect">
            <a:avLst/>
          </a:prstGeom>
        </p:spPr>
        <p:txBody>
          <a:bodyPr wrap="none">
            <a:spAutoFit/>
          </a:bodyPr>
          <a:lstStyle/>
          <a:p>
            <a:r>
              <a:rPr lang="en-US" altLang="zh-CN" sz="6000" dirty="0" smtClean="0"/>
              <a:t>…</a:t>
            </a:r>
            <a:endParaRPr lang="zh-CN" altLang="en-US" sz="6000" dirty="0"/>
          </a:p>
        </p:txBody>
      </p:sp>
      <p:sp>
        <p:nvSpPr>
          <p:cNvPr id="118" name="矩形 117"/>
          <p:cNvSpPr/>
          <p:nvPr/>
        </p:nvSpPr>
        <p:spPr>
          <a:xfrm>
            <a:off x="6449028" y="3064914"/>
            <a:ext cx="715260" cy="1015663"/>
          </a:xfrm>
          <a:prstGeom prst="rect">
            <a:avLst/>
          </a:prstGeom>
        </p:spPr>
        <p:txBody>
          <a:bodyPr wrap="none">
            <a:spAutoFit/>
          </a:bodyPr>
          <a:lstStyle/>
          <a:p>
            <a:r>
              <a:rPr lang="en-US" altLang="zh-CN" sz="6000" dirty="0" smtClean="0"/>
              <a:t>…</a:t>
            </a:r>
            <a:endParaRPr lang="zh-CN" altLang="en-US" sz="6000" dirty="0"/>
          </a:p>
        </p:txBody>
      </p:sp>
      <p:sp>
        <p:nvSpPr>
          <p:cNvPr id="29" name="内容占位符 2"/>
          <p:cNvSpPr txBox="1">
            <a:spLocks/>
          </p:cNvSpPr>
          <p:nvPr/>
        </p:nvSpPr>
        <p:spPr>
          <a:xfrm>
            <a:off x="457200" y="1132384"/>
            <a:ext cx="8229600" cy="56552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Given a box pattern, find all candidates of split and </a:t>
            </a:r>
            <a:r>
              <a:rPr lang="en-US" altLang="zh-CN" dirty="0" smtClean="0"/>
              <a:t>layering</a:t>
            </a:r>
            <a:endParaRPr lang="en-US" altLang="zh-CN" dirty="0"/>
          </a:p>
        </p:txBody>
      </p:sp>
      <p:sp>
        <p:nvSpPr>
          <p:cNvPr id="3" name="页脚占位符 2"/>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335240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500"/>
                                        <p:tgtEl>
                                          <p:spTgt spid="9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wipe(left)">
                                      <p:cBhvr>
                                        <p:cTn id="19" dur="1000"/>
                                        <p:tgtEl>
                                          <p:spTgt spid="11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500"/>
                                        <p:tgtEl>
                                          <p:spTgt spid="110"/>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wipe(left)">
                                      <p:cBhvr>
                                        <p:cTn id="31"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7" grpId="0"/>
      <p:bldP spid="1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Candidate decomposition selection</a:t>
            </a:r>
            <a:endParaRPr lang="zh-CN" altLang="en-US" dirty="0"/>
          </a:p>
        </p:txBody>
      </p:sp>
      <p:sp>
        <p:nvSpPr>
          <p:cNvPr id="3" name="内容占位符 2"/>
          <p:cNvSpPr>
            <a:spLocks noGrp="1"/>
          </p:cNvSpPr>
          <p:nvPr>
            <p:ph idx="1"/>
          </p:nvPr>
        </p:nvSpPr>
        <p:spPr>
          <a:xfrm>
            <a:off x="457200" y="1200521"/>
            <a:ext cx="8229600" cy="1300015"/>
          </a:xfrm>
        </p:spPr>
        <p:txBody>
          <a:bodyPr>
            <a:normAutofit fontScale="92500"/>
          </a:bodyPr>
          <a:lstStyle/>
          <a:p>
            <a:r>
              <a:rPr lang="en-US" altLang="zh-CN" b="1" dirty="0" smtClean="0"/>
              <a:t>Principle 1</a:t>
            </a:r>
            <a:r>
              <a:rPr lang="en-US" altLang="zh-CN" dirty="0" smtClean="0"/>
              <a:t>: An </a:t>
            </a:r>
            <a:r>
              <a:rPr lang="en-US" altLang="zh-CN" dirty="0"/>
              <a:t>element group can not divided into two </a:t>
            </a:r>
            <a:r>
              <a:rPr lang="en-US" altLang="zh-CN" dirty="0" smtClean="0"/>
              <a:t>components by </a:t>
            </a:r>
            <a:r>
              <a:rPr lang="en-US" altLang="zh-CN" dirty="0"/>
              <a:t>a valid </a:t>
            </a:r>
            <a:r>
              <a:rPr lang="en-US" altLang="zh-CN" dirty="0" smtClean="0"/>
              <a:t>decomposition</a:t>
            </a:r>
          </a:p>
        </p:txBody>
      </p:sp>
      <p:sp>
        <p:nvSpPr>
          <p:cNvPr id="7" name="矩形 6"/>
          <p:cNvSpPr/>
          <p:nvPr/>
        </p:nvSpPr>
        <p:spPr>
          <a:xfrm>
            <a:off x="3275856" y="3002712"/>
            <a:ext cx="2785634" cy="523220"/>
          </a:xfrm>
          <a:prstGeom prst="rect">
            <a:avLst/>
          </a:prstGeom>
        </p:spPr>
        <p:txBody>
          <a:bodyPr wrap="none">
            <a:spAutoFit/>
          </a:bodyPr>
          <a:lstStyle/>
          <a:p>
            <a:r>
              <a:rPr lang="en-US" altLang="zh-CN" sz="2800" dirty="0" smtClean="0">
                <a:solidFill>
                  <a:srgbClr val="0070C0"/>
                </a:solidFill>
              </a:rPr>
              <a:t>Some examples …</a:t>
            </a:r>
            <a:endParaRPr lang="zh-CN" altLang="en-US" sz="2800" dirty="0">
              <a:solidFill>
                <a:srgbClr val="0070C0"/>
              </a:solidFill>
            </a:endParaRPr>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210492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Façade</a:t>
            </a:r>
            <a:endParaRPr lang="zh-CN" altLang="en-US" dirty="0"/>
          </a:p>
        </p:txBody>
      </p:sp>
      <p:sp>
        <p:nvSpPr>
          <p:cNvPr id="3" name="内容占位符 2"/>
          <p:cNvSpPr>
            <a:spLocks noGrp="1"/>
          </p:cNvSpPr>
          <p:nvPr>
            <p:ph idx="1"/>
          </p:nvPr>
        </p:nvSpPr>
        <p:spPr/>
        <p:txBody>
          <a:bodyPr/>
          <a:lstStyle/>
          <a:p>
            <a:r>
              <a:rPr lang="en-US" altLang="zh-CN" dirty="0" smtClean="0"/>
              <a:t>Rich interesting structure to analyze</a:t>
            </a:r>
            <a:endParaRPr lang="zh-CN" altLang="en-US" dirty="0"/>
          </a:p>
        </p:txBody>
      </p:sp>
      <p:pic>
        <p:nvPicPr>
          <p:cNvPr id="10" name="Picture 5" descr="D:\xampp\htdocs\symbr\similarity\images\fac (4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35" y="3044466"/>
            <a:ext cx="1860891" cy="11122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D:\xampp\htdocs\symbr\similarity\images\fac (5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5306" y="3050931"/>
            <a:ext cx="1189102" cy="11057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D:\xampp\htdocs\symbr\similarity\images\fac (2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2692" y="1909921"/>
            <a:ext cx="1616747" cy="10587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D:\xampp\htdocs\symbr\similarity\images\fac (3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6300" y="3050931"/>
            <a:ext cx="2284823" cy="11057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D:\xampp\htdocs\symbr\similarity\images\fac (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050931"/>
            <a:ext cx="1907803" cy="11057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D:\xampp\htdocs\symbr\similarity\images\fac (3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8855" y="1932207"/>
            <a:ext cx="3455553" cy="10364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Project\Completed\SymBr\Figure\overview\inpu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76" y="1909921"/>
            <a:ext cx="2237046" cy="1058745"/>
          </a:xfrm>
          <a:prstGeom prst="rect">
            <a:avLst/>
          </a:prstGeom>
          <a:noFill/>
          <a:extLst>
            <a:ext uri="{909E8E84-426E-40DD-AFC4-6F175D3DCCD1}">
              <a14:hiddenFill xmlns:a14="http://schemas.microsoft.com/office/drawing/2010/main">
                <a:solidFill>
                  <a:srgbClr val="FFFFFF"/>
                </a:solidFill>
              </a14:hiddenFill>
            </a:ext>
          </a:extLst>
        </p:spPr>
      </p:pic>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2520934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Candidate decomposition selection</a:t>
            </a:r>
            <a:endParaRPr lang="zh-CN" altLang="en-US" dirty="0"/>
          </a:p>
        </p:txBody>
      </p:sp>
      <p:sp>
        <p:nvSpPr>
          <p:cNvPr id="3" name="内容占位符 2"/>
          <p:cNvSpPr>
            <a:spLocks noGrp="1"/>
          </p:cNvSpPr>
          <p:nvPr>
            <p:ph idx="1"/>
          </p:nvPr>
        </p:nvSpPr>
        <p:spPr/>
        <p:txBody>
          <a:bodyPr/>
          <a:lstStyle/>
          <a:p>
            <a:r>
              <a:rPr lang="en-US" altLang="zh-CN" dirty="0" smtClean="0"/>
              <a:t>Examples</a:t>
            </a:r>
            <a:endParaRPr lang="zh-CN" altLang="en-US" dirty="0"/>
          </a:p>
        </p:txBody>
      </p:sp>
      <p:sp>
        <p:nvSpPr>
          <p:cNvPr id="7" name="矩形 6"/>
          <p:cNvSpPr/>
          <p:nvPr/>
        </p:nvSpPr>
        <p:spPr>
          <a:xfrm>
            <a:off x="1574958" y="4012704"/>
            <a:ext cx="1724930" cy="461665"/>
          </a:xfrm>
          <a:prstGeom prst="rect">
            <a:avLst/>
          </a:prstGeom>
        </p:spPr>
        <p:txBody>
          <a:bodyPr wrap="square">
            <a:spAutoFit/>
          </a:bodyPr>
          <a:lstStyle/>
          <a:p>
            <a:pPr algn="ctr"/>
            <a:r>
              <a:rPr lang="en-US" altLang="zh-CN" sz="2400" dirty="0" smtClean="0"/>
              <a:t>Invalid split</a:t>
            </a:r>
            <a:endParaRPr lang="zh-CN" altLang="en-US" sz="2400" dirty="0"/>
          </a:p>
        </p:txBody>
      </p:sp>
      <p:sp>
        <p:nvSpPr>
          <p:cNvPr id="8" name="矩形 7"/>
          <p:cNvSpPr/>
          <p:nvPr/>
        </p:nvSpPr>
        <p:spPr>
          <a:xfrm>
            <a:off x="800100" y="2034540"/>
            <a:ext cx="3299460" cy="1783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9" name="矩形 8"/>
          <p:cNvSpPr/>
          <p:nvPr/>
        </p:nvSpPr>
        <p:spPr>
          <a:xfrm>
            <a:off x="815340" y="204216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3" name="矩形 12"/>
          <p:cNvSpPr/>
          <p:nvPr/>
        </p:nvSpPr>
        <p:spPr>
          <a:xfrm>
            <a:off x="1371600" y="204216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4" name="矩形 13"/>
          <p:cNvSpPr/>
          <p:nvPr/>
        </p:nvSpPr>
        <p:spPr>
          <a:xfrm>
            <a:off x="815340" y="258318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5" name="矩形 14"/>
          <p:cNvSpPr/>
          <p:nvPr/>
        </p:nvSpPr>
        <p:spPr>
          <a:xfrm>
            <a:off x="1371600" y="258318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6" name="矩形 15"/>
          <p:cNvSpPr/>
          <p:nvPr/>
        </p:nvSpPr>
        <p:spPr>
          <a:xfrm>
            <a:off x="3070860" y="204216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7" name="矩形 16"/>
          <p:cNvSpPr/>
          <p:nvPr/>
        </p:nvSpPr>
        <p:spPr>
          <a:xfrm>
            <a:off x="3627120" y="204216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8" name="矩形 17"/>
          <p:cNvSpPr/>
          <p:nvPr/>
        </p:nvSpPr>
        <p:spPr>
          <a:xfrm>
            <a:off x="3070860" y="257556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9" name="矩形 18"/>
          <p:cNvSpPr/>
          <p:nvPr/>
        </p:nvSpPr>
        <p:spPr>
          <a:xfrm>
            <a:off x="3627120" y="257556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0" name="矩形 19"/>
          <p:cNvSpPr/>
          <p:nvPr/>
        </p:nvSpPr>
        <p:spPr>
          <a:xfrm>
            <a:off x="815340" y="3230880"/>
            <a:ext cx="45720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1" name="矩形 20"/>
          <p:cNvSpPr/>
          <p:nvPr/>
        </p:nvSpPr>
        <p:spPr>
          <a:xfrm>
            <a:off x="1371600" y="3230880"/>
            <a:ext cx="45720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2" name="矩形 21"/>
          <p:cNvSpPr/>
          <p:nvPr/>
        </p:nvSpPr>
        <p:spPr>
          <a:xfrm>
            <a:off x="3070860" y="3223260"/>
            <a:ext cx="45720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3" name="矩形 22"/>
          <p:cNvSpPr/>
          <p:nvPr/>
        </p:nvSpPr>
        <p:spPr>
          <a:xfrm>
            <a:off x="3627120" y="3223260"/>
            <a:ext cx="45720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4" name="矩形 23"/>
          <p:cNvSpPr/>
          <p:nvPr/>
        </p:nvSpPr>
        <p:spPr>
          <a:xfrm>
            <a:off x="2087880" y="2590800"/>
            <a:ext cx="723900" cy="12344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5" name="矩形 24"/>
          <p:cNvSpPr/>
          <p:nvPr/>
        </p:nvSpPr>
        <p:spPr>
          <a:xfrm>
            <a:off x="2217420" y="204216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cxnSp>
        <p:nvCxnSpPr>
          <p:cNvPr id="12" name="直接连接符 11"/>
          <p:cNvCxnSpPr/>
          <p:nvPr/>
        </p:nvCxnSpPr>
        <p:spPr>
          <a:xfrm>
            <a:off x="812344" y="3118128"/>
            <a:ext cx="3271976" cy="0"/>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701948" y="4012704"/>
            <a:ext cx="3744416" cy="461665"/>
          </a:xfrm>
          <a:prstGeom prst="rect">
            <a:avLst/>
          </a:prstGeom>
        </p:spPr>
        <p:txBody>
          <a:bodyPr wrap="square">
            <a:spAutoFit/>
          </a:bodyPr>
          <a:lstStyle/>
          <a:p>
            <a:pPr algn="ctr"/>
            <a:r>
              <a:rPr lang="en-US" altLang="zh-CN" sz="2400" dirty="0" smtClean="0"/>
              <a:t>Becomes valid after layering</a:t>
            </a:r>
            <a:endParaRPr lang="zh-CN" altLang="en-US" sz="2400" dirty="0"/>
          </a:p>
        </p:txBody>
      </p:sp>
      <p:cxnSp>
        <p:nvCxnSpPr>
          <p:cNvPr id="44" name="直接连接符 43"/>
          <p:cNvCxnSpPr/>
          <p:nvPr/>
        </p:nvCxnSpPr>
        <p:spPr>
          <a:xfrm>
            <a:off x="4925576" y="3125748"/>
            <a:ext cx="3271976"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4913332" y="2042160"/>
            <a:ext cx="3299460" cy="1783080"/>
            <a:chOff x="4913332" y="2042160"/>
            <a:chExt cx="3299460" cy="1783080"/>
          </a:xfrm>
        </p:grpSpPr>
        <p:grpSp>
          <p:nvGrpSpPr>
            <p:cNvPr id="28" name="组合 27"/>
            <p:cNvGrpSpPr/>
            <p:nvPr/>
          </p:nvGrpSpPr>
          <p:grpSpPr>
            <a:xfrm>
              <a:off x="4913332" y="2042160"/>
              <a:ext cx="3299460" cy="1783080"/>
              <a:chOff x="4913332" y="2042160"/>
              <a:chExt cx="3299460" cy="1783080"/>
            </a:xfrm>
          </p:grpSpPr>
          <p:sp>
            <p:nvSpPr>
              <p:cNvPr id="29" name="矩形 28"/>
              <p:cNvSpPr/>
              <p:nvPr/>
            </p:nvSpPr>
            <p:spPr>
              <a:xfrm>
                <a:off x="4913332" y="2042160"/>
                <a:ext cx="3299460" cy="1783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0" name="矩形 29"/>
              <p:cNvSpPr/>
              <p:nvPr/>
            </p:nvSpPr>
            <p:spPr>
              <a:xfrm>
                <a:off x="4928572" y="204978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1" name="矩形 30"/>
              <p:cNvSpPr/>
              <p:nvPr/>
            </p:nvSpPr>
            <p:spPr>
              <a:xfrm>
                <a:off x="5484832" y="204978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2" name="矩形 31"/>
              <p:cNvSpPr/>
              <p:nvPr/>
            </p:nvSpPr>
            <p:spPr>
              <a:xfrm>
                <a:off x="4928572" y="259080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3" name="矩形 32"/>
              <p:cNvSpPr/>
              <p:nvPr/>
            </p:nvSpPr>
            <p:spPr>
              <a:xfrm>
                <a:off x="5484832" y="259080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4" name="矩形 33"/>
              <p:cNvSpPr/>
              <p:nvPr/>
            </p:nvSpPr>
            <p:spPr>
              <a:xfrm>
                <a:off x="7184092" y="204978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5" name="矩形 34"/>
              <p:cNvSpPr/>
              <p:nvPr/>
            </p:nvSpPr>
            <p:spPr>
              <a:xfrm>
                <a:off x="7740352" y="204978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6" name="矩形 35"/>
              <p:cNvSpPr/>
              <p:nvPr/>
            </p:nvSpPr>
            <p:spPr>
              <a:xfrm>
                <a:off x="7184092" y="258318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7" name="矩形 36"/>
              <p:cNvSpPr/>
              <p:nvPr/>
            </p:nvSpPr>
            <p:spPr>
              <a:xfrm>
                <a:off x="7740352" y="258318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8" name="矩形 37"/>
              <p:cNvSpPr/>
              <p:nvPr/>
            </p:nvSpPr>
            <p:spPr>
              <a:xfrm>
                <a:off x="4928572" y="3238500"/>
                <a:ext cx="45720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9" name="矩形 38"/>
              <p:cNvSpPr/>
              <p:nvPr/>
            </p:nvSpPr>
            <p:spPr>
              <a:xfrm>
                <a:off x="5484832" y="3238500"/>
                <a:ext cx="45720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40" name="矩形 39"/>
              <p:cNvSpPr/>
              <p:nvPr/>
            </p:nvSpPr>
            <p:spPr>
              <a:xfrm>
                <a:off x="7184092" y="3230880"/>
                <a:ext cx="45720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41" name="矩形 40"/>
              <p:cNvSpPr/>
              <p:nvPr/>
            </p:nvSpPr>
            <p:spPr>
              <a:xfrm>
                <a:off x="7740352" y="3230880"/>
                <a:ext cx="45720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43" name="矩形 42"/>
              <p:cNvSpPr/>
              <p:nvPr/>
            </p:nvSpPr>
            <p:spPr>
              <a:xfrm>
                <a:off x="6330652" y="204978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sp>
          <p:nvSpPr>
            <p:cNvPr id="45" name="矩形 44"/>
            <p:cNvSpPr/>
            <p:nvPr/>
          </p:nvSpPr>
          <p:spPr>
            <a:xfrm>
              <a:off x="6330652" y="2590800"/>
              <a:ext cx="457200" cy="411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6" name="矩形 45"/>
            <p:cNvSpPr/>
            <p:nvPr/>
          </p:nvSpPr>
          <p:spPr>
            <a:xfrm>
              <a:off x="6330652" y="3238500"/>
              <a:ext cx="45720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grpSp>
      <p:sp>
        <p:nvSpPr>
          <p:cNvPr id="42" name="矩形 41"/>
          <p:cNvSpPr/>
          <p:nvPr/>
        </p:nvSpPr>
        <p:spPr>
          <a:xfrm>
            <a:off x="6193492" y="2583180"/>
            <a:ext cx="723900" cy="1234440"/>
          </a:xfrm>
          <a:prstGeom prst="rect">
            <a:avLst/>
          </a:prstGeom>
          <a:solidFill>
            <a:srgbClr val="FFB689">
              <a:alpha val="74118"/>
            </a:srgbClr>
          </a:solidFill>
          <a:ln w="57150">
            <a:solidFill>
              <a:srgbClr val="00B0F0"/>
            </a:solidFill>
          </a:ln>
          <a:effectLst>
            <a:outerShdw blurRad="88900" dist="889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7" name="矩形 46"/>
          <p:cNvSpPr/>
          <p:nvPr/>
        </p:nvSpPr>
        <p:spPr>
          <a:xfrm>
            <a:off x="6195734" y="2583180"/>
            <a:ext cx="723900" cy="12344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8" name="矩形 47"/>
          <p:cNvSpPr/>
          <p:nvPr/>
        </p:nvSpPr>
        <p:spPr>
          <a:xfrm>
            <a:off x="2087880" y="2582334"/>
            <a:ext cx="723900" cy="123444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104058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35" presetClass="emph" presetSubtype="0" repeatCount="2000" fill="hold" grpId="1" nodeType="withEffect">
                                  <p:stCondLst>
                                    <p:cond delay="0"/>
                                  </p:stCondLst>
                                  <p:childTnLst>
                                    <p:anim calcmode="discrete" valueType="str">
                                      <p:cBhvr>
                                        <p:cTn id="12" dur="500" fill="hold"/>
                                        <p:tgtEl>
                                          <p:spTgt spid="48"/>
                                        </p:tgtEl>
                                        <p:attrNameLst>
                                          <p:attrName>style.visibility</p:attrName>
                                        </p:attrNameLst>
                                      </p:cBhvr>
                                      <p:tavLst>
                                        <p:tav tm="0">
                                          <p:val>
                                            <p:strVal val="hidden"/>
                                          </p:val>
                                        </p:tav>
                                        <p:tav tm="50000">
                                          <p:val>
                                            <p:strVal val="visible"/>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xit" presetSubtype="0" fill="hold" grpId="0" nodeType="withEffect">
                                  <p:stCondLst>
                                    <p:cond delay="0"/>
                                  </p:stCondLst>
                                  <p:childTnLst>
                                    <p:animEffect transition="out" filter="fade">
                                      <p:cBhvr>
                                        <p:cTn id="28" dur="500"/>
                                        <p:tgtEl>
                                          <p:spTgt spid="47"/>
                                        </p:tgtEl>
                                      </p:cBhvr>
                                    </p:animEffect>
                                    <p:set>
                                      <p:cBhvr>
                                        <p:cTn id="29" dur="1" fill="hold">
                                          <p:stCondLst>
                                            <p:cond delay="499"/>
                                          </p:stCondLst>
                                        </p:cTn>
                                        <p:tgtEl>
                                          <p:spTgt spid="47"/>
                                        </p:tgtEl>
                                        <p:attrNameLst>
                                          <p:attrName>style.visibility</p:attrName>
                                        </p:attrNameLst>
                                      </p:cBhvr>
                                      <p:to>
                                        <p:strVal val="hidden"/>
                                      </p:to>
                                    </p:set>
                                  </p:childTnLst>
                                </p:cTn>
                              </p:par>
                            </p:childTnLst>
                          </p:cTn>
                        </p:par>
                        <p:par>
                          <p:cTn id="30" fill="hold">
                            <p:stCondLst>
                              <p:cond delay="500"/>
                            </p:stCondLst>
                            <p:childTnLst>
                              <p:par>
                                <p:cTn id="31" presetID="42" presetClass="path" presetSubtype="0" accel="50000" decel="50000" fill="hold" grpId="0" nodeType="afterEffect">
                                  <p:stCondLst>
                                    <p:cond delay="0"/>
                                  </p:stCondLst>
                                  <p:childTnLst>
                                    <p:animMotion origin="layout" path="M -8.33333E-7 4.5679E-6 L 0.01163 0.02777 " pathEditMode="relative" rAng="0" ptsTypes="AA">
                                      <p:cBhvr>
                                        <p:cTn id="32" dur="1000" fill="hold"/>
                                        <p:tgtEl>
                                          <p:spTgt spid="42"/>
                                        </p:tgtEl>
                                        <p:attrNameLst>
                                          <p:attrName>ppt_x</p:attrName>
                                          <p:attrName>ppt_y</p:attrName>
                                        </p:attrNameLst>
                                      </p:cBhvr>
                                      <p:rCtr x="573" y="1389"/>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42" grpId="0" animBg="1"/>
      <p:bldP spid="42" grpId="1" animBg="1"/>
      <p:bldP spid="47" grpId="0" animBg="1"/>
      <p:bldP spid="47" grpId="1" animBg="1"/>
      <p:bldP spid="48" grpId="0" animBg="1"/>
      <p:bldP spid="4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Candidate decomposition selection</a:t>
            </a:r>
            <a:endParaRPr lang="zh-CN" altLang="en-US" dirty="0"/>
          </a:p>
        </p:txBody>
      </p:sp>
      <p:sp>
        <p:nvSpPr>
          <p:cNvPr id="3" name="内容占位符 2"/>
          <p:cNvSpPr>
            <a:spLocks noGrp="1"/>
          </p:cNvSpPr>
          <p:nvPr>
            <p:ph idx="1"/>
          </p:nvPr>
        </p:nvSpPr>
        <p:spPr/>
        <p:txBody>
          <a:bodyPr/>
          <a:lstStyle/>
          <a:p>
            <a:r>
              <a:rPr lang="en-US" altLang="zh-CN" dirty="0"/>
              <a:t>Examples</a:t>
            </a:r>
            <a:endParaRPr lang="zh-CN" altLang="en-US" dirty="0"/>
          </a:p>
        </p:txBody>
      </p:sp>
      <p:sp>
        <p:nvSpPr>
          <p:cNvPr id="10" name="矩形 9"/>
          <p:cNvSpPr/>
          <p:nvPr/>
        </p:nvSpPr>
        <p:spPr>
          <a:xfrm>
            <a:off x="1574958" y="4024615"/>
            <a:ext cx="1724930" cy="461665"/>
          </a:xfrm>
          <a:prstGeom prst="rect">
            <a:avLst/>
          </a:prstGeom>
        </p:spPr>
        <p:txBody>
          <a:bodyPr wrap="square">
            <a:spAutoFit/>
          </a:bodyPr>
          <a:lstStyle/>
          <a:p>
            <a:pPr algn="ctr"/>
            <a:r>
              <a:rPr lang="en-US" altLang="zh-CN" sz="2400" dirty="0" smtClean="0"/>
              <a:t>Invalid split</a:t>
            </a:r>
            <a:endParaRPr lang="zh-CN" altLang="en-US" sz="2400" dirty="0"/>
          </a:p>
        </p:txBody>
      </p:sp>
      <p:sp>
        <p:nvSpPr>
          <p:cNvPr id="11" name="矩形 10"/>
          <p:cNvSpPr/>
          <p:nvPr/>
        </p:nvSpPr>
        <p:spPr>
          <a:xfrm>
            <a:off x="4701948" y="4024615"/>
            <a:ext cx="3744416" cy="461665"/>
          </a:xfrm>
          <a:prstGeom prst="rect">
            <a:avLst/>
          </a:prstGeom>
        </p:spPr>
        <p:txBody>
          <a:bodyPr wrap="square">
            <a:spAutoFit/>
          </a:bodyPr>
          <a:lstStyle/>
          <a:p>
            <a:pPr algn="ctr"/>
            <a:r>
              <a:rPr lang="en-US" altLang="zh-CN" sz="2400" dirty="0" smtClean="0"/>
              <a:t>Becomes valid after split</a:t>
            </a:r>
            <a:endParaRPr lang="zh-CN" altLang="en-US" sz="2400" dirty="0"/>
          </a:p>
        </p:txBody>
      </p:sp>
      <p:sp>
        <p:nvSpPr>
          <p:cNvPr id="12" name="矩形 11"/>
          <p:cNvSpPr/>
          <p:nvPr/>
        </p:nvSpPr>
        <p:spPr>
          <a:xfrm>
            <a:off x="800100" y="2034540"/>
            <a:ext cx="3299460" cy="1783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3" name="矩形 12"/>
          <p:cNvSpPr/>
          <p:nvPr/>
        </p:nvSpPr>
        <p:spPr>
          <a:xfrm>
            <a:off x="2278380" y="2049780"/>
            <a:ext cx="762000" cy="3581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4" name="矩形 13"/>
          <p:cNvSpPr/>
          <p:nvPr/>
        </p:nvSpPr>
        <p:spPr>
          <a:xfrm>
            <a:off x="2766060" y="3383691"/>
            <a:ext cx="868679"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15" name="矩形 14"/>
          <p:cNvSpPr/>
          <p:nvPr/>
        </p:nvSpPr>
        <p:spPr>
          <a:xfrm>
            <a:off x="815340" y="2049780"/>
            <a:ext cx="815340" cy="3276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6" name="矩形 15"/>
          <p:cNvSpPr/>
          <p:nvPr/>
        </p:nvSpPr>
        <p:spPr>
          <a:xfrm>
            <a:off x="3329940" y="2049780"/>
            <a:ext cx="762000" cy="3581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7" name="矩形 16"/>
          <p:cNvSpPr/>
          <p:nvPr/>
        </p:nvSpPr>
        <p:spPr>
          <a:xfrm>
            <a:off x="2286000" y="2621280"/>
            <a:ext cx="762000" cy="3581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8" name="矩形 17"/>
          <p:cNvSpPr/>
          <p:nvPr/>
        </p:nvSpPr>
        <p:spPr>
          <a:xfrm>
            <a:off x="3337560" y="2621280"/>
            <a:ext cx="762000" cy="3581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9" name="矩形 18"/>
          <p:cNvSpPr/>
          <p:nvPr/>
        </p:nvSpPr>
        <p:spPr>
          <a:xfrm>
            <a:off x="815340" y="2659380"/>
            <a:ext cx="815340" cy="3276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0" name="矩形 19"/>
          <p:cNvSpPr/>
          <p:nvPr/>
        </p:nvSpPr>
        <p:spPr>
          <a:xfrm>
            <a:off x="815340" y="3276600"/>
            <a:ext cx="815340" cy="3276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cxnSp>
        <p:nvCxnSpPr>
          <p:cNvPr id="21" name="直接连接符 20"/>
          <p:cNvCxnSpPr/>
          <p:nvPr/>
        </p:nvCxnSpPr>
        <p:spPr>
          <a:xfrm>
            <a:off x="812344" y="3156228"/>
            <a:ext cx="3271976" cy="0"/>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4937760" y="2034540"/>
            <a:ext cx="3299460" cy="1783080"/>
            <a:chOff x="4937760" y="2034540"/>
            <a:chExt cx="3299460" cy="1783080"/>
          </a:xfrm>
        </p:grpSpPr>
        <p:sp>
          <p:nvSpPr>
            <p:cNvPr id="22" name="矩形 21"/>
            <p:cNvSpPr/>
            <p:nvPr/>
          </p:nvSpPr>
          <p:spPr>
            <a:xfrm>
              <a:off x="4937760" y="2034540"/>
              <a:ext cx="3299460" cy="1783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3" name="矩形 22"/>
            <p:cNvSpPr/>
            <p:nvPr/>
          </p:nvSpPr>
          <p:spPr>
            <a:xfrm>
              <a:off x="6416040" y="2049780"/>
              <a:ext cx="762000" cy="3581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4" name="矩形 23"/>
            <p:cNvSpPr/>
            <p:nvPr/>
          </p:nvSpPr>
          <p:spPr>
            <a:xfrm>
              <a:off x="6903720" y="3383691"/>
              <a:ext cx="868679"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5" name="矩形 24"/>
            <p:cNvSpPr/>
            <p:nvPr/>
          </p:nvSpPr>
          <p:spPr>
            <a:xfrm>
              <a:off x="4953000" y="2049780"/>
              <a:ext cx="815340" cy="3276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6" name="矩形 25"/>
            <p:cNvSpPr/>
            <p:nvPr/>
          </p:nvSpPr>
          <p:spPr>
            <a:xfrm>
              <a:off x="7467600" y="2049780"/>
              <a:ext cx="762000" cy="3581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7" name="矩形 26"/>
            <p:cNvSpPr/>
            <p:nvPr/>
          </p:nvSpPr>
          <p:spPr>
            <a:xfrm>
              <a:off x="6423660" y="2621280"/>
              <a:ext cx="762000" cy="3581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8" name="矩形 27"/>
            <p:cNvSpPr/>
            <p:nvPr/>
          </p:nvSpPr>
          <p:spPr>
            <a:xfrm>
              <a:off x="7475220" y="2621280"/>
              <a:ext cx="762000" cy="3581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9" name="矩形 28"/>
            <p:cNvSpPr/>
            <p:nvPr/>
          </p:nvSpPr>
          <p:spPr>
            <a:xfrm>
              <a:off x="4953000" y="2659380"/>
              <a:ext cx="815340" cy="3276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0" name="矩形 29"/>
            <p:cNvSpPr/>
            <p:nvPr/>
          </p:nvSpPr>
          <p:spPr>
            <a:xfrm>
              <a:off x="4953000" y="3276600"/>
              <a:ext cx="815340" cy="3276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cxnSp>
        <p:nvCxnSpPr>
          <p:cNvPr id="31" name="直接连接符 30"/>
          <p:cNvCxnSpPr/>
          <p:nvPr/>
        </p:nvCxnSpPr>
        <p:spPr>
          <a:xfrm>
            <a:off x="6080760" y="3177540"/>
            <a:ext cx="2164080"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073140" y="2043728"/>
            <a:ext cx="0" cy="1766272"/>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728133" y="1981200"/>
            <a:ext cx="963547" cy="1693333"/>
          </a:xfrm>
          <a:prstGeom prst="roundRect">
            <a:avLst>
              <a:gd name="adj" fmla="val 1096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311299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35" presetClass="emph" presetSubtype="0" repeatCount="2000" fill="hold" grpId="1" nodeType="withEffect">
                                  <p:stCondLst>
                                    <p:cond delay="0"/>
                                  </p:stCondLst>
                                  <p:childTnLst>
                                    <p:anim calcmode="discrete" valueType="str">
                                      <p:cBhvr>
                                        <p:cTn id="12" dur="500" fill="hold"/>
                                        <p:tgtEl>
                                          <p:spTgt spid="7"/>
                                        </p:tgtEl>
                                        <p:attrNameLst>
                                          <p:attrName>style.visibility</p:attrName>
                                        </p:attrNameLst>
                                      </p:cBhvr>
                                      <p:tavLst>
                                        <p:tav tm="0">
                                          <p:val>
                                            <p:strVal val="hidden"/>
                                          </p:val>
                                        </p:tav>
                                        <p:tav tm="50000">
                                          <p:val>
                                            <p:strVal val="visible"/>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Candidate decomposition selection</a:t>
            </a:r>
            <a:endParaRPr lang="zh-CN" altLang="en-US" dirty="0"/>
          </a:p>
        </p:txBody>
      </p:sp>
      <p:sp>
        <p:nvSpPr>
          <p:cNvPr id="3" name="内容占位符 2"/>
          <p:cNvSpPr>
            <a:spLocks noGrp="1"/>
          </p:cNvSpPr>
          <p:nvPr>
            <p:ph idx="1"/>
          </p:nvPr>
        </p:nvSpPr>
        <p:spPr/>
        <p:txBody>
          <a:bodyPr/>
          <a:lstStyle/>
          <a:p>
            <a:r>
              <a:rPr lang="en-US" altLang="zh-CN" dirty="0"/>
              <a:t>Examples</a:t>
            </a:r>
            <a:endParaRPr lang="zh-CN" altLang="en-US" dirty="0"/>
          </a:p>
        </p:txBody>
      </p:sp>
      <p:sp>
        <p:nvSpPr>
          <p:cNvPr id="10" name="矩形 9"/>
          <p:cNvSpPr/>
          <p:nvPr/>
        </p:nvSpPr>
        <p:spPr>
          <a:xfrm>
            <a:off x="1374692" y="4039855"/>
            <a:ext cx="2160240" cy="461665"/>
          </a:xfrm>
          <a:prstGeom prst="rect">
            <a:avLst/>
          </a:prstGeom>
        </p:spPr>
        <p:txBody>
          <a:bodyPr wrap="square">
            <a:spAutoFit/>
          </a:bodyPr>
          <a:lstStyle/>
          <a:p>
            <a:pPr algn="ctr"/>
            <a:r>
              <a:rPr lang="en-US" altLang="zh-CN" sz="2400" dirty="0" smtClean="0"/>
              <a:t>Invalid layering</a:t>
            </a:r>
            <a:endParaRPr lang="zh-CN" altLang="en-US" sz="2400" dirty="0"/>
          </a:p>
        </p:txBody>
      </p:sp>
      <p:sp>
        <p:nvSpPr>
          <p:cNvPr id="11" name="矩形 10"/>
          <p:cNvSpPr/>
          <p:nvPr/>
        </p:nvSpPr>
        <p:spPr>
          <a:xfrm>
            <a:off x="4701948" y="4039855"/>
            <a:ext cx="3744416" cy="461665"/>
          </a:xfrm>
          <a:prstGeom prst="rect">
            <a:avLst/>
          </a:prstGeom>
        </p:spPr>
        <p:txBody>
          <a:bodyPr wrap="square">
            <a:spAutoFit/>
          </a:bodyPr>
          <a:lstStyle/>
          <a:p>
            <a:pPr algn="ctr"/>
            <a:r>
              <a:rPr lang="en-US" altLang="zh-CN" sz="2400" dirty="0" smtClean="0"/>
              <a:t>Becomes valid after layering</a:t>
            </a:r>
            <a:endParaRPr lang="zh-CN" altLang="en-US" sz="2400" dirty="0"/>
          </a:p>
        </p:txBody>
      </p:sp>
      <p:sp>
        <p:nvSpPr>
          <p:cNvPr id="13" name="矩形 12"/>
          <p:cNvSpPr/>
          <p:nvPr/>
        </p:nvSpPr>
        <p:spPr>
          <a:xfrm>
            <a:off x="822960" y="2034540"/>
            <a:ext cx="3299460" cy="1783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5" name="矩形 14"/>
          <p:cNvSpPr/>
          <p:nvPr/>
        </p:nvSpPr>
        <p:spPr>
          <a:xfrm>
            <a:off x="845820" y="2468880"/>
            <a:ext cx="853480" cy="4038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6" name="矩形 15"/>
          <p:cNvSpPr/>
          <p:nvPr/>
        </p:nvSpPr>
        <p:spPr>
          <a:xfrm>
            <a:off x="3665221" y="3315111"/>
            <a:ext cx="44196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6" name="矩形 25"/>
          <p:cNvSpPr/>
          <p:nvPr/>
        </p:nvSpPr>
        <p:spPr>
          <a:xfrm>
            <a:off x="2057400" y="2468880"/>
            <a:ext cx="853480" cy="4038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7" name="矩形 26"/>
          <p:cNvSpPr/>
          <p:nvPr/>
        </p:nvSpPr>
        <p:spPr>
          <a:xfrm>
            <a:off x="3253740" y="2476500"/>
            <a:ext cx="853480" cy="4038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8" name="矩形 27"/>
          <p:cNvSpPr/>
          <p:nvPr/>
        </p:nvSpPr>
        <p:spPr>
          <a:xfrm>
            <a:off x="3108961" y="3315111"/>
            <a:ext cx="44196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1" name="矩形 30"/>
          <p:cNvSpPr/>
          <p:nvPr/>
        </p:nvSpPr>
        <p:spPr>
          <a:xfrm>
            <a:off x="1402081" y="3307491"/>
            <a:ext cx="44196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2" name="矩形 31"/>
          <p:cNvSpPr/>
          <p:nvPr/>
        </p:nvSpPr>
        <p:spPr>
          <a:xfrm>
            <a:off x="845821" y="3307491"/>
            <a:ext cx="44196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2" name="矩形 21"/>
          <p:cNvSpPr/>
          <p:nvPr/>
        </p:nvSpPr>
        <p:spPr>
          <a:xfrm>
            <a:off x="2057400" y="2042160"/>
            <a:ext cx="845820" cy="259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9" name="矩形 28"/>
          <p:cNvSpPr/>
          <p:nvPr/>
        </p:nvSpPr>
        <p:spPr>
          <a:xfrm>
            <a:off x="2049780" y="3070860"/>
            <a:ext cx="845820" cy="259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0" name="矩形 29"/>
          <p:cNvSpPr/>
          <p:nvPr/>
        </p:nvSpPr>
        <p:spPr>
          <a:xfrm>
            <a:off x="2049780" y="3535680"/>
            <a:ext cx="845820" cy="259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nvGrpSpPr>
          <p:cNvPr id="83" name="组合 82"/>
          <p:cNvGrpSpPr/>
          <p:nvPr/>
        </p:nvGrpSpPr>
        <p:grpSpPr>
          <a:xfrm>
            <a:off x="4947286" y="2476500"/>
            <a:ext cx="3261400" cy="411480"/>
            <a:chOff x="4947286" y="2476500"/>
            <a:chExt cx="3261400" cy="411480"/>
          </a:xfrm>
        </p:grpSpPr>
        <p:sp>
          <p:nvSpPr>
            <p:cNvPr id="62" name="矩形 61"/>
            <p:cNvSpPr/>
            <p:nvPr/>
          </p:nvSpPr>
          <p:spPr>
            <a:xfrm>
              <a:off x="4947286" y="2476500"/>
              <a:ext cx="853480" cy="4038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64" name="矩形 63"/>
            <p:cNvSpPr/>
            <p:nvPr/>
          </p:nvSpPr>
          <p:spPr>
            <a:xfrm>
              <a:off x="6158866" y="2476500"/>
              <a:ext cx="853480" cy="4038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65" name="矩形 64"/>
            <p:cNvSpPr/>
            <p:nvPr/>
          </p:nvSpPr>
          <p:spPr>
            <a:xfrm>
              <a:off x="7355206" y="2484120"/>
              <a:ext cx="853480" cy="4038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pSp>
        <p:nvGrpSpPr>
          <p:cNvPr id="85" name="组合 84"/>
          <p:cNvGrpSpPr/>
          <p:nvPr/>
        </p:nvGrpSpPr>
        <p:grpSpPr>
          <a:xfrm>
            <a:off x="4924426" y="2042160"/>
            <a:ext cx="3299460" cy="1783080"/>
            <a:chOff x="4924426" y="2042160"/>
            <a:chExt cx="3299460" cy="1783080"/>
          </a:xfrm>
        </p:grpSpPr>
        <p:sp>
          <p:nvSpPr>
            <p:cNvPr id="61" name="矩形 60"/>
            <p:cNvSpPr/>
            <p:nvPr/>
          </p:nvSpPr>
          <p:spPr>
            <a:xfrm>
              <a:off x="4924426" y="2042160"/>
              <a:ext cx="3299460" cy="1783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3" name="矩形 62"/>
            <p:cNvSpPr/>
            <p:nvPr/>
          </p:nvSpPr>
          <p:spPr>
            <a:xfrm>
              <a:off x="7766687" y="3322731"/>
              <a:ext cx="44196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66" name="矩形 65"/>
            <p:cNvSpPr/>
            <p:nvPr/>
          </p:nvSpPr>
          <p:spPr>
            <a:xfrm>
              <a:off x="7210427" y="3322731"/>
              <a:ext cx="44196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67" name="矩形 66"/>
            <p:cNvSpPr/>
            <p:nvPr/>
          </p:nvSpPr>
          <p:spPr>
            <a:xfrm>
              <a:off x="5503547" y="3315111"/>
              <a:ext cx="44196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68" name="矩形 67"/>
            <p:cNvSpPr/>
            <p:nvPr/>
          </p:nvSpPr>
          <p:spPr>
            <a:xfrm>
              <a:off x="4947287" y="3315111"/>
              <a:ext cx="441960" cy="4114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grpSp>
      <p:grpSp>
        <p:nvGrpSpPr>
          <p:cNvPr id="84" name="组合 83"/>
          <p:cNvGrpSpPr/>
          <p:nvPr/>
        </p:nvGrpSpPr>
        <p:grpSpPr>
          <a:xfrm>
            <a:off x="6151246" y="2049780"/>
            <a:ext cx="853440" cy="1752600"/>
            <a:chOff x="6151246" y="2049780"/>
            <a:chExt cx="853440" cy="1752600"/>
          </a:xfrm>
        </p:grpSpPr>
        <p:sp>
          <p:nvSpPr>
            <p:cNvPr id="69" name="矩形 68"/>
            <p:cNvSpPr/>
            <p:nvPr/>
          </p:nvSpPr>
          <p:spPr>
            <a:xfrm>
              <a:off x="6158866" y="2049780"/>
              <a:ext cx="845820" cy="259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70" name="矩形 69"/>
            <p:cNvSpPr/>
            <p:nvPr/>
          </p:nvSpPr>
          <p:spPr>
            <a:xfrm>
              <a:off x="6151246" y="3078480"/>
              <a:ext cx="845820" cy="259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71" name="矩形 70"/>
            <p:cNvSpPr/>
            <p:nvPr/>
          </p:nvSpPr>
          <p:spPr>
            <a:xfrm>
              <a:off x="6151246" y="3543300"/>
              <a:ext cx="845820" cy="259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grpSp>
        <p:nvGrpSpPr>
          <p:cNvPr id="73" name="组合 72"/>
          <p:cNvGrpSpPr/>
          <p:nvPr/>
        </p:nvGrpSpPr>
        <p:grpSpPr>
          <a:xfrm>
            <a:off x="6136007" y="2007890"/>
            <a:ext cx="929640" cy="1851620"/>
            <a:chOff x="8172400" y="759808"/>
            <a:chExt cx="929640" cy="1851620"/>
          </a:xfrm>
        </p:grpSpPr>
        <p:sp>
          <p:nvSpPr>
            <p:cNvPr id="74" name="矩形 73"/>
            <p:cNvSpPr/>
            <p:nvPr/>
          </p:nvSpPr>
          <p:spPr>
            <a:xfrm>
              <a:off x="8172400" y="759808"/>
              <a:ext cx="929640" cy="1851620"/>
            </a:xfrm>
            <a:prstGeom prst="rect">
              <a:avLst/>
            </a:prstGeom>
            <a:solidFill>
              <a:schemeClr val="bg1"/>
            </a:solidFill>
            <a:ln w="57150">
              <a:solidFill>
                <a:srgbClr val="00B0F0"/>
              </a:solidFill>
              <a:prstDash val="solid"/>
            </a:ln>
            <a:effectLst>
              <a:outerShdw blurRad="88900" dist="889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5" name="矩形 74"/>
            <p:cNvSpPr/>
            <p:nvPr/>
          </p:nvSpPr>
          <p:spPr>
            <a:xfrm>
              <a:off x="8218120" y="805488"/>
              <a:ext cx="845820" cy="259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76" name="矩形 75"/>
            <p:cNvSpPr/>
            <p:nvPr/>
          </p:nvSpPr>
          <p:spPr>
            <a:xfrm>
              <a:off x="8210500" y="1834188"/>
              <a:ext cx="845820" cy="259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77" name="矩形 76"/>
            <p:cNvSpPr/>
            <p:nvPr/>
          </p:nvSpPr>
          <p:spPr>
            <a:xfrm>
              <a:off x="8210500" y="2299008"/>
              <a:ext cx="845820" cy="259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grpSp>
        <p:nvGrpSpPr>
          <p:cNvPr id="82" name="组合 81"/>
          <p:cNvGrpSpPr/>
          <p:nvPr/>
        </p:nvGrpSpPr>
        <p:grpSpPr>
          <a:xfrm>
            <a:off x="4910139" y="2446060"/>
            <a:ext cx="3343273" cy="480020"/>
            <a:chOff x="3547113" y="1005880"/>
            <a:chExt cx="3343273" cy="480020"/>
          </a:xfrm>
        </p:grpSpPr>
        <p:sp>
          <p:nvSpPr>
            <p:cNvPr id="81" name="矩形 80"/>
            <p:cNvSpPr/>
            <p:nvPr/>
          </p:nvSpPr>
          <p:spPr>
            <a:xfrm>
              <a:off x="3547113" y="1005880"/>
              <a:ext cx="3343273" cy="480020"/>
            </a:xfrm>
            <a:prstGeom prst="rect">
              <a:avLst/>
            </a:prstGeom>
            <a:solidFill>
              <a:schemeClr val="bg1"/>
            </a:solidFill>
            <a:ln w="57150">
              <a:solidFill>
                <a:srgbClr val="00B0F0"/>
              </a:solidFill>
              <a:prstDash val="solid"/>
            </a:ln>
            <a:effectLst>
              <a:outerShdw blurRad="88900" dist="889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8" name="矩形 77"/>
            <p:cNvSpPr/>
            <p:nvPr/>
          </p:nvSpPr>
          <p:spPr>
            <a:xfrm>
              <a:off x="3590968" y="1036370"/>
              <a:ext cx="853480" cy="4038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79" name="矩形 78"/>
            <p:cNvSpPr/>
            <p:nvPr/>
          </p:nvSpPr>
          <p:spPr>
            <a:xfrm>
              <a:off x="4802548" y="1036370"/>
              <a:ext cx="853480" cy="4038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80" name="矩形 79"/>
            <p:cNvSpPr/>
            <p:nvPr/>
          </p:nvSpPr>
          <p:spPr>
            <a:xfrm>
              <a:off x="5998888" y="1043990"/>
              <a:ext cx="853480" cy="4038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pSp>
        <p:nvGrpSpPr>
          <p:cNvPr id="9" name="组合 8"/>
          <p:cNvGrpSpPr/>
          <p:nvPr/>
        </p:nvGrpSpPr>
        <p:grpSpPr>
          <a:xfrm>
            <a:off x="2007870" y="1995152"/>
            <a:ext cx="929640" cy="1851620"/>
            <a:chOff x="8172400" y="759808"/>
            <a:chExt cx="929640" cy="1851620"/>
          </a:xfrm>
        </p:grpSpPr>
        <p:sp>
          <p:nvSpPr>
            <p:cNvPr id="36" name="矩形 35"/>
            <p:cNvSpPr/>
            <p:nvPr/>
          </p:nvSpPr>
          <p:spPr>
            <a:xfrm>
              <a:off x="8172400" y="759808"/>
              <a:ext cx="929640" cy="1851620"/>
            </a:xfrm>
            <a:prstGeom prst="rect">
              <a:avLst/>
            </a:prstGeom>
            <a:solidFill>
              <a:schemeClr val="bg1"/>
            </a:solidFill>
            <a:ln w="57150">
              <a:solidFill>
                <a:srgbClr val="00B0F0"/>
              </a:solidFill>
              <a:prstDash val="sysDash"/>
            </a:ln>
            <a:effectLst>
              <a:outerShdw blurRad="88900" dist="889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3" name="矩形 32"/>
            <p:cNvSpPr/>
            <p:nvPr/>
          </p:nvSpPr>
          <p:spPr>
            <a:xfrm>
              <a:off x="8218120" y="805488"/>
              <a:ext cx="845820" cy="259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4" name="矩形 33"/>
            <p:cNvSpPr/>
            <p:nvPr/>
          </p:nvSpPr>
          <p:spPr>
            <a:xfrm>
              <a:off x="8210500" y="1834188"/>
              <a:ext cx="845820" cy="259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5" name="矩形 34"/>
            <p:cNvSpPr/>
            <p:nvPr/>
          </p:nvSpPr>
          <p:spPr>
            <a:xfrm>
              <a:off x="8210500" y="2299008"/>
              <a:ext cx="845820" cy="259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50" name="圆角矩形 49"/>
          <p:cNvSpPr/>
          <p:nvPr/>
        </p:nvSpPr>
        <p:spPr>
          <a:xfrm>
            <a:off x="762000" y="2404710"/>
            <a:ext cx="3429000" cy="554391"/>
          </a:xfrm>
          <a:prstGeom prst="roundRect">
            <a:avLst>
              <a:gd name="adj" fmla="val 1096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057400" y="2476500"/>
            <a:ext cx="853480" cy="4038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237807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72222E-6 1.65896E-6 L 0.00711 0.01172 " pathEditMode="relative" rAng="0" ptsTypes="AA">
                                      <p:cBhvr>
                                        <p:cTn id="10" dur="1000" fill="hold"/>
                                        <p:tgtEl>
                                          <p:spTgt spid="9"/>
                                        </p:tgtEl>
                                        <p:attrNameLst>
                                          <p:attrName>ppt_x</p:attrName>
                                          <p:attrName>ppt_y</p:attrName>
                                        </p:attrNameLst>
                                      </p:cBhvr>
                                      <p:rCtr x="347" y="586"/>
                                    </p:animMotion>
                                  </p:childTnLst>
                                </p:cTn>
                              </p:par>
                              <p:par>
                                <p:cTn id="11" presetID="10" presetClass="exit" presetSubtype="0" fill="hold" grpId="0" nodeType="with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35" presetClass="emph" presetSubtype="0" repeatCount="2000" fill="hold" grpId="1" nodeType="withEffect">
                                  <p:stCondLst>
                                    <p:cond delay="0"/>
                                  </p:stCondLst>
                                  <p:childTnLst>
                                    <p:anim calcmode="discrete" valueType="str">
                                      <p:cBhvr>
                                        <p:cTn id="24" dur="500" fill="hold"/>
                                        <p:tgtEl>
                                          <p:spTgt spid="50"/>
                                        </p:tgtEl>
                                        <p:attrNameLst>
                                          <p:attrName>style.visibility</p:attrName>
                                        </p:attrNameLst>
                                      </p:cBhvr>
                                      <p:tavLst>
                                        <p:tav tm="0">
                                          <p:val>
                                            <p:strVal val="hidden"/>
                                          </p:val>
                                        </p:tav>
                                        <p:tav tm="50000">
                                          <p:val>
                                            <p:strVal val="visible"/>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500"/>
                                        <p:tgtEl>
                                          <p:spTgt spid="82"/>
                                        </p:tgtEl>
                                      </p:cBhvr>
                                    </p:animEffect>
                                  </p:childTnLst>
                                </p:cTn>
                              </p:par>
                              <p:par>
                                <p:cTn id="41" presetID="10" presetClass="exit" presetSubtype="0" fill="hold" nodeType="withEffect">
                                  <p:stCondLst>
                                    <p:cond delay="0"/>
                                  </p:stCondLst>
                                  <p:childTnLst>
                                    <p:animEffect transition="out" filter="fade">
                                      <p:cBhvr>
                                        <p:cTn id="42" dur="500"/>
                                        <p:tgtEl>
                                          <p:spTgt spid="83"/>
                                        </p:tgtEl>
                                      </p:cBhvr>
                                    </p:animEffect>
                                    <p:set>
                                      <p:cBhvr>
                                        <p:cTn id="43" dur="1" fill="hold">
                                          <p:stCondLst>
                                            <p:cond delay="499"/>
                                          </p:stCondLst>
                                        </p:cTn>
                                        <p:tgtEl>
                                          <p:spTgt spid="83"/>
                                        </p:tgtEl>
                                        <p:attrNameLst>
                                          <p:attrName>style.visibility</p:attrName>
                                        </p:attrNameLst>
                                      </p:cBhvr>
                                      <p:to>
                                        <p:strVal val="hidden"/>
                                      </p:to>
                                    </p:set>
                                  </p:childTnLst>
                                </p:cTn>
                              </p:par>
                            </p:childTnLst>
                          </p:cTn>
                        </p:par>
                        <p:par>
                          <p:cTn id="44" fill="hold">
                            <p:stCondLst>
                              <p:cond delay="500"/>
                            </p:stCondLst>
                            <p:childTnLst>
                              <p:par>
                                <p:cTn id="45" presetID="42" presetClass="path" presetSubtype="0" accel="50000" decel="50000" fill="hold" nodeType="afterEffect">
                                  <p:stCondLst>
                                    <p:cond delay="0"/>
                                  </p:stCondLst>
                                  <p:childTnLst>
                                    <p:animMotion origin="layout" path="M -1.38889E-6 2.22222E-6 L 0.00972 0.01944 " pathEditMode="relative" rAng="0" ptsTypes="AA">
                                      <p:cBhvr>
                                        <p:cTn id="46" dur="1000" fill="hold"/>
                                        <p:tgtEl>
                                          <p:spTgt spid="82"/>
                                        </p:tgtEl>
                                        <p:attrNameLst>
                                          <p:attrName>ppt_x</p:attrName>
                                          <p:attrName>ppt_y</p:attrName>
                                        </p:attrNameLst>
                                      </p:cBhvr>
                                      <p:rCtr x="486" y="957"/>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par>
                                <p:cTn id="52" presetID="10" presetClass="exit" presetSubtype="0" fill="hold" nodeType="withEffect">
                                  <p:stCondLst>
                                    <p:cond delay="0"/>
                                  </p:stCondLst>
                                  <p:childTnLst>
                                    <p:animEffect transition="out" filter="fade">
                                      <p:cBhvr>
                                        <p:cTn id="53" dur="500"/>
                                        <p:tgtEl>
                                          <p:spTgt spid="84"/>
                                        </p:tgtEl>
                                      </p:cBhvr>
                                    </p:animEffect>
                                    <p:set>
                                      <p:cBhvr>
                                        <p:cTn id="54" dur="1" fill="hold">
                                          <p:stCondLst>
                                            <p:cond delay="499"/>
                                          </p:stCondLst>
                                        </p:cTn>
                                        <p:tgtEl>
                                          <p:spTgt spid="84"/>
                                        </p:tgtEl>
                                        <p:attrNameLst>
                                          <p:attrName>style.visibility</p:attrName>
                                        </p:attrNameLst>
                                      </p:cBhvr>
                                      <p:to>
                                        <p:strVal val="hidden"/>
                                      </p:to>
                                    </p:set>
                                  </p:childTnLst>
                                </p:cTn>
                              </p:par>
                            </p:childTnLst>
                          </p:cTn>
                        </p:par>
                        <p:par>
                          <p:cTn id="55" fill="hold">
                            <p:stCondLst>
                              <p:cond delay="500"/>
                            </p:stCondLst>
                            <p:childTnLst>
                              <p:par>
                                <p:cTn id="56" presetID="42" presetClass="path" presetSubtype="0" accel="50000" decel="50000" fill="hold" nodeType="afterEffect">
                                  <p:stCondLst>
                                    <p:cond delay="0"/>
                                  </p:stCondLst>
                                  <p:childTnLst>
                                    <p:animMotion origin="layout" path="M -3.88889E-6 3.33333E-6 L 0.00921 0.02068 " pathEditMode="relative" rAng="0" ptsTypes="AA">
                                      <p:cBhvr>
                                        <p:cTn id="57" dur="1000" fill="hold"/>
                                        <p:tgtEl>
                                          <p:spTgt spid="73"/>
                                        </p:tgtEl>
                                        <p:attrNameLst>
                                          <p:attrName>ppt_x</p:attrName>
                                          <p:attrName>ppt_y</p:attrName>
                                        </p:attrNameLst>
                                      </p:cBhvr>
                                      <p:rCtr x="451" y="1019"/>
                                    </p:animMotion>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2" grpId="0" animBg="1"/>
      <p:bldP spid="29" grpId="0" animBg="1"/>
      <p:bldP spid="30" grpId="0" animBg="1"/>
      <p:bldP spid="50" grpId="0" animBg="1"/>
      <p:bldP spid="5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Candidate decomposition selection</a:t>
            </a:r>
            <a:endParaRPr lang="zh-CN" altLang="en-US" dirty="0"/>
          </a:p>
        </p:txBody>
      </p:sp>
      <p:sp>
        <p:nvSpPr>
          <p:cNvPr id="3" name="内容占位符 2"/>
          <p:cNvSpPr>
            <a:spLocks noGrp="1"/>
          </p:cNvSpPr>
          <p:nvPr>
            <p:ph idx="1"/>
          </p:nvPr>
        </p:nvSpPr>
        <p:spPr>
          <a:xfrm>
            <a:off x="457198" y="1200521"/>
            <a:ext cx="8579298" cy="651943"/>
          </a:xfrm>
        </p:spPr>
        <p:txBody>
          <a:bodyPr>
            <a:normAutofit fontScale="85000" lnSpcReduction="10000"/>
          </a:bodyPr>
          <a:lstStyle/>
          <a:p>
            <a:r>
              <a:rPr lang="en-US" altLang="zh-CN" b="1" dirty="0" smtClean="0"/>
              <a:t>Principle 2</a:t>
            </a:r>
            <a:r>
              <a:rPr lang="en-US" altLang="zh-CN" dirty="0" smtClean="0"/>
              <a:t>: Candidate </a:t>
            </a:r>
            <a:r>
              <a:rPr lang="en-US" altLang="zh-CN" dirty="0"/>
              <a:t>selection is carried out recursively</a:t>
            </a:r>
            <a:endParaRPr lang="en-US" altLang="zh-CN" dirty="0" smtClean="0"/>
          </a:p>
        </p:txBody>
      </p:sp>
      <p:sp>
        <p:nvSpPr>
          <p:cNvPr id="7" name="矩形 6"/>
          <p:cNvSpPr/>
          <p:nvPr/>
        </p:nvSpPr>
        <p:spPr>
          <a:xfrm>
            <a:off x="5778984" y="1708448"/>
            <a:ext cx="2937856" cy="461665"/>
          </a:xfrm>
          <a:prstGeom prst="rect">
            <a:avLst/>
          </a:prstGeom>
        </p:spPr>
        <p:txBody>
          <a:bodyPr wrap="none">
            <a:spAutoFit/>
          </a:bodyPr>
          <a:lstStyle/>
          <a:p>
            <a:r>
              <a:rPr lang="en-US" altLang="zh-CN" sz="2400" dirty="0" smtClean="0">
                <a:solidFill>
                  <a:srgbClr val="FF0000"/>
                </a:solidFill>
              </a:rPr>
              <a:t>Combinatorial search!</a:t>
            </a:r>
            <a:endParaRPr lang="zh-CN" altLang="en-US" sz="2400" dirty="0">
              <a:solidFill>
                <a:srgbClr val="FF0000"/>
              </a:solidFill>
            </a:endParaRPr>
          </a:p>
        </p:txBody>
      </p:sp>
      <p:grpSp>
        <p:nvGrpSpPr>
          <p:cNvPr id="205" name="组合 204"/>
          <p:cNvGrpSpPr/>
          <p:nvPr/>
        </p:nvGrpSpPr>
        <p:grpSpPr>
          <a:xfrm>
            <a:off x="2008794" y="1953777"/>
            <a:ext cx="1240917" cy="1378319"/>
            <a:chOff x="2008794" y="1928703"/>
            <a:chExt cx="1240917" cy="1378319"/>
          </a:xfrm>
        </p:grpSpPr>
        <p:grpSp>
          <p:nvGrpSpPr>
            <p:cNvPr id="209" name="组合 208"/>
            <p:cNvGrpSpPr/>
            <p:nvPr/>
          </p:nvGrpSpPr>
          <p:grpSpPr>
            <a:xfrm>
              <a:off x="2030211" y="1928703"/>
              <a:ext cx="1124628" cy="1098625"/>
              <a:chOff x="2490081" y="2424199"/>
              <a:chExt cx="1360800" cy="1329336"/>
            </a:xfrm>
          </p:grpSpPr>
          <p:pic>
            <p:nvPicPr>
              <p:cNvPr id="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081" y="2424199"/>
                <a:ext cx="1360800" cy="132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1" name="直接连接符 220"/>
              <p:cNvCxnSpPr/>
              <p:nvPr/>
            </p:nvCxnSpPr>
            <p:spPr>
              <a:xfrm flipV="1">
                <a:off x="2511183" y="2750234"/>
                <a:ext cx="1315229" cy="22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7" name="矩形 216"/>
            <p:cNvSpPr/>
            <p:nvPr/>
          </p:nvSpPr>
          <p:spPr>
            <a:xfrm>
              <a:off x="2008794" y="2968468"/>
              <a:ext cx="1240917" cy="338554"/>
            </a:xfrm>
            <a:prstGeom prst="rect">
              <a:avLst/>
            </a:prstGeom>
          </p:spPr>
          <p:txBody>
            <a:bodyPr wrap="none">
              <a:spAutoFit/>
            </a:bodyPr>
            <a:lstStyle/>
            <a:p>
              <a:pPr algn="ctr"/>
              <a:r>
                <a:rPr lang="en-US" altLang="zh-CN" sz="1600" dirty="0" smtClean="0"/>
                <a:t>Split </a:t>
              </a:r>
              <a:r>
                <a:rPr lang="en-US" altLang="zh-CN" sz="1600" dirty="0" err="1" smtClean="0"/>
                <a:t>cand</a:t>
              </a:r>
              <a:r>
                <a:rPr lang="en-US" altLang="zh-CN" sz="1600" dirty="0" smtClean="0"/>
                <a:t>. 1 </a:t>
              </a:r>
              <a:endParaRPr lang="zh-CN" altLang="en-US" sz="1600" dirty="0"/>
            </a:p>
          </p:txBody>
        </p:sp>
      </p:grpSp>
      <p:grpSp>
        <p:nvGrpSpPr>
          <p:cNvPr id="222" name="组合 221"/>
          <p:cNvGrpSpPr/>
          <p:nvPr/>
        </p:nvGrpSpPr>
        <p:grpSpPr>
          <a:xfrm>
            <a:off x="3485680" y="1939281"/>
            <a:ext cx="1240917" cy="1392815"/>
            <a:chOff x="3485680" y="1914207"/>
            <a:chExt cx="1240917" cy="1392815"/>
          </a:xfrm>
        </p:grpSpPr>
        <p:grpSp>
          <p:nvGrpSpPr>
            <p:cNvPr id="250" name="组合 249"/>
            <p:cNvGrpSpPr/>
            <p:nvPr/>
          </p:nvGrpSpPr>
          <p:grpSpPr>
            <a:xfrm>
              <a:off x="3529632" y="1914207"/>
              <a:ext cx="1155862" cy="1120405"/>
              <a:chOff x="4058529" y="2407416"/>
              <a:chExt cx="1398593" cy="1355691"/>
            </a:xfrm>
          </p:grpSpPr>
          <p:pic>
            <p:nvPicPr>
              <p:cNvPr id="2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8529" y="2407416"/>
                <a:ext cx="1398593" cy="135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4" name="直接连接符 253"/>
              <p:cNvCxnSpPr/>
              <p:nvPr/>
            </p:nvCxnSpPr>
            <p:spPr>
              <a:xfrm flipV="1">
                <a:off x="4098488" y="3198055"/>
                <a:ext cx="1315229" cy="22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1" name="矩形 250"/>
            <p:cNvSpPr/>
            <p:nvPr/>
          </p:nvSpPr>
          <p:spPr>
            <a:xfrm>
              <a:off x="3485680" y="2968468"/>
              <a:ext cx="1240917" cy="338554"/>
            </a:xfrm>
            <a:prstGeom prst="rect">
              <a:avLst/>
            </a:prstGeom>
          </p:spPr>
          <p:txBody>
            <a:bodyPr wrap="none">
              <a:spAutoFit/>
            </a:bodyPr>
            <a:lstStyle/>
            <a:p>
              <a:pPr algn="ctr"/>
              <a:r>
                <a:rPr lang="en-US" altLang="zh-CN" sz="1600" dirty="0" smtClean="0"/>
                <a:t>Split </a:t>
              </a:r>
              <a:r>
                <a:rPr lang="en-US" altLang="zh-CN" sz="1600" dirty="0" err="1" smtClean="0"/>
                <a:t>cand</a:t>
              </a:r>
              <a:r>
                <a:rPr lang="en-US" altLang="zh-CN" sz="1600" dirty="0" smtClean="0"/>
                <a:t>. </a:t>
              </a:r>
              <a:r>
                <a:rPr lang="en-US" altLang="zh-CN" sz="1600" dirty="0"/>
                <a:t>2</a:t>
              </a:r>
              <a:r>
                <a:rPr lang="en-US" altLang="zh-CN" sz="1600" dirty="0" smtClean="0"/>
                <a:t> </a:t>
              </a:r>
              <a:endParaRPr lang="zh-CN" altLang="en-US" sz="1600" dirty="0"/>
            </a:p>
          </p:txBody>
        </p:sp>
      </p:grpSp>
      <p:grpSp>
        <p:nvGrpSpPr>
          <p:cNvPr id="255" name="组合 254"/>
          <p:cNvGrpSpPr/>
          <p:nvPr/>
        </p:nvGrpSpPr>
        <p:grpSpPr>
          <a:xfrm>
            <a:off x="1821971" y="3396317"/>
            <a:ext cx="1572866" cy="1396236"/>
            <a:chOff x="1821971" y="3371243"/>
            <a:chExt cx="1572866" cy="1396236"/>
          </a:xfrm>
        </p:grpSpPr>
        <p:pic>
          <p:nvPicPr>
            <p:cNvPr id="2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0211" y="3371243"/>
              <a:ext cx="1151401" cy="112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3" name="矩形 262"/>
            <p:cNvSpPr/>
            <p:nvPr/>
          </p:nvSpPr>
          <p:spPr>
            <a:xfrm>
              <a:off x="1821971" y="4428925"/>
              <a:ext cx="1572866" cy="338554"/>
            </a:xfrm>
            <a:prstGeom prst="rect">
              <a:avLst/>
            </a:prstGeom>
          </p:spPr>
          <p:txBody>
            <a:bodyPr wrap="none">
              <a:spAutoFit/>
            </a:bodyPr>
            <a:lstStyle/>
            <a:p>
              <a:pPr algn="ctr"/>
              <a:r>
                <a:rPr lang="en-US" altLang="zh-CN" sz="1600" dirty="0" smtClean="0"/>
                <a:t>Layering </a:t>
              </a:r>
              <a:r>
                <a:rPr lang="en-US" altLang="zh-CN" sz="1600" dirty="0" err="1" smtClean="0"/>
                <a:t>cand</a:t>
              </a:r>
              <a:r>
                <a:rPr lang="en-US" altLang="zh-CN" sz="1600" dirty="0" smtClean="0"/>
                <a:t>. 1 </a:t>
              </a:r>
              <a:endParaRPr lang="zh-CN" altLang="en-US" sz="1600" dirty="0"/>
            </a:p>
          </p:txBody>
        </p:sp>
      </p:grpSp>
      <p:grpSp>
        <p:nvGrpSpPr>
          <p:cNvPr id="264" name="组合 263"/>
          <p:cNvGrpSpPr/>
          <p:nvPr/>
        </p:nvGrpSpPr>
        <p:grpSpPr>
          <a:xfrm>
            <a:off x="3327827" y="3395330"/>
            <a:ext cx="1572866" cy="1497070"/>
            <a:chOff x="3327827" y="3370256"/>
            <a:chExt cx="1572866" cy="1497070"/>
          </a:xfrm>
        </p:grpSpPr>
        <p:pic>
          <p:nvPicPr>
            <p:cNvPr id="2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9632" y="3370256"/>
              <a:ext cx="1162937" cy="122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 name="矩形 265"/>
            <p:cNvSpPr/>
            <p:nvPr/>
          </p:nvSpPr>
          <p:spPr>
            <a:xfrm>
              <a:off x="3327827" y="4528772"/>
              <a:ext cx="1572866" cy="338554"/>
            </a:xfrm>
            <a:prstGeom prst="rect">
              <a:avLst/>
            </a:prstGeom>
          </p:spPr>
          <p:txBody>
            <a:bodyPr wrap="none">
              <a:spAutoFit/>
            </a:bodyPr>
            <a:lstStyle/>
            <a:p>
              <a:pPr algn="ctr"/>
              <a:r>
                <a:rPr lang="en-US" altLang="zh-CN" sz="1600" dirty="0" smtClean="0"/>
                <a:t>Layering </a:t>
              </a:r>
              <a:r>
                <a:rPr lang="en-US" altLang="zh-CN" sz="1600" dirty="0" err="1" smtClean="0"/>
                <a:t>cand</a:t>
              </a:r>
              <a:r>
                <a:rPr lang="en-US" altLang="zh-CN" sz="1600" dirty="0" smtClean="0"/>
                <a:t>. 2 </a:t>
              </a:r>
              <a:endParaRPr lang="zh-CN" altLang="en-US" sz="1600" dirty="0"/>
            </a:p>
          </p:txBody>
        </p:sp>
      </p:grpSp>
      <p:grpSp>
        <p:nvGrpSpPr>
          <p:cNvPr id="267" name="组合 266"/>
          <p:cNvGrpSpPr/>
          <p:nvPr/>
        </p:nvGrpSpPr>
        <p:grpSpPr>
          <a:xfrm>
            <a:off x="5637720" y="2720112"/>
            <a:ext cx="1395475" cy="794347"/>
            <a:chOff x="5572117" y="2052859"/>
            <a:chExt cx="1153285" cy="656485"/>
          </a:xfrm>
        </p:grpSpPr>
        <p:pic>
          <p:nvPicPr>
            <p:cNvPr id="26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117" y="2052859"/>
              <a:ext cx="1153285" cy="65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9" name="矩形 268"/>
            <p:cNvSpPr/>
            <p:nvPr/>
          </p:nvSpPr>
          <p:spPr>
            <a:xfrm>
              <a:off x="5590732" y="2073960"/>
              <a:ext cx="1119557" cy="634071"/>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sp>
        <p:nvSpPr>
          <p:cNvPr id="270" name="矩形 269"/>
          <p:cNvSpPr/>
          <p:nvPr/>
        </p:nvSpPr>
        <p:spPr>
          <a:xfrm>
            <a:off x="3558579" y="1954683"/>
            <a:ext cx="1091718" cy="634071"/>
          </a:xfrm>
          <a:prstGeom prst="rect">
            <a:avLst/>
          </a:prstGeom>
          <a:no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271" name="直接连接符 270"/>
          <p:cNvCxnSpPr/>
          <p:nvPr/>
        </p:nvCxnSpPr>
        <p:spPr>
          <a:xfrm>
            <a:off x="4644000" y="1954674"/>
            <a:ext cx="2354400" cy="784800"/>
          </a:xfrm>
          <a:prstGeom prst="line">
            <a:avLst/>
          </a:prstGeom>
        </p:spPr>
        <p:style>
          <a:lnRef idx="1">
            <a:schemeClr val="dk1"/>
          </a:lnRef>
          <a:fillRef idx="0">
            <a:schemeClr val="dk1"/>
          </a:fillRef>
          <a:effectRef idx="0">
            <a:schemeClr val="dk1"/>
          </a:effectRef>
          <a:fontRef idx="minor">
            <a:schemeClr val="tx1"/>
          </a:fontRef>
        </p:style>
      </p:cxnSp>
      <p:cxnSp>
        <p:nvCxnSpPr>
          <p:cNvPr id="272" name="直接连接符 271"/>
          <p:cNvCxnSpPr/>
          <p:nvPr/>
        </p:nvCxnSpPr>
        <p:spPr>
          <a:xfrm>
            <a:off x="3556800" y="2588274"/>
            <a:ext cx="2102400" cy="928800"/>
          </a:xfrm>
          <a:prstGeom prst="line">
            <a:avLst/>
          </a:prstGeom>
        </p:spPr>
        <p:style>
          <a:lnRef idx="1">
            <a:schemeClr val="dk1"/>
          </a:lnRef>
          <a:fillRef idx="0">
            <a:schemeClr val="dk1"/>
          </a:fillRef>
          <a:effectRef idx="0">
            <a:schemeClr val="dk1"/>
          </a:effectRef>
          <a:fontRef idx="minor">
            <a:schemeClr val="tx1"/>
          </a:fontRef>
        </p:style>
      </p:cxnSp>
      <p:sp>
        <p:nvSpPr>
          <p:cNvPr id="273" name="左大括号 272"/>
          <p:cNvSpPr/>
          <p:nvPr/>
        </p:nvSpPr>
        <p:spPr>
          <a:xfrm>
            <a:off x="1691680" y="1996881"/>
            <a:ext cx="196048" cy="2747842"/>
          </a:xfrm>
          <a:prstGeom prst="leftBrace">
            <a:avLst>
              <a:gd name="adj1" fmla="val 52405"/>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274" name="左大括号 273"/>
          <p:cNvSpPr/>
          <p:nvPr/>
        </p:nvSpPr>
        <p:spPr>
          <a:xfrm>
            <a:off x="7149888" y="2429988"/>
            <a:ext cx="196048" cy="1455606"/>
          </a:xfrm>
          <a:prstGeom prst="leftBrace">
            <a:avLst>
              <a:gd name="adj1" fmla="val 52405"/>
              <a:gd name="adj2" fmla="val 50000"/>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grpSp>
        <p:nvGrpSpPr>
          <p:cNvPr id="275" name="组合 274"/>
          <p:cNvGrpSpPr/>
          <p:nvPr/>
        </p:nvGrpSpPr>
        <p:grpSpPr>
          <a:xfrm>
            <a:off x="7267643" y="3309043"/>
            <a:ext cx="1572866" cy="1008735"/>
            <a:chOff x="7267643" y="3283969"/>
            <a:chExt cx="1572866" cy="1008735"/>
          </a:xfrm>
        </p:grpSpPr>
        <p:grpSp>
          <p:nvGrpSpPr>
            <p:cNvPr id="276" name="组合 275"/>
            <p:cNvGrpSpPr/>
            <p:nvPr/>
          </p:nvGrpSpPr>
          <p:grpSpPr>
            <a:xfrm>
              <a:off x="7433097" y="3283969"/>
              <a:ext cx="1159628" cy="768161"/>
              <a:chOff x="7062773" y="2695038"/>
              <a:chExt cx="1159628" cy="768161"/>
            </a:xfrm>
          </p:grpSpPr>
          <p:pic>
            <p:nvPicPr>
              <p:cNvPr id="27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2773" y="2695038"/>
                <a:ext cx="1159628" cy="76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9" name="直接连接符 278"/>
              <p:cNvCxnSpPr/>
              <p:nvPr/>
            </p:nvCxnSpPr>
            <p:spPr>
              <a:xfrm flipV="1">
                <a:off x="7087974" y="3362400"/>
                <a:ext cx="392826" cy="2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a:off x="7902774" y="3373022"/>
                <a:ext cx="305226" cy="3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7" name="矩形 276"/>
            <p:cNvSpPr/>
            <p:nvPr/>
          </p:nvSpPr>
          <p:spPr>
            <a:xfrm>
              <a:off x="7267643" y="3954150"/>
              <a:ext cx="1572866" cy="338554"/>
            </a:xfrm>
            <a:prstGeom prst="rect">
              <a:avLst/>
            </a:prstGeom>
          </p:spPr>
          <p:txBody>
            <a:bodyPr wrap="none">
              <a:spAutoFit/>
            </a:bodyPr>
            <a:lstStyle/>
            <a:p>
              <a:pPr algn="ctr"/>
              <a:r>
                <a:rPr lang="en-US" altLang="zh-CN" sz="1600" dirty="0" smtClean="0"/>
                <a:t>Layering </a:t>
              </a:r>
              <a:r>
                <a:rPr lang="en-US" altLang="zh-CN" sz="1600" dirty="0" err="1" smtClean="0"/>
                <a:t>cand</a:t>
              </a:r>
              <a:r>
                <a:rPr lang="en-US" altLang="zh-CN" sz="1600" dirty="0" smtClean="0"/>
                <a:t>. 1 </a:t>
              </a:r>
              <a:endParaRPr lang="zh-CN" altLang="en-US" sz="1600" dirty="0"/>
            </a:p>
          </p:txBody>
        </p:sp>
      </p:grpSp>
      <p:grpSp>
        <p:nvGrpSpPr>
          <p:cNvPr id="281" name="组合 280"/>
          <p:cNvGrpSpPr/>
          <p:nvPr/>
        </p:nvGrpSpPr>
        <p:grpSpPr>
          <a:xfrm>
            <a:off x="7397617" y="2361091"/>
            <a:ext cx="1240917" cy="937177"/>
            <a:chOff x="7397617" y="2336017"/>
            <a:chExt cx="1240917" cy="937177"/>
          </a:xfrm>
        </p:grpSpPr>
        <p:sp>
          <p:nvSpPr>
            <p:cNvPr id="282" name="矩形 281"/>
            <p:cNvSpPr/>
            <p:nvPr/>
          </p:nvSpPr>
          <p:spPr>
            <a:xfrm>
              <a:off x="7397617" y="2934640"/>
              <a:ext cx="1240917" cy="338554"/>
            </a:xfrm>
            <a:prstGeom prst="rect">
              <a:avLst/>
            </a:prstGeom>
          </p:spPr>
          <p:txBody>
            <a:bodyPr wrap="none">
              <a:spAutoFit/>
            </a:bodyPr>
            <a:lstStyle/>
            <a:p>
              <a:pPr algn="ctr"/>
              <a:r>
                <a:rPr lang="en-US" altLang="zh-CN" sz="1600" dirty="0" smtClean="0"/>
                <a:t>Split </a:t>
              </a:r>
              <a:r>
                <a:rPr lang="en-US" altLang="zh-CN" sz="1600" dirty="0" err="1" smtClean="0"/>
                <a:t>cand</a:t>
              </a:r>
              <a:r>
                <a:rPr lang="en-US" altLang="zh-CN" sz="1600" dirty="0" smtClean="0"/>
                <a:t>. 1 </a:t>
              </a:r>
              <a:endParaRPr lang="zh-CN" altLang="en-US" sz="1600" dirty="0"/>
            </a:p>
          </p:txBody>
        </p:sp>
        <p:grpSp>
          <p:nvGrpSpPr>
            <p:cNvPr id="283" name="组合 282"/>
            <p:cNvGrpSpPr/>
            <p:nvPr/>
          </p:nvGrpSpPr>
          <p:grpSpPr>
            <a:xfrm>
              <a:off x="7439683" y="2336017"/>
              <a:ext cx="1153285" cy="656485"/>
              <a:chOff x="7439683" y="2336017"/>
              <a:chExt cx="1153285" cy="656485"/>
            </a:xfrm>
          </p:grpSpPr>
          <p:grpSp>
            <p:nvGrpSpPr>
              <p:cNvPr id="284" name="组合 283"/>
              <p:cNvGrpSpPr/>
              <p:nvPr/>
            </p:nvGrpSpPr>
            <p:grpSpPr>
              <a:xfrm>
                <a:off x="7439683" y="2336017"/>
                <a:ext cx="1153285" cy="656485"/>
                <a:chOff x="5572117" y="2052859"/>
                <a:chExt cx="1153285" cy="656485"/>
              </a:xfrm>
            </p:grpSpPr>
            <p:pic>
              <p:nvPicPr>
                <p:cNvPr id="28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117" y="2052859"/>
                  <a:ext cx="1153285" cy="65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 name="矩形 286"/>
                <p:cNvSpPr/>
                <p:nvPr/>
              </p:nvSpPr>
              <p:spPr>
                <a:xfrm>
                  <a:off x="5590732" y="2073960"/>
                  <a:ext cx="1119557" cy="634071"/>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cxnSp>
            <p:nvCxnSpPr>
              <p:cNvPr id="285" name="直接连接符 284"/>
              <p:cNvCxnSpPr/>
              <p:nvPr/>
            </p:nvCxnSpPr>
            <p:spPr>
              <a:xfrm flipV="1">
                <a:off x="7462106" y="2613600"/>
                <a:ext cx="1119203" cy="108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88" name="组合 287"/>
          <p:cNvGrpSpPr/>
          <p:nvPr/>
        </p:nvGrpSpPr>
        <p:grpSpPr>
          <a:xfrm>
            <a:off x="179512" y="2555243"/>
            <a:ext cx="1361839" cy="1706627"/>
            <a:chOff x="179512" y="2530169"/>
            <a:chExt cx="1361839" cy="1706627"/>
          </a:xfrm>
        </p:grpSpPr>
        <p:pic>
          <p:nvPicPr>
            <p:cNvPr id="2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530169"/>
              <a:ext cx="1361839" cy="133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0" name="矩形 289"/>
            <p:cNvSpPr/>
            <p:nvPr/>
          </p:nvSpPr>
          <p:spPr>
            <a:xfrm>
              <a:off x="499595" y="3867464"/>
              <a:ext cx="679994" cy="369332"/>
            </a:xfrm>
            <a:prstGeom prst="rect">
              <a:avLst/>
            </a:prstGeom>
          </p:spPr>
          <p:txBody>
            <a:bodyPr wrap="none">
              <a:spAutoFit/>
            </a:bodyPr>
            <a:lstStyle/>
            <a:p>
              <a:pPr algn="ctr"/>
              <a:r>
                <a:rPr lang="en-US" altLang="zh-CN" dirty="0" smtClean="0"/>
                <a:t>Input</a:t>
              </a:r>
              <a:endParaRPr lang="zh-CN" altLang="en-US" dirty="0"/>
            </a:p>
          </p:txBody>
        </p:sp>
      </p:grpSp>
      <p:sp>
        <p:nvSpPr>
          <p:cNvPr id="291" name="矩形 290"/>
          <p:cNvSpPr/>
          <p:nvPr/>
        </p:nvSpPr>
        <p:spPr>
          <a:xfrm>
            <a:off x="5643478" y="3588292"/>
            <a:ext cx="1388201" cy="369332"/>
          </a:xfrm>
          <a:prstGeom prst="rect">
            <a:avLst/>
          </a:prstGeom>
        </p:spPr>
        <p:txBody>
          <a:bodyPr wrap="none">
            <a:spAutoFit/>
          </a:bodyPr>
          <a:lstStyle/>
          <a:p>
            <a:pPr algn="ctr"/>
            <a:r>
              <a:rPr lang="en-US" altLang="zh-CN" dirty="0" smtClean="0"/>
              <a:t>Substructure</a:t>
            </a:r>
            <a:endParaRPr lang="zh-CN" altLang="en-US" dirty="0"/>
          </a:p>
        </p:txBody>
      </p:sp>
      <p:sp>
        <p:nvSpPr>
          <p:cNvPr id="292" name="矩形 291"/>
          <p:cNvSpPr/>
          <p:nvPr/>
        </p:nvSpPr>
        <p:spPr>
          <a:xfrm>
            <a:off x="4788024" y="1805530"/>
            <a:ext cx="715260" cy="1015663"/>
          </a:xfrm>
          <a:prstGeom prst="rect">
            <a:avLst/>
          </a:prstGeom>
        </p:spPr>
        <p:txBody>
          <a:bodyPr wrap="none">
            <a:spAutoFit/>
          </a:bodyPr>
          <a:lstStyle/>
          <a:p>
            <a:r>
              <a:rPr lang="en-US" altLang="zh-CN" sz="6000" dirty="0" smtClean="0"/>
              <a:t>…</a:t>
            </a:r>
            <a:endParaRPr lang="zh-CN" altLang="en-US" sz="6000" dirty="0"/>
          </a:p>
        </p:txBody>
      </p:sp>
      <p:sp>
        <p:nvSpPr>
          <p:cNvPr id="293" name="矩形 292"/>
          <p:cNvSpPr/>
          <p:nvPr/>
        </p:nvSpPr>
        <p:spPr>
          <a:xfrm>
            <a:off x="4795224" y="3295747"/>
            <a:ext cx="715260" cy="1015663"/>
          </a:xfrm>
          <a:prstGeom prst="rect">
            <a:avLst/>
          </a:prstGeom>
        </p:spPr>
        <p:txBody>
          <a:bodyPr wrap="none">
            <a:spAutoFit/>
          </a:bodyPr>
          <a:lstStyle/>
          <a:p>
            <a:r>
              <a:rPr lang="en-US" altLang="zh-CN" sz="6000" dirty="0" smtClean="0"/>
              <a:t>…</a:t>
            </a:r>
            <a:endParaRPr lang="zh-CN" altLang="en-US" sz="6000" dirty="0"/>
          </a:p>
        </p:txBody>
      </p:sp>
      <p:sp>
        <p:nvSpPr>
          <p:cNvPr id="294" name="矩形 293"/>
          <p:cNvSpPr/>
          <p:nvPr/>
        </p:nvSpPr>
        <p:spPr>
          <a:xfrm>
            <a:off x="8581309" y="3156748"/>
            <a:ext cx="574196" cy="769441"/>
          </a:xfrm>
          <a:prstGeom prst="rect">
            <a:avLst/>
          </a:prstGeom>
        </p:spPr>
        <p:txBody>
          <a:bodyPr wrap="none">
            <a:spAutoFit/>
          </a:bodyPr>
          <a:lstStyle/>
          <a:p>
            <a:r>
              <a:rPr lang="en-US" altLang="zh-CN" sz="4400" dirty="0" smtClean="0"/>
              <a:t>…</a:t>
            </a:r>
            <a:endParaRPr lang="zh-CN" altLang="en-US" sz="4400" dirty="0"/>
          </a:p>
        </p:txBody>
      </p:sp>
      <p:sp>
        <p:nvSpPr>
          <p:cNvPr id="13" name="圆角矩形 12"/>
          <p:cNvSpPr/>
          <p:nvPr/>
        </p:nvSpPr>
        <p:spPr>
          <a:xfrm>
            <a:off x="3423138" y="1839912"/>
            <a:ext cx="1344247" cy="1484923"/>
          </a:xfrm>
          <a:prstGeom prst="roundRect">
            <a:avLst>
              <a:gd name="adj" fmla="val 9970"/>
            </a:avLst>
          </a:prstGeom>
          <a:no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2" name="矩形 51"/>
          <p:cNvSpPr/>
          <p:nvPr/>
        </p:nvSpPr>
        <p:spPr>
          <a:xfrm>
            <a:off x="8581309" y="2174364"/>
            <a:ext cx="574196" cy="769441"/>
          </a:xfrm>
          <a:prstGeom prst="rect">
            <a:avLst/>
          </a:prstGeom>
        </p:spPr>
        <p:txBody>
          <a:bodyPr wrap="none">
            <a:spAutoFit/>
          </a:bodyPr>
          <a:lstStyle/>
          <a:p>
            <a:r>
              <a:rPr lang="en-US" altLang="zh-CN" sz="4400" dirty="0" smtClean="0"/>
              <a:t>…</a:t>
            </a:r>
            <a:endParaRPr lang="zh-CN" altLang="en-US" sz="4400" dirty="0"/>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221737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wipe(left)">
                                      <p:cBhvr>
                                        <p:cTn id="7" dur="500"/>
                                        <p:tgtEl>
                                          <p:spTgt spid="2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
                                        </p:tgtEl>
                                        <p:attrNameLst>
                                          <p:attrName>style.visibility</p:attrName>
                                        </p:attrNameLst>
                                      </p:cBhvr>
                                      <p:to>
                                        <p:strVal val="visible"/>
                                      </p:to>
                                    </p:set>
                                    <p:animEffect transition="in" filter="fade">
                                      <p:cBhvr>
                                        <p:cTn id="11" dur="500"/>
                                        <p:tgtEl>
                                          <p:spTgt spid="20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fade">
                                      <p:cBhvr>
                                        <p:cTn id="15" dur="500"/>
                                        <p:tgtEl>
                                          <p:spTgt spid="2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2"/>
                                        </p:tgtEl>
                                        <p:attrNameLst>
                                          <p:attrName>style.visibility</p:attrName>
                                        </p:attrNameLst>
                                      </p:cBhvr>
                                      <p:to>
                                        <p:strVal val="visible"/>
                                      </p:to>
                                    </p:set>
                                    <p:animEffect transition="in" filter="wipe(left)">
                                      <p:cBhvr>
                                        <p:cTn id="19" dur="1000"/>
                                        <p:tgtEl>
                                          <p:spTgt spid="292"/>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55"/>
                                        </p:tgtEl>
                                        <p:attrNameLst>
                                          <p:attrName>style.visibility</p:attrName>
                                        </p:attrNameLst>
                                      </p:cBhvr>
                                      <p:to>
                                        <p:strVal val="visible"/>
                                      </p:to>
                                    </p:set>
                                    <p:animEffect transition="in" filter="fade">
                                      <p:cBhvr>
                                        <p:cTn id="23" dur="500"/>
                                        <p:tgtEl>
                                          <p:spTgt spid="25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64"/>
                                        </p:tgtEl>
                                        <p:attrNameLst>
                                          <p:attrName>style.visibility</p:attrName>
                                        </p:attrNameLst>
                                      </p:cBhvr>
                                      <p:to>
                                        <p:strVal val="visible"/>
                                      </p:to>
                                    </p:set>
                                    <p:animEffect transition="in" filter="fade">
                                      <p:cBhvr>
                                        <p:cTn id="27" dur="500"/>
                                        <p:tgtEl>
                                          <p:spTgt spid="264"/>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93"/>
                                        </p:tgtEl>
                                        <p:attrNameLst>
                                          <p:attrName>style.visibility</p:attrName>
                                        </p:attrNameLst>
                                      </p:cBhvr>
                                      <p:to>
                                        <p:strVal val="visible"/>
                                      </p:to>
                                    </p:set>
                                    <p:animEffect transition="in" filter="wipe(left)">
                                      <p:cBhvr>
                                        <p:cTn id="31" dur="1000"/>
                                        <p:tgtEl>
                                          <p:spTgt spid="29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0"/>
                                        </p:tgtEl>
                                        <p:attrNameLst>
                                          <p:attrName>style.visibility</p:attrName>
                                        </p:attrNameLst>
                                      </p:cBhvr>
                                      <p:to>
                                        <p:strVal val="visible"/>
                                      </p:to>
                                    </p:set>
                                  </p:childTnLst>
                                </p:cTn>
                              </p:par>
                              <p:par>
                                <p:cTn id="41" presetID="35" presetClass="emph" presetSubtype="0" repeatCount="2000" fill="hold" grpId="1" nodeType="withEffect">
                                  <p:stCondLst>
                                    <p:cond delay="0"/>
                                  </p:stCondLst>
                                  <p:childTnLst>
                                    <p:anim calcmode="discrete" valueType="str">
                                      <p:cBhvr>
                                        <p:cTn id="42" dur="500" fill="hold"/>
                                        <p:tgtEl>
                                          <p:spTgt spid="270"/>
                                        </p:tgtEl>
                                        <p:attrNameLst>
                                          <p:attrName>style.visibility</p:attrName>
                                        </p:attrNameLst>
                                      </p:cBhvr>
                                      <p:tavLst>
                                        <p:tav tm="0">
                                          <p:val>
                                            <p:strVal val="hidden"/>
                                          </p:val>
                                        </p:tav>
                                        <p:tav tm="50000">
                                          <p:val>
                                            <p:strVal val="visible"/>
                                          </p:val>
                                        </p:tav>
                                      </p:tavLst>
                                    </p:anim>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272"/>
                                        </p:tgtEl>
                                        <p:attrNameLst>
                                          <p:attrName>style.visibility</p:attrName>
                                        </p:attrNameLst>
                                      </p:cBhvr>
                                      <p:to>
                                        <p:strVal val="visible"/>
                                      </p:to>
                                    </p:set>
                                    <p:animEffect transition="in" filter="wipe(left)">
                                      <p:cBhvr>
                                        <p:cTn id="46" dur="500"/>
                                        <p:tgtEl>
                                          <p:spTgt spid="272"/>
                                        </p:tgtEl>
                                      </p:cBhvr>
                                    </p:animEffect>
                                  </p:childTnLst>
                                </p:cTn>
                              </p:par>
                              <p:par>
                                <p:cTn id="47" presetID="22" presetClass="entr" presetSubtype="8" fill="hold" nodeType="withEffect">
                                  <p:stCondLst>
                                    <p:cond delay="0"/>
                                  </p:stCondLst>
                                  <p:childTnLst>
                                    <p:set>
                                      <p:cBhvr>
                                        <p:cTn id="48" dur="1" fill="hold">
                                          <p:stCondLst>
                                            <p:cond delay="0"/>
                                          </p:stCondLst>
                                        </p:cTn>
                                        <p:tgtEl>
                                          <p:spTgt spid="271"/>
                                        </p:tgtEl>
                                        <p:attrNameLst>
                                          <p:attrName>style.visibility</p:attrName>
                                        </p:attrNameLst>
                                      </p:cBhvr>
                                      <p:to>
                                        <p:strVal val="visible"/>
                                      </p:to>
                                    </p:set>
                                    <p:animEffect transition="in" filter="wipe(left)">
                                      <p:cBhvr>
                                        <p:cTn id="49" dur="500"/>
                                        <p:tgtEl>
                                          <p:spTgt spid="271"/>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267"/>
                                        </p:tgtEl>
                                        <p:attrNameLst>
                                          <p:attrName>style.visibility</p:attrName>
                                        </p:attrNameLst>
                                      </p:cBhvr>
                                      <p:to>
                                        <p:strVal val="visible"/>
                                      </p:to>
                                    </p:set>
                                    <p:animEffect transition="in" filter="fade">
                                      <p:cBhvr>
                                        <p:cTn id="53" dur="500"/>
                                        <p:tgtEl>
                                          <p:spTgt spid="267"/>
                                        </p:tgtEl>
                                      </p:cBhvr>
                                    </p:animEffect>
                                  </p:childTnLst>
                                </p:cTn>
                              </p:par>
                            </p:childTnLst>
                          </p:cTn>
                        </p:par>
                        <p:par>
                          <p:cTn id="54" fill="hold">
                            <p:stCondLst>
                              <p:cond delay="2000"/>
                            </p:stCondLst>
                            <p:childTnLst>
                              <p:par>
                                <p:cTn id="55" presetID="1" presetClass="entr" presetSubtype="0" fill="hold" grpId="0" nodeType="afterEffect">
                                  <p:stCondLst>
                                    <p:cond delay="0"/>
                                  </p:stCondLst>
                                  <p:childTnLst>
                                    <p:set>
                                      <p:cBhvr>
                                        <p:cTn id="56" dur="1" fill="hold">
                                          <p:stCondLst>
                                            <p:cond delay="0"/>
                                          </p:stCondLst>
                                        </p:cTn>
                                        <p:tgtEl>
                                          <p:spTgt spid="291"/>
                                        </p:tgtEl>
                                        <p:attrNameLst>
                                          <p:attrName>style.visibility</p:attrName>
                                        </p:attrNameLst>
                                      </p:cBhvr>
                                      <p:to>
                                        <p:strVal val="visible"/>
                                      </p:to>
                                    </p:set>
                                  </p:childTnLst>
                                </p:cTn>
                              </p:par>
                              <p:par>
                                <p:cTn id="57" presetID="35" presetClass="emph" presetSubtype="0" repeatCount="2000" fill="hold" grpId="1" nodeType="withEffect">
                                  <p:stCondLst>
                                    <p:cond delay="0"/>
                                  </p:stCondLst>
                                  <p:childTnLst>
                                    <p:anim calcmode="discrete" valueType="str">
                                      <p:cBhvr>
                                        <p:cTn id="58" dur="500" fill="hold"/>
                                        <p:tgtEl>
                                          <p:spTgt spid="291"/>
                                        </p:tgtEl>
                                        <p:attrNameLst>
                                          <p:attrName>style.visibility</p:attrName>
                                        </p:attrNameLst>
                                      </p:cBhvr>
                                      <p:tavLst>
                                        <p:tav tm="0">
                                          <p:val>
                                            <p:strVal val="hidden"/>
                                          </p:val>
                                        </p:tav>
                                        <p:tav tm="50000">
                                          <p:val>
                                            <p:strVal val="visible"/>
                                          </p:val>
                                        </p:tav>
                                      </p:tavLst>
                                    </p:anim>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274"/>
                                        </p:tgtEl>
                                        <p:attrNameLst>
                                          <p:attrName>style.visibility</p:attrName>
                                        </p:attrNameLst>
                                      </p:cBhvr>
                                      <p:to>
                                        <p:strVal val="visible"/>
                                      </p:to>
                                    </p:set>
                                    <p:animEffect transition="in" filter="wipe(left)">
                                      <p:cBhvr>
                                        <p:cTn id="62" dur="500"/>
                                        <p:tgtEl>
                                          <p:spTgt spid="274"/>
                                        </p:tgtEl>
                                      </p:cBhvr>
                                    </p:animEffect>
                                  </p:childTnLst>
                                </p:cTn>
                              </p:par>
                            </p:childTnLst>
                          </p:cTn>
                        </p:par>
                        <p:par>
                          <p:cTn id="63" fill="hold">
                            <p:stCondLst>
                              <p:cond delay="3500"/>
                            </p:stCondLst>
                            <p:childTnLst>
                              <p:par>
                                <p:cTn id="64" presetID="10" presetClass="entr" presetSubtype="0" fill="hold" nodeType="afterEffect">
                                  <p:stCondLst>
                                    <p:cond delay="0"/>
                                  </p:stCondLst>
                                  <p:childTnLst>
                                    <p:set>
                                      <p:cBhvr>
                                        <p:cTn id="65" dur="1" fill="hold">
                                          <p:stCondLst>
                                            <p:cond delay="0"/>
                                          </p:stCondLst>
                                        </p:cTn>
                                        <p:tgtEl>
                                          <p:spTgt spid="281"/>
                                        </p:tgtEl>
                                        <p:attrNameLst>
                                          <p:attrName>style.visibility</p:attrName>
                                        </p:attrNameLst>
                                      </p:cBhvr>
                                      <p:to>
                                        <p:strVal val="visible"/>
                                      </p:to>
                                    </p:set>
                                    <p:animEffect transition="in" filter="fade">
                                      <p:cBhvr>
                                        <p:cTn id="66" dur="500"/>
                                        <p:tgtEl>
                                          <p:spTgt spid="281"/>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1000"/>
                                        <p:tgtEl>
                                          <p:spTgt spid="52"/>
                                        </p:tgtEl>
                                      </p:cBhvr>
                                    </p:animEffect>
                                  </p:childTnLst>
                                </p:cTn>
                              </p:par>
                            </p:childTnLst>
                          </p:cTn>
                        </p:par>
                        <p:par>
                          <p:cTn id="71" fill="hold">
                            <p:stCondLst>
                              <p:cond delay="5000"/>
                            </p:stCondLst>
                            <p:childTnLst>
                              <p:par>
                                <p:cTn id="72" presetID="10" presetClass="entr" presetSubtype="0" fill="hold" nodeType="afterEffect">
                                  <p:stCondLst>
                                    <p:cond delay="0"/>
                                  </p:stCondLst>
                                  <p:childTnLst>
                                    <p:set>
                                      <p:cBhvr>
                                        <p:cTn id="73" dur="1" fill="hold">
                                          <p:stCondLst>
                                            <p:cond delay="0"/>
                                          </p:stCondLst>
                                        </p:cTn>
                                        <p:tgtEl>
                                          <p:spTgt spid="275"/>
                                        </p:tgtEl>
                                        <p:attrNameLst>
                                          <p:attrName>style.visibility</p:attrName>
                                        </p:attrNameLst>
                                      </p:cBhvr>
                                      <p:to>
                                        <p:strVal val="visible"/>
                                      </p:to>
                                    </p:set>
                                    <p:animEffect transition="in" filter="fade">
                                      <p:cBhvr>
                                        <p:cTn id="74" dur="500"/>
                                        <p:tgtEl>
                                          <p:spTgt spid="275"/>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94"/>
                                        </p:tgtEl>
                                        <p:attrNameLst>
                                          <p:attrName>style.visibility</p:attrName>
                                        </p:attrNameLst>
                                      </p:cBhvr>
                                      <p:to>
                                        <p:strVal val="visible"/>
                                      </p:to>
                                    </p:set>
                                    <p:animEffect transition="in" filter="wipe(left)">
                                      <p:cBhvr>
                                        <p:cTn id="78" dur="1000"/>
                                        <p:tgtEl>
                                          <p:spTgt spid="294"/>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0" grpId="0" animBg="1"/>
      <p:bldP spid="270" grpId="1" animBg="1"/>
      <p:bldP spid="273" grpId="0" animBg="1"/>
      <p:bldP spid="274" grpId="0" animBg="1"/>
      <p:bldP spid="291" grpId="0"/>
      <p:bldP spid="291" grpId="1"/>
      <p:bldP spid="292" grpId="0"/>
      <p:bldP spid="293" grpId="0"/>
      <p:bldP spid="294" grpId="0"/>
      <p:bldP spid="13" grpId="0" animBg="1"/>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Finding the optimal </a:t>
            </a:r>
            <a:r>
              <a:rPr lang="en-US" altLang="zh-CN" sz="3600" dirty="0" smtClean="0"/>
              <a:t>hierarchy</a:t>
            </a:r>
            <a:endParaRPr lang="zh-CN" altLang="en-US" sz="3600" dirty="0"/>
          </a:p>
        </p:txBody>
      </p:sp>
      <p:sp>
        <p:nvSpPr>
          <p:cNvPr id="3" name="内容占位符 2"/>
          <p:cNvSpPr>
            <a:spLocks noGrp="1"/>
          </p:cNvSpPr>
          <p:nvPr>
            <p:ph idx="1"/>
          </p:nvPr>
        </p:nvSpPr>
        <p:spPr>
          <a:xfrm>
            <a:off x="457200" y="1200520"/>
            <a:ext cx="8229600" cy="1309308"/>
          </a:xfrm>
        </p:spPr>
        <p:txBody>
          <a:bodyPr>
            <a:normAutofit fontScale="85000" lnSpcReduction="20000"/>
          </a:bodyPr>
          <a:lstStyle/>
          <a:p>
            <a:r>
              <a:rPr lang="en-US" altLang="zh-CN" dirty="0" smtClean="0"/>
              <a:t>Genetic algorithm with tree representation</a:t>
            </a:r>
            <a:endParaRPr lang="en-US" altLang="zh-CN" dirty="0"/>
          </a:p>
          <a:p>
            <a:r>
              <a:rPr lang="en-US" altLang="zh-CN" dirty="0" smtClean="0"/>
              <a:t>Sample and evolve population of hierarchies</a:t>
            </a:r>
          </a:p>
          <a:p>
            <a:r>
              <a:rPr lang="en-US" altLang="zh-CN" dirty="0" smtClean="0"/>
              <a:t>Genetic operators:</a:t>
            </a:r>
          </a:p>
          <a:p>
            <a:pPr lvl="1"/>
            <a:endParaRPr lang="en-US" altLang="zh-CN" dirty="0" smtClean="0"/>
          </a:p>
          <a:p>
            <a:pPr lvl="1"/>
            <a:endParaRPr lang="en-US" altLang="zh-CN" dirty="0" smtClean="0"/>
          </a:p>
          <a:p>
            <a:pPr lvl="1"/>
            <a:endParaRPr lang="en-US" altLang="zh-CN" dirty="0" smtClean="0"/>
          </a:p>
          <a:p>
            <a:pPr lvl="1"/>
            <a:endParaRPr lang="en-US" altLang="zh-CN" dirty="0"/>
          </a:p>
          <a:p>
            <a:pPr lvl="1"/>
            <a:endParaRPr lang="en-US" altLang="zh-CN" dirty="0" smtClean="0"/>
          </a:p>
          <a:p>
            <a:pPr lvl="1"/>
            <a:endParaRPr lang="en-US" altLang="zh-CN" dirty="0" smtClean="0"/>
          </a:p>
          <a:p>
            <a:pPr lvl="1"/>
            <a:endParaRPr lang="en-US" altLang="zh-CN" dirty="0" smtClean="0"/>
          </a:p>
          <a:p>
            <a:pPr lvl="1"/>
            <a:endParaRPr lang="en-US" altLang="zh-CN" dirty="0" smtClean="0"/>
          </a:p>
        </p:txBody>
      </p:sp>
      <p:grpSp>
        <p:nvGrpSpPr>
          <p:cNvPr id="7" name="组合 6"/>
          <p:cNvGrpSpPr/>
          <p:nvPr/>
        </p:nvGrpSpPr>
        <p:grpSpPr>
          <a:xfrm>
            <a:off x="641720" y="2572544"/>
            <a:ext cx="8106744" cy="2016224"/>
            <a:chOff x="641720" y="2572544"/>
            <a:chExt cx="8106744" cy="2016224"/>
          </a:xfrm>
        </p:grpSpPr>
        <p:sp>
          <p:nvSpPr>
            <p:cNvPr id="9" name="矩形 8"/>
            <p:cNvSpPr/>
            <p:nvPr/>
          </p:nvSpPr>
          <p:spPr>
            <a:xfrm>
              <a:off x="1339864" y="3031378"/>
              <a:ext cx="504056"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cxnSp>
          <p:nvCxnSpPr>
            <p:cNvPr id="11" name="直接连接符 10"/>
            <p:cNvCxnSpPr>
              <a:stCxn id="9" idx="2"/>
            </p:cNvCxnSpPr>
            <p:nvPr/>
          </p:nvCxnSpPr>
          <p:spPr>
            <a:xfrm flipH="1">
              <a:off x="1051832" y="3319410"/>
              <a:ext cx="540060" cy="288032"/>
            </a:xfrm>
            <a:prstGeom prst="line">
              <a:avLst/>
            </a:prstGeom>
            <a:ln w="12700"/>
          </p:spPr>
          <p:style>
            <a:lnRef idx="2">
              <a:schemeClr val="dk1"/>
            </a:lnRef>
            <a:fillRef idx="0">
              <a:schemeClr val="dk1"/>
            </a:fillRef>
            <a:effectRef idx="1">
              <a:schemeClr val="dk1"/>
            </a:effectRef>
            <a:fontRef idx="minor">
              <a:schemeClr val="tx1"/>
            </a:fontRef>
          </p:style>
        </p:cxnSp>
        <p:cxnSp>
          <p:nvCxnSpPr>
            <p:cNvPr id="13" name="直接连接符 12"/>
            <p:cNvCxnSpPr>
              <a:stCxn id="9" idx="2"/>
            </p:cNvCxnSpPr>
            <p:nvPr/>
          </p:nvCxnSpPr>
          <p:spPr>
            <a:xfrm>
              <a:off x="1591892" y="3319410"/>
              <a:ext cx="612068" cy="288032"/>
            </a:xfrm>
            <a:prstGeom prst="line">
              <a:avLst/>
            </a:prstGeom>
            <a:ln w="12700"/>
          </p:spPr>
          <p:style>
            <a:lnRef idx="2">
              <a:schemeClr val="dk1"/>
            </a:lnRef>
            <a:fillRef idx="0">
              <a:schemeClr val="dk1"/>
            </a:fillRef>
            <a:effectRef idx="1">
              <a:schemeClr val="dk1"/>
            </a:effectRef>
            <a:fontRef idx="minor">
              <a:schemeClr val="tx1"/>
            </a:fontRef>
          </p:style>
        </p:cxnSp>
        <p:sp>
          <p:nvSpPr>
            <p:cNvPr id="14" name="矩形 13"/>
            <p:cNvSpPr/>
            <p:nvPr/>
          </p:nvSpPr>
          <p:spPr>
            <a:xfrm>
              <a:off x="799804" y="3607442"/>
              <a:ext cx="396044"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5" name="矩形 14"/>
            <p:cNvSpPr/>
            <p:nvPr/>
          </p:nvSpPr>
          <p:spPr>
            <a:xfrm>
              <a:off x="2149954" y="3603326"/>
              <a:ext cx="252028" cy="2880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6" name="矩形 15"/>
            <p:cNvSpPr/>
            <p:nvPr/>
          </p:nvSpPr>
          <p:spPr>
            <a:xfrm>
              <a:off x="1403556" y="4193030"/>
              <a:ext cx="2376356" cy="369332"/>
            </a:xfrm>
            <a:prstGeom prst="rect">
              <a:avLst/>
            </a:prstGeom>
          </p:spPr>
          <p:txBody>
            <a:bodyPr wrap="none">
              <a:spAutoFit/>
            </a:bodyPr>
            <a:lstStyle/>
            <a:p>
              <a:r>
                <a:rPr lang="en-US" altLang="zh-CN" dirty="0" smtClean="0"/>
                <a:t>Altering decomposition</a:t>
              </a:r>
              <a:endParaRPr lang="zh-CN" altLang="en-US" dirty="0"/>
            </a:p>
          </p:txBody>
        </p:sp>
        <p:sp>
          <p:nvSpPr>
            <p:cNvPr id="17" name="矩形 16"/>
            <p:cNvSpPr/>
            <p:nvPr/>
          </p:nvSpPr>
          <p:spPr>
            <a:xfrm>
              <a:off x="4817939" y="2572544"/>
              <a:ext cx="1118383" cy="369332"/>
            </a:xfrm>
            <a:prstGeom prst="rect">
              <a:avLst/>
            </a:prstGeom>
          </p:spPr>
          <p:txBody>
            <a:bodyPr wrap="none">
              <a:spAutoFit/>
            </a:bodyPr>
            <a:lstStyle/>
            <a:p>
              <a:r>
                <a:rPr lang="en-US" altLang="zh-CN" b="1" dirty="0"/>
                <a:t>Crossover</a:t>
              </a:r>
              <a:endParaRPr lang="zh-CN" altLang="en-US" b="1" dirty="0"/>
            </a:p>
          </p:txBody>
        </p:sp>
        <p:sp>
          <p:nvSpPr>
            <p:cNvPr id="18" name="矩形 17"/>
            <p:cNvSpPr/>
            <p:nvPr/>
          </p:nvSpPr>
          <p:spPr>
            <a:xfrm>
              <a:off x="3356088" y="3039762"/>
              <a:ext cx="504056"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cxnSp>
          <p:nvCxnSpPr>
            <p:cNvPr id="19" name="直接连接符 18"/>
            <p:cNvCxnSpPr>
              <a:stCxn id="18" idx="2"/>
            </p:cNvCxnSpPr>
            <p:nvPr/>
          </p:nvCxnSpPr>
          <p:spPr>
            <a:xfrm flipH="1">
              <a:off x="3068056" y="3327794"/>
              <a:ext cx="540060" cy="288032"/>
            </a:xfrm>
            <a:prstGeom prst="line">
              <a:avLst/>
            </a:prstGeom>
            <a:ln w="12700"/>
          </p:spPr>
          <p:style>
            <a:lnRef idx="2">
              <a:schemeClr val="dk1"/>
            </a:lnRef>
            <a:fillRef idx="0">
              <a:schemeClr val="dk1"/>
            </a:fillRef>
            <a:effectRef idx="1">
              <a:schemeClr val="dk1"/>
            </a:effectRef>
            <a:fontRef idx="minor">
              <a:schemeClr val="tx1"/>
            </a:fontRef>
          </p:style>
        </p:cxnSp>
        <p:cxnSp>
          <p:nvCxnSpPr>
            <p:cNvPr id="20" name="直接连接符 19"/>
            <p:cNvCxnSpPr>
              <a:stCxn id="18" idx="2"/>
            </p:cNvCxnSpPr>
            <p:nvPr/>
          </p:nvCxnSpPr>
          <p:spPr>
            <a:xfrm>
              <a:off x="3608116" y="3327794"/>
              <a:ext cx="612068" cy="288032"/>
            </a:xfrm>
            <a:prstGeom prst="line">
              <a:avLst/>
            </a:prstGeom>
            <a:ln w="12700"/>
          </p:spPr>
          <p:style>
            <a:lnRef idx="2">
              <a:schemeClr val="dk1"/>
            </a:lnRef>
            <a:fillRef idx="0">
              <a:schemeClr val="dk1"/>
            </a:fillRef>
            <a:effectRef idx="1">
              <a:schemeClr val="dk1"/>
            </a:effectRef>
            <a:fontRef idx="minor">
              <a:schemeClr val="tx1"/>
            </a:fontRef>
          </p:style>
        </p:cxnSp>
        <p:sp>
          <p:nvSpPr>
            <p:cNvPr id="21" name="矩形 20"/>
            <p:cNvSpPr/>
            <p:nvPr/>
          </p:nvSpPr>
          <p:spPr>
            <a:xfrm>
              <a:off x="2816028" y="3615826"/>
              <a:ext cx="396044"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22" name="矩形 21"/>
            <p:cNvSpPr/>
            <p:nvPr/>
          </p:nvSpPr>
          <p:spPr>
            <a:xfrm>
              <a:off x="4166178" y="3611710"/>
              <a:ext cx="252028" cy="2880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cxnSp>
          <p:nvCxnSpPr>
            <p:cNvPr id="24" name="直接连接符 23"/>
            <p:cNvCxnSpPr/>
            <p:nvPr/>
          </p:nvCxnSpPr>
          <p:spPr>
            <a:xfrm>
              <a:off x="799804" y="3702220"/>
              <a:ext cx="3960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a:off x="655788" y="2572544"/>
              <a:ext cx="3916212" cy="1988678"/>
            </a:xfrm>
            <a:prstGeom prst="roundRect">
              <a:avLst>
                <a:gd name="adj" fmla="val 656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6" name="矩形 25"/>
            <p:cNvSpPr/>
            <p:nvPr/>
          </p:nvSpPr>
          <p:spPr>
            <a:xfrm>
              <a:off x="3014050" y="3702220"/>
              <a:ext cx="162018" cy="12963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161975" y="3582369"/>
              <a:ext cx="548548" cy="338554"/>
            </a:xfrm>
            <a:prstGeom prst="rect">
              <a:avLst/>
            </a:prstGeom>
          </p:spPr>
          <p:txBody>
            <a:bodyPr wrap="none">
              <a:spAutoFit/>
            </a:bodyPr>
            <a:lstStyle/>
            <a:p>
              <a:r>
                <a:rPr lang="en-US" altLang="zh-CN" sz="1600" dirty="0" smtClean="0"/>
                <a:t>Split</a:t>
              </a:r>
              <a:endParaRPr lang="zh-CN" altLang="en-US" sz="1600" dirty="0"/>
            </a:p>
          </p:txBody>
        </p:sp>
        <p:sp>
          <p:nvSpPr>
            <p:cNvPr id="28" name="矩形 27"/>
            <p:cNvSpPr/>
            <p:nvPr/>
          </p:nvSpPr>
          <p:spPr>
            <a:xfrm>
              <a:off x="3176068" y="3601242"/>
              <a:ext cx="880497" cy="338554"/>
            </a:xfrm>
            <a:prstGeom prst="rect">
              <a:avLst/>
            </a:prstGeom>
          </p:spPr>
          <p:txBody>
            <a:bodyPr wrap="none">
              <a:spAutoFit/>
            </a:bodyPr>
            <a:lstStyle/>
            <a:p>
              <a:r>
                <a:rPr lang="en-US" altLang="zh-CN" sz="1600" dirty="0" smtClean="0"/>
                <a:t>Layering</a:t>
              </a:r>
              <a:endParaRPr lang="zh-CN" altLang="en-US" sz="1600" dirty="0"/>
            </a:p>
          </p:txBody>
        </p:sp>
        <p:sp>
          <p:nvSpPr>
            <p:cNvPr id="29" name="下弧形箭头 28"/>
            <p:cNvSpPr/>
            <p:nvPr/>
          </p:nvSpPr>
          <p:spPr>
            <a:xfrm>
              <a:off x="1051832" y="3912560"/>
              <a:ext cx="1962218" cy="216024"/>
            </a:xfrm>
            <a:prstGeom prst="curvedUpArrow">
              <a:avLst>
                <a:gd name="adj1" fmla="val 72365"/>
                <a:gd name="adj2" fmla="val 156009"/>
                <a:gd name="adj3" fmla="val 328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31" name="圆角矩形 30"/>
            <p:cNvSpPr/>
            <p:nvPr/>
          </p:nvSpPr>
          <p:spPr>
            <a:xfrm>
              <a:off x="4832252" y="2572544"/>
              <a:ext cx="3916212" cy="1986767"/>
            </a:xfrm>
            <a:prstGeom prst="roundRect">
              <a:avLst>
                <a:gd name="adj" fmla="val 656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2" name="矩形 31"/>
            <p:cNvSpPr/>
            <p:nvPr/>
          </p:nvSpPr>
          <p:spPr>
            <a:xfrm>
              <a:off x="5570334" y="3067308"/>
              <a:ext cx="504056"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cxnSp>
          <p:nvCxnSpPr>
            <p:cNvPr id="33" name="直接连接符 32"/>
            <p:cNvCxnSpPr>
              <a:stCxn id="32" idx="2"/>
            </p:cNvCxnSpPr>
            <p:nvPr/>
          </p:nvCxnSpPr>
          <p:spPr>
            <a:xfrm flipH="1">
              <a:off x="5282302" y="3355340"/>
              <a:ext cx="540060" cy="288032"/>
            </a:xfrm>
            <a:prstGeom prst="line">
              <a:avLst/>
            </a:prstGeom>
            <a:ln w="12700"/>
          </p:spPr>
          <p:style>
            <a:lnRef idx="2">
              <a:schemeClr val="dk1"/>
            </a:lnRef>
            <a:fillRef idx="0">
              <a:schemeClr val="dk1"/>
            </a:fillRef>
            <a:effectRef idx="1">
              <a:schemeClr val="dk1"/>
            </a:effectRef>
            <a:fontRef idx="minor">
              <a:schemeClr val="tx1"/>
            </a:fontRef>
          </p:style>
        </p:cxnSp>
        <p:cxnSp>
          <p:nvCxnSpPr>
            <p:cNvPr id="34" name="直接连接符 33"/>
            <p:cNvCxnSpPr>
              <a:stCxn id="32" idx="2"/>
            </p:cNvCxnSpPr>
            <p:nvPr/>
          </p:nvCxnSpPr>
          <p:spPr>
            <a:xfrm>
              <a:off x="5822362" y="3355340"/>
              <a:ext cx="612068" cy="288032"/>
            </a:xfrm>
            <a:prstGeom prst="line">
              <a:avLst/>
            </a:prstGeom>
            <a:ln w="12700"/>
          </p:spPr>
          <p:style>
            <a:lnRef idx="2">
              <a:schemeClr val="dk1"/>
            </a:lnRef>
            <a:fillRef idx="0">
              <a:schemeClr val="dk1"/>
            </a:fillRef>
            <a:effectRef idx="1">
              <a:schemeClr val="dk1"/>
            </a:effectRef>
            <a:fontRef idx="minor">
              <a:schemeClr val="tx1"/>
            </a:fontRef>
          </p:style>
        </p:cxnSp>
        <p:sp>
          <p:nvSpPr>
            <p:cNvPr id="35" name="矩形 34"/>
            <p:cNvSpPr/>
            <p:nvPr/>
          </p:nvSpPr>
          <p:spPr>
            <a:xfrm>
              <a:off x="5030274" y="3643372"/>
              <a:ext cx="396044"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36" name="矩形 35"/>
            <p:cNvSpPr/>
            <p:nvPr/>
          </p:nvSpPr>
          <p:spPr>
            <a:xfrm>
              <a:off x="6380424" y="3639256"/>
              <a:ext cx="252028" cy="2880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38" name="矩形 37"/>
            <p:cNvSpPr/>
            <p:nvPr/>
          </p:nvSpPr>
          <p:spPr>
            <a:xfrm>
              <a:off x="7496548" y="3065464"/>
              <a:ext cx="504056"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cxnSp>
          <p:nvCxnSpPr>
            <p:cNvPr id="39" name="直接连接符 38"/>
            <p:cNvCxnSpPr>
              <a:stCxn id="38" idx="2"/>
            </p:cNvCxnSpPr>
            <p:nvPr/>
          </p:nvCxnSpPr>
          <p:spPr>
            <a:xfrm flipH="1">
              <a:off x="7208516" y="3353496"/>
              <a:ext cx="540060" cy="288032"/>
            </a:xfrm>
            <a:prstGeom prst="line">
              <a:avLst/>
            </a:prstGeom>
            <a:ln w="12700"/>
          </p:spPr>
          <p:style>
            <a:lnRef idx="2">
              <a:schemeClr val="dk1"/>
            </a:lnRef>
            <a:fillRef idx="0">
              <a:schemeClr val="dk1"/>
            </a:fillRef>
            <a:effectRef idx="1">
              <a:schemeClr val="dk1"/>
            </a:effectRef>
            <a:fontRef idx="minor">
              <a:schemeClr val="tx1"/>
            </a:fontRef>
          </p:style>
        </p:cxnSp>
        <p:cxnSp>
          <p:nvCxnSpPr>
            <p:cNvPr id="40" name="直接连接符 39"/>
            <p:cNvCxnSpPr>
              <a:stCxn id="38" idx="2"/>
            </p:cNvCxnSpPr>
            <p:nvPr/>
          </p:nvCxnSpPr>
          <p:spPr>
            <a:xfrm>
              <a:off x="7748576" y="3353496"/>
              <a:ext cx="612068" cy="288032"/>
            </a:xfrm>
            <a:prstGeom prst="line">
              <a:avLst/>
            </a:prstGeom>
            <a:ln w="12700"/>
          </p:spPr>
          <p:style>
            <a:lnRef idx="2">
              <a:schemeClr val="dk1"/>
            </a:lnRef>
            <a:fillRef idx="0">
              <a:schemeClr val="dk1"/>
            </a:fillRef>
            <a:effectRef idx="1">
              <a:schemeClr val="dk1"/>
            </a:effectRef>
            <a:fontRef idx="minor">
              <a:schemeClr val="tx1"/>
            </a:fontRef>
          </p:style>
        </p:cxnSp>
        <p:sp>
          <p:nvSpPr>
            <p:cNvPr id="41" name="矩形 40"/>
            <p:cNvSpPr/>
            <p:nvPr/>
          </p:nvSpPr>
          <p:spPr>
            <a:xfrm>
              <a:off x="6956488" y="3641528"/>
              <a:ext cx="396044" cy="2880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42" name="矩形 41"/>
            <p:cNvSpPr/>
            <p:nvPr/>
          </p:nvSpPr>
          <p:spPr>
            <a:xfrm>
              <a:off x="8306638" y="3637412"/>
              <a:ext cx="252028" cy="2880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3" name="下弧形箭头 42"/>
            <p:cNvSpPr/>
            <p:nvPr/>
          </p:nvSpPr>
          <p:spPr>
            <a:xfrm rot="10800000">
              <a:off x="5146451" y="3497511"/>
              <a:ext cx="2062061" cy="294461"/>
            </a:xfrm>
            <a:prstGeom prst="curvedUpArrow">
              <a:avLst>
                <a:gd name="adj1" fmla="val 37719"/>
                <a:gd name="adj2" fmla="val 94416"/>
                <a:gd name="adj3" fmla="val 308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49" name="下弧形箭头 48"/>
            <p:cNvSpPr/>
            <p:nvPr/>
          </p:nvSpPr>
          <p:spPr>
            <a:xfrm>
              <a:off x="5240216" y="3879762"/>
              <a:ext cx="2048665" cy="288032"/>
            </a:xfrm>
            <a:prstGeom prst="curvedUpArrow">
              <a:avLst>
                <a:gd name="adj1" fmla="val 47377"/>
                <a:gd name="adj2" fmla="val 102593"/>
                <a:gd name="adj3" fmla="val 311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50" name="矩形 49"/>
            <p:cNvSpPr/>
            <p:nvPr/>
          </p:nvSpPr>
          <p:spPr>
            <a:xfrm>
              <a:off x="5775938" y="4219436"/>
              <a:ext cx="2020618" cy="369332"/>
            </a:xfrm>
            <a:prstGeom prst="rect">
              <a:avLst/>
            </a:prstGeom>
          </p:spPr>
          <p:txBody>
            <a:bodyPr wrap="none">
              <a:spAutoFit/>
            </a:bodyPr>
            <a:lstStyle/>
            <a:p>
              <a:pPr algn="ctr"/>
              <a:r>
                <a:rPr lang="en-US" altLang="zh-CN" dirty="0" smtClean="0"/>
                <a:t>Swapping sub-trees</a:t>
              </a:r>
              <a:endParaRPr lang="zh-CN" altLang="en-US" dirty="0"/>
            </a:p>
          </p:txBody>
        </p:sp>
        <p:sp>
          <p:nvSpPr>
            <p:cNvPr id="51" name="矩形 50"/>
            <p:cNvSpPr/>
            <p:nvPr/>
          </p:nvSpPr>
          <p:spPr>
            <a:xfrm>
              <a:off x="641720" y="2575957"/>
              <a:ext cx="1082797" cy="369332"/>
            </a:xfrm>
            <a:prstGeom prst="rect">
              <a:avLst/>
            </a:prstGeom>
          </p:spPr>
          <p:txBody>
            <a:bodyPr wrap="none">
              <a:spAutoFit/>
            </a:bodyPr>
            <a:lstStyle/>
            <a:p>
              <a:r>
                <a:rPr lang="en-US" altLang="zh-CN" b="1" dirty="0" smtClean="0"/>
                <a:t>Mutation</a:t>
              </a:r>
              <a:endParaRPr lang="zh-CN" altLang="en-US" b="1" dirty="0"/>
            </a:p>
          </p:txBody>
        </p:sp>
      </p:gr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340413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solidFill>
                  <a:prstClr val="black"/>
                </a:solidFill>
              </a:rPr>
              <a:t>Finding the optimal hierarchy: Genetic algorithm</a:t>
            </a:r>
            <a:endParaRPr lang="zh-CN" altLang="en-US" dirty="0"/>
          </a:p>
        </p:txBody>
      </p:sp>
      <p:sp>
        <p:nvSpPr>
          <p:cNvPr id="3" name="内容占位符 2"/>
          <p:cNvSpPr>
            <a:spLocks noGrp="1"/>
          </p:cNvSpPr>
          <p:nvPr>
            <p:ph idx="1"/>
          </p:nvPr>
        </p:nvSpPr>
        <p:spPr/>
        <p:txBody>
          <a:bodyPr/>
          <a:lstStyle/>
          <a:p>
            <a:r>
              <a:rPr lang="en-US" altLang="zh-CN" dirty="0" smtClean="0"/>
              <a:t>Fitness function:</a:t>
            </a:r>
            <a:endParaRPr lang="zh-CN"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083" y="2319371"/>
            <a:ext cx="6769835" cy="97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5364088" y="3652664"/>
            <a:ext cx="3456384" cy="707886"/>
          </a:xfrm>
          <a:prstGeom prst="rect">
            <a:avLst/>
          </a:prstGeom>
          <a:ln>
            <a:solidFill>
              <a:srgbClr val="0070C0"/>
            </a:solidFill>
          </a:ln>
        </p:spPr>
        <p:txBody>
          <a:bodyPr wrap="square">
            <a:spAutoFit/>
          </a:bodyPr>
          <a:lstStyle/>
          <a:p>
            <a:pPr algn="ctr"/>
            <a:r>
              <a:rPr lang="en-US" altLang="zh-CN" sz="2000" b="1" dirty="0">
                <a:solidFill>
                  <a:srgbClr val="0070C0"/>
                </a:solidFill>
              </a:rPr>
              <a:t>Symmetry measure </a:t>
            </a:r>
            <a:r>
              <a:rPr lang="en-US" altLang="zh-CN" sz="2000" b="1" dirty="0" smtClean="0">
                <a:solidFill>
                  <a:srgbClr val="0070C0"/>
                </a:solidFill>
              </a:rPr>
              <a:t>of a node (a substructure)</a:t>
            </a:r>
            <a:endParaRPr lang="zh-CN" altLang="en-US" sz="2000" b="1" dirty="0">
              <a:solidFill>
                <a:srgbClr val="0070C0"/>
              </a:solidFill>
            </a:endParaRPr>
          </a:p>
        </p:txBody>
      </p:sp>
      <p:grpSp>
        <p:nvGrpSpPr>
          <p:cNvPr id="7" name="组合 6"/>
          <p:cNvGrpSpPr/>
          <p:nvPr/>
        </p:nvGrpSpPr>
        <p:grpSpPr>
          <a:xfrm>
            <a:off x="2994674" y="1564432"/>
            <a:ext cx="3953338" cy="3024336"/>
            <a:chOff x="611560" y="2068488"/>
            <a:chExt cx="3953338" cy="3024336"/>
          </a:xfrm>
        </p:grpSpPr>
        <p:grpSp>
          <p:nvGrpSpPr>
            <p:cNvPr id="11" name="组合 10"/>
            <p:cNvGrpSpPr/>
            <p:nvPr/>
          </p:nvGrpSpPr>
          <p:grpSpPr>
            <a:xfrm>
              <a:off x="993039" y="3125784"/>
              <a:ext cx="1008527" cy="485183"/>
              <a:chOff x="3314701" y="3645329"/>
              <a:chExt cx="2448741" cy="1295847"/>
            </a:xfrm>
          </p:grpSpPr>
          <p:sp>
            <p:nvSpPr>
              <p:cNvPr id="12" name="矩形 11"/>
              <p:cNvSpPr/>
              <p:nvPr/>
            </p:nvSpPr>
            <p:spPr>
              <a:xfrm>
                <a:off x="5044805" y="3775285"/>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3" name="矩形 12"/>
              <p:cNvSpPr/>
              <p:nvPr/>
            </p:nvSpPr>
            <p:spPr>
              <a:xfrm>
                <a:off x="5044805" y="4395167"/>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14" name="组合 13"/>
              <p:cNvGrpSpPr/>
              <p:nvPr/>
            </p:nvGrpSpPr>
            <p:grpSpPr>
              <a:xfrm>
                <a:off x="3465438" y="3780074"/>
                <a:ext cx="1437722" cy="1028723"/>
                <a:chOff x="2837083" y="386089"/>
                <a:chExt cx="2194560" cy="1570258"/>
              </a:xfrm>
            </p:grpSpPr>
            <p:sp>
              <p:nvSpPr>
                <p:cNvPr id="28" name="矩形 27"/>
                <p:cNvSpPr/>
                <p:nvPr/>
              </p:nvSpPr>
              <p:spPr>
                <a:xfrm>
                  <a:off x="283708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29" name="矩形 28"/>
                <p:cNvSpPr/>
                <p:nvPr/>
              </p:nvSpPr>
              <p:spPr>
                <a:xfrm>
                  <a:off x="333455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30" name="矩形 29"/>
                <p:cNvSpPr/>
                <p:nvPr/>
              </p:nvSpPr>
              <p:spPr>
                <a:xfrm>
                  <a:off x="3835302"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31" name="矩形 30"/>
                <p:cNvSpPr/>
                <p:nvPr/>
              </p:nvSpPr>
              <p:spPr>
                <a:xfrm>
                  <a:off x="284252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32" name="矩形 31"/>
                <p:cNvSpPr/>
                <p:nvPr/>
              </p:nvSpPr>
              <p:spPr>
                <a:xfrm>
                  <a:off x="333999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33" name="矩形 32"/>
                <p:cNvSpPr/>
                <p:nvPr/>
              </p:nvSpPr>
              <p:spPr>
                <a:xfrm>
                  <a:off x="3840748"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34" name="矩形 33"/>
                <p:cNvSpPr/>
                <p:nvPr/>
              </p:nvSpPr>
              <p:spPr>
                <a:xfrm>
                  <a:off x="4596205"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35" name="矩形 34"/>
                <p:cNvSpPr/>
                <p:nvPr/>
              </p:nvSpPr>
              <p:spPr>
                <a:xfrm>
                  <a:off x="4601651"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grpSp>
            <p:nvGrpSpPr>
              <p:cNvPr id="15" name="组合 14"/>
              <p:cNvGrpSpPr/>
              <p:nvPr/>
            </p:nvGrpSpPr>
            <p:grpSpPr>
              <a:xfrm>
                <a:off x="3463334" y="3786003"/>
                <a:ext cx="1437722" cy="1028723"/>
                <a:chOff x="2837083" y="386089"/>
                <a:chExt cx="2194560" cy="1570258"/>
              </a:xfrm>
            </p:grpSpPr>
            <p:sp>
              <p:nvSpPr>
                <p:cNvPr id="20" name="矩形 19"/>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1" name="矩形 20"/>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 name="矩形 21"/>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3" name="矩形 22"/>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4" name="矩形 23"/>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5" name="矩形 24"/>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6" name="矩形 25"/>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7" name="矩形 26"/>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nvGrpSpPr>
              <p:cNvPr id="16" name="组合 15"/>
              <p:cNvGrpSpPr/>
              <p:nvPr/>
            </p:nvGrpSpPr>
            <p:grpSpPr>
              <a:xfrm>
                <a:off x="5044806" y="3775561"/>
                <a:ext cx="555647" cy="1033236"/>
                <a:chOff x="5247853" y="379200"/>
                <a:chExt cx="848147" cy="1577147"/>
              </a:xfrm>
            </p:grpSpPr>
            <p:sp>
              <p:nvSpPr>
                <p:cNvPr id="18" name="矩形 17"/>
                <p:cNvSpPr/>
                <p:nvPr/>
              </p:nvSpPr>
              <p:spPr>
                <a:xfrm>
                  <a:off x="5247853" y="37920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9" name="矩形 18"/>
                <p:cNvSpPr/>
                <p:nvPr/>
              </p:nvSpPr>
              <p:spPr>
                <a:xfrm>
                  <a:off x="5247853" y="132539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7" name="矩形 16"/>
              <p:cNvSpPr/>
              <p:nvPr/>
            </p:nvSpPr>
            <p:spPr>
              <a:xfrm>
                <a:off x="3314701" y="3645329"/>
                <a:ext cx="2448741" cy="129584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36" name="组合 35"/>
            <p:cNvGrpSpPr/>
            <p:nvPr/>
          </p:nvGrpSpPr>
          <p:grpSpPr>
            <a:xfrm>
              <a:off x="3213887" y="3126221"/>
              <a:ext cx="1008527" cy="273141"/>
              <a:chOff x="3310009" y="4944545"/>
              <a:chExt cx="2448741" cy="729517"/>
            </a:xfrm>
          </p:grpSpPr>
          <p:sp>
            <p:nvSpPr>
              <p:cNvPr id="37" name="矩形 36"/>
              <p:cNvSpPr/>
              <p:nvPr/>
            </p:nvSpPr>
            <p:spPr>
              <a:xfrm>
                <a:off x="4115306" y="5019306"/>
                <a:ext cx="279734" cy="6422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8" name="矩形 37"/>
              <p:cNvSpPr/>
              <p:nvPr/>
            </p:nvSpPr>
            <p:spPr>
              <a:xfrm>
                <a:off x="5067180" y="5022934"/>
                <a:ext cx="520792" cy="63864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39" name="组合 38"/>
              <p:cNvGrpSpPr/>
              <p:nvPr/>
            </p:nvGrpSpPr>
            <p:grpSpPr>
              <a:xfrm>
                <a:off x="3490580" y="5019306"/>
                <a:ext cx="1400009" cy="498753"/>
                <a:chOff x="2875460" y="2277671"/>
                <a:chExt cx="2136994" cy="761304"/>
              </a:xfrm>
            </p:grpSpPr>
            <p:sp>
              <p:nvSpPr>
                <p:cNvPr id="46" name="矩形 45"/>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7" name="矩形 46"/>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8" name="矩形 47"/>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grpSp>
            <p:nvGrpSpPr>
              <p:cNvPr id="40" name="组合 39"/>
              <p:cNvGrpSpPr/>
              <p:nvPr/>
            </p:nvGrpSpPr>
            <p:grpSpPr>
              <a:xfrm>
                <a:off x="3490580" y="5018782"/>
                <a:ext cx="1400009" cy="498753"/>
                <a:chOff x="2875460" y="2277671"/>
                <a:chExt cx="2136994" cy="761304"/>
              </a:xfrm>
            </p:grpSpPr>
            <p:sp>
              <p:nvSpPr>
                <p:cNvPr id="43" name="矩形 42"/>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4" name="矩形 43"/>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5" name="矩形 44"/>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41" name="矩形 40"/>
              <p:cNvSpPr/>
              <p:nvPr/>
            </p:nvSpPr>
            <p:spPr>
              <a:xfrm>
                <a:off x="4123626" y="5018782"/>
                <a:ext cx="279734" cy="6422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42" name="矩形 41"/>
              <p:cNvSpPr/>
              <p:nvPr/>
            </p:nvSpPr>
            <p:spPr>
              <a:xfrm>
                <a:off x="3310009" y="4944545"/>
                <a:ext cx="2448741" cy="72951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49" name="组合 48"/>
            <p:cNvGrpSpPr/>
            <p:nvPr/>
          </p:nvGrpSpPr>
          <p:grpSpPr>
            <a:xfrm>
              <a:off x="1709286" y="2855676"/>
              <a:ext cx="2000676" cy="242703"/>
              <a:chOff x="3434731" y="1415020"/>
              <a:chExt cx="2088232" cy="576064"/>
            </a:xfrm>
          </p:grpSpPr>
          <p:cxnSp>
            <p:nvCxnSpPr>
              <p:cNvPr id="50" name="直接连接符 49"/>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51" name="直接连接符 50"/>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52" name="组合 51"/>
            <p:cNvGrpSpPr/>
            <p:nvPr/>
          </p:nvGrpSpPr>
          <p:grpSpPr>
            <a:xfrm>
              <a:off x="2205361" y="2068488"/>
              <a:ext cx="1008527" cy="761924"/>
              <a:chOff x="103957" y="3359352"/>
              <a:chExt cx="3737794" cy="3106220"/>
            </a:xfrm>
          </p:grpSpPr>
          <p:sp>
            <p:nvSpPr>
              <p:cNvPr id="53" name="矩形 52"/>
              <p:cNvSpPr/>
              <p:nvPr/>
            </p:nvSpPr>
            <p:spPr>
              <a:xfrm>
                <a:off x="103957" y="3359352"/>
                <a:ext cx="3737794" cy="3106220"/>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54" name="矩形 53"/>
              <p:cNvSpPr/>
              <p:nvPr/>
            </p:nvSpPr>
            <p:spPr>
              <a:xfrm>
                <a:off x="1327151" y="5466142"/>
                <a:ext cx="426990" cy="9803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55" name="矩形 54"/>
              <p:cNvSpPr/>
              <p:nvPr/>
            </p:nvSpPr>
            <p:spPr>
              <a:xfrm>
                <a:off x="2780105" y="5471681"/>
                <a:ext cx="794945" cy="974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56" name="组合 55"/>
              <p:cNvGrpSpPr/>
              <p:nvPr/>
            </p:nvGrpSpPr>
            <p:grpSpPr>
              <a:xfrm>
                <a:off x="373560" y="5466142"/>
                <a:ext cx="2136994" cy="761304"/>
                <a:chOff x="2875460" y="2277671"/>
                <a:chExt cx="2136994" cy="761304"/>
              </a:xfrm>
            </p:grpSpPr>
            <p:sp>
              <p:nvSpPr>
                <p:cNvPr id="69" name="矩形 68"/>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70" name="矩形 69"/>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71" name="矩形 70"/>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57" name="矩形 56"/>
              <p:cNvSpPr/>
              <p:nvPr/>
            </p:nvSpPr>
            <p:spPr>
              <a:xfrm>
                <a:off x="1339851" y="5465343"/>
                <a:ext cx="426990" cy="9803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58" name="矩形 57"/>
              <p:cNvSpPr/>
              <p:nvPr/>
            </p:nvSpPr>
            <p:spPr>
              <a:xfrm>
                <a:off x="2745952" y="356725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59" name="矩形 58"/>
              <p:cNvSpPr/>
              <p:nvPr/>
            </p:nvSpPr>
            <p:spPr>
              <a:xfrm>
                <a:off x="2745952" y="451344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60" name="组合 59"/>
              <p:cNvGrpSpPr/>
              <p:nvPr/>
            </p:nvGrpSpPr>
            <p:grpSpPr>
              <a:xfrm>
                <a:off x="335183" y="3574560"/>
                <a:ext cx="2194560" cy="1570258"/>
                <a:chOff x="2837083" y="386089"/>
                <a:chExt cx="2194560" cy="1570258"/>
              </a:xfrm>
            </p:grpSpPr>
            <p:sp>
              <p:nvSpPr>
                <p:cNvPr id="61" name="矩形 60"/>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62" name="矩形 61"/>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63" name="矩形 62"/>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64" name="矩形 63"/>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65" name="矩形 64"/>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66" name="矩形 65"/>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67" name="矩形 66"/>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68" name="矩形 67"/>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cxnSp>
          <p:nvCxnSpPr>
            <p:cNvPr id="72" name="直接连接符 71"/>
            <p:cNvCxnSpPr/>
            <p:nvPr/>
          </p:nvCxnSpPr>
          <p:spPr>
            <a:xfrm>
              <a:off x="2205361" y="2556009"/>
              <a:ext cx="10085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611560" y="3833739"/>
              <a:ext cx="685145" cy="485183"/>
              <a:chOff x="1044442" y="4012323"/>
              <a:chExt cx="1213777" cy="945485"/>
            </a:xfrm>
          </p:grpSpPr>
          <p:grpSp>
            <p:nvGrpSpPr>
              <p:cNvPr id="74" name="组合 73"/>
              <p:cNvGrpSpPr/>
              <p:nvPr/>
            </p:nvGrpSpPr>
            <p:grpSpPr>
              <a:xfrm>
                <a:off x="1154424" y="4110637"/>
                <a:ext cx="1049000" cy="750584"/>
                <a:chOff x="2837083" y="386089"/>
                <a:chExt cx="2194560" cy="1570258"/>
              </a:xfrm>
            </p:grpSpPr>
            <p:sp>
              <p:nvSpPr>
                <p:cNvPr id="76" name="矩形 75"/>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7" name="矩形 76"/>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8" name="矩形 77"/>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9" name="矩形 78"/>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80" name="矩形 79"/>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81" name="矩形 80"/>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82" name="矩形 81"/>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83" name="矩形 82"/>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sp>
            <p:nvSpPr>
              <p:cNvPr id="75" name="矩形 74"/>
              <p:cNvSpPr/>
              <p:nvPr/>
            </p:nvSpPr>
            <p:spPr>
              <a:xfrm>
                <a:off x="1044442" y="4012323"/>
                <a:ext cx="1213777"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84" name="组合 83"/>
            <p:cNvGrpSpPr/>
            <p:nvPr/>
          </p:nvGrpSpPr>
          <p:grpSpPr>
            <a:xfrm>
              <a:off x="1740808" y="3830014"/>
              <a:ext cx="323382" cy="485183"/>
              <a:chOff x="2872383" y="4005064"/>
              <a:chExt cx="572891" cy="945485"/>
            </a:xfrm>
          </p:grpSpPr>
          <p:sp>
            <p:nvSpPr>
              <p:cNvPr id="85" name="矩形 84"/>
              <p:cNvSpPr/>
              <p:nvPr/>
            </p:nvSpPr>
            <p:spPr>
              <a:xfrm>
                <a:off x="2920937" y="4099883"/>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86" name="矩形 85"/>
              <p:cNvSpPr/>
              <p:nvPr/>
            </p:nvSpPr>
            <p:spPr>
              <a:xfrm>
                <a:off x="2920937" y="4552166"/>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87" name="组合 86"/>
              <p:cNvGrpSpPr/>
              <p:nvPr/>
            </p:nvGrpSpPr>
            <p:grpSpPr>
              <a:xfrm>
                <a:off x="2920938" y="4100085"/>
                <a:ext cx="405415" cy="753877"/>
                <a:chOff x="5247853" y="379200"/>
                <a:chExt cx="848147" cy="1577147"/>
              </a:xfrm>
            </p:grpSpPr>
            <p:sp>
              <p:nvSpPr>
                <p:cNvPr id="89" name="矩形 88"/>
                <p:cNvSpPr/>
                <p:nvPr/>
              </p:nvSpPr>
              <p:spPr>
                <a:xfrm>
                  <a:off x="5247853" y="37920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90" name="矩形 89"/>
                <p:cNvSpPr/>
                <p:nvPr/>
              </p:nvSpPr>
              <p:spPr>
                <a:xfrm>
                  <a:off x="5247853" y="132539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88" name="矩形 87"/>
              <p:cNvSpPr/>
              <p:nvPr/>
            </p:nvSpPr>
            <p:spPr>
              <a:xfrm>
                <a:off x="2872383" y="4005064"/>
                <a:ext cx="572891"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91" name="组合 90"/>
            <p:cNvGrpSpPr/>
            <p:nvPr/>
          </p:nvGrpSpPr>
          <p:grpSpPr>
            <a:xfrm>
              <a:off x="1072438" y="3638217"/>
              <a:ext cx="804494" cy="165937"/>
              <a:chOff x="3434731" y="1415020"/>
              <a:chExt cx="2088232" cy="576064"/>
            </a:xfrm>
          </p:grpSpPr>
          <p:cxnSp>
            <p:nvCxnSpPr>
              <p:cNvPr id="92" name="直接连接符 91"/>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93" name="直接连接符 92"/>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94" name="组合 93"/>
            <p:cNvGrpSpPr/>
            <p:nvPr/>
          </p:nvGrpSpPr>
          <p:grpSpPr>
            <a:xfrm>
              <a:off x="3185206" y="3421245"/>
              <a:ext cx="1070782" cy="165937"/>
              <a:chOff x="3434731" y="1415020"/>
              <a:chExt cx="2088232" cy="576064"/>
            </a:xfrm>
          </p:grpSpPr>
          <p:cxnSp>
            <p:nvCxnSpPr>
              <p:cNvPr id="95" name="直接连接符 94"/>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96" name="直接连接符 95"/>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cxnSp>
          <p:nvCxnSpPr>
            <p:cNvPr id="97" name="直接连接符 96"/>
            <p:cNvCxnSpPr/>
            <p:nvPr/>
          </p:nvCxnSpPr>
          <p:spPr>
            <a:xfrm>
              <a:off x="1681203" y="3131939"/>
              <a:ext cx="0" cy="4757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904970" y="3131939"/>
              <a:ext cx="1576" cy="2619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9" name="组合 98"/>
            <p:cNvGrpSpPr/>
            <p:nvPr/>
          </p:nvGrpSpPr>
          <p:grpSpPr>
            <a:xfrm>
              <a:off x="2820471" y="3617909"/>
              <a:ext cx="692659" cy="273141"/>
              <a:chOff x="4785072" y="3591731"/>
              <a:chExt cx="1227088" cy="532275"/>
            </a:xfrm>
          </p:grpSpPr>
          <p:sp>
            <p:nvSpPr>
              <p:cNvPr id="100" name="矩形 99"/>
              <p:cNvSpPr/>
              <p:nvPr/>
            </p:nvSpPr>
            <p:spPr>
              <a:xfrm>
                <a:off x="5372637" y="3646279"/>
                <a:ext cx="204101" cy="468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nvGrpSpPr>
              <p:cNvPr id="101" name="组合 100"/>
              <p:cNvGrpSpPr/>
              <p:nvPr/>
            </p:nvGrpSpPr>
            <p:grpSpPr>
              <a:xfrm>
                <a:off x="4916820" y="3646279"/>
                <a:ext cx="1021484" cy="363903"/>
                <a:chOff x="2875460" y="2277671"/>
                <a:chExt cx="2136994" cy="761304"/>
              </a:xfrm>
            </p:grpSpPr>
            <p:sp>
              <p:nvSpPr>
                <p:cNvPr id="103" name="矩形 102"/>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04" name="矩形 103"/>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05" name="矩形 104"/>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02" name="矩形 101"/>
              <p:cNvSpPr/>
              <p:nvPr/>
            </p:nvSpPr>
            <p:spPr>
              <a:xfrm>
                <a:off x="4785072" y="3591731"/>
                <a:ext cx="1227088"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06" name="组合 105"/>
            <p:cNvGrpSpPr/>
            <p:nvPr/>
          </p:nvGrpSpPr>
          <p:grpSpPr>
            <a:xfrm>
              <a:off x="4129688" y="3618151"/>
              <a:ext cx="318314" cy="273141"/>
              <a:chOff x="7104431" y="3592203"/>
              <a:chExt cx="563913" cy="532275"/>
            </a:xfrm>
          </p:grpSpPr>
          <p:sp>
            <p:nvSpPr>
              <p:cNvPr id="107" name="矩形 106"/>
              <p:cNvSpPr/>
              <p:nvPr/>
            </p:nvSpPr>
            <p:spPr>
              <a:xfrm>
                <a:off x="7187217" y="3649398"/>
                <a:ext cx="379984" cy="4659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sp>
            <p:nvSpPr>
              <p:cNvPr id="108" name="矩形 107"/>
              <p:cNvSpPr/>
              <p:nvPr/>
            </p:nvSpPr>
            <p:spPr>
              <a:xfrm>
                <a:off x="7104431" y="3592203"/>
                <a:ext cx="563913"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09" name="组合 108"/>
            <p:cNvGrpSpPr/>
            <p:nvPr/>
          </p:nvGrpSpPr>
          <p:grpSpPr>
            <a:xfrm>
              <a:off x="2526747" y="3909919"/>
              <a:ext cx="1070782" cy="165937"/>
              <a:chOff x="3434731" y="1415020"/>
              <a:chExt cx="2088232" cy="576064"/>
            </a:xfrm>
          </p:grpSpPr>
          <p:cxnSp>
            <p:nvCxnSpPr>
              <p:cNvPr id="110" name="直接连接符 109"/>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111" name="直接连接符 110"/>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sp>
          <p:nvSpPr>
            <p:cNvPr id="112" name="矩形 111"/>
            <p:cNvSpPr/>
            <p:nvPr/>
          </p:nvSpPr>
          <p:spPr>
            <a:xfrm>
              <a:off x="3539924" y="4106858"/>
              <a:ext cx="115210" cy="240477"/>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nvGrpSpPr>
            <p:cNvPr id="113" name="组合 112"/>
            <p:cNvGrpSpPr/>
            <p:nvPr/>
          </p:nvGrpSpPr>
          <p:grpSpPr>
            <a:xfrm>
              <a:off x="2170443" y="4106858"/>
              <a:ext cx="692659" cy="273141"/>
              <a:chOff x="3633508" y="4544555"/>
              <a:chExt cx="1227088" cy="532275"/>
            </a:xfrm>
          </p:grpSpPr>
          <p:grpSp>
            <p:nvGrpSpPr>
              <p:cNvPr id="114" name="组合 113"/>
              <p:cNvGrpSpPr/>
              <p:nvPr/>
            </p:nvGrpSpPr>
            <p:grpSpPr>
              <a:xfrm>
                <a:off x="3765256" y="4599103"/>
                <a:ext cx="1021484" cy="363903"/>
                <a:chOff x="2875460" y="2277671"/>
                <a:chExt cx="2136994" cy="761304"/>
              </a:xfrm>
            </p:grpSpPr>
            <p:sp>
              <p:nvSpPr>
                <p:cNvPr id="117" name="矩形 116"/>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18" name="矩形 117"/>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19" name="矩形 118"/>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15" name="矩形 114"/>
              <p:cNvSpPr/>
              <p:nvPr/>
            </p:nvSpPr>
            <p:spPr>
              <a:xfrm>
                <a:off x="3633508" y="4544555"/>
                <a:ext cx="1227088"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116" name="矩形 115"/>
              <p:cNvSpPr/>
              <p:nvPr/>
            </p:nvSpPr>
            <p:spPr>
              <a:xfrm>
                <a:off x="4232186" y="4603278"/>
                <a:ext cx="187192" cy="359728"/>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20" name="矩形 119"/>
            <p:cNvSpPr/>
            <p:nvPr/>
          </p:nvSpPr>
          <p:spPr>
            <a:xfrm>
              <a:off x="3152136" y="3640035"/>
              <a:ext cx="115210" cy="240477"/>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nvGrpSpPr>
            <p:cNvPr id="121" name="组合 120"/>
            <p:cNvGrpSpPr/>
            <p:nvPr/>
          </p:nvGrpSpPr>
          <p:grpSpPr>
            <a:xfrm>
              <a:off x="1335972" y="2821219"/>
              <a:ext cx="2738788" cy="1451625"/>
              <a:chOff x="1335972" y="2957980"/>
              <a:chExt cx="2738788" cy="1451625"/>
            </a:xfrm>
          </p:grpSpPr>
          <mc:AlternateContent xmlns:mc="http://schemas.openxmlformats.org/markup-compatibility/2006" xmlns:a14="http://schemas.microsoft.com/office/drawing/2010/main">
            <mc:Choice Requires="a14">
              <p:sp>
                <p:nvSpPr>
                  <p:cNvPr id="122" name="TextBox 121"/>
                  <p:cNvSpPr txBox="1"/>
                  <p:nvPr/>
                </p:nvSpPr>
                <p:spPr>
                  <a:xfrm>
                    <a:off x="2566915" y="2957980"/>
                    <a:ext cx="48102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a:rPr>
                              </m:ctrlPr>
                            </m:sSubPr>
                            <m:e>
                              <m:r>
                                <a:rPr lang="en-US" altLang="zh-CN" sz="2000" b="0" i="1" smtClean="0">
                                  <a:latin typeface="Cambria Math"/>
                                </a:rPr>
                                <m:t>𝑆</m:t>
                              </m:r>
                            </m:e>
                            <m:sub>
                              <m:r>
                                <a:rPr lang="en-US" altLang="zh-CN" sz="2000" b="0" i="1" smtClean="0">
                                  <a:latin typeface="Cambria Math"/>
                                </a:rPr>
                                <m:t>1</m:t>
                              </m:r>
                            </m:sub>
                          </m:sSub>
                        </m:oMath>
                      </m:oMathPara>
                    </a14:m>
                    <a:endParaRPr lang="zh-CN" altLang="en-US" sz="2000" dirty="0"/>
                  </a:p>
                </p:txBody>
              </p:sp>
            </mc:Choice>
            <mc:Fallback xmlns="">
              <p:sp>
                <p:nvSpPr>
                  <p:cNvPr id="122" name="TextBox 121"/>
                  <p:cNvSpPr txBox="1">
                    <a:spLocks noRot="1" noChangeAspect="1" noMove="1" noResize="1" noEditPoints="1" noAdjustHandles="1" noChangeArrowheads="1" noChangeShapeType="1" noTextEdit="1"/>
                  </p:cNvSpPr>
                  <p:nvPr/>
                </p:nvSpPr>
                <p:spPr>
                  <a:xfrm>
                    <a:off x="2566915" y="2957980"/>
                    <a:ext cx="481029" cy="400110"/>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1335972" y="3753659"/>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a:rPr>
                              </m:ctrlPr>
                            </m:sSubPr>
                            <m:e>
                              <m:r>
                                <a:rPr lang="en-US" altLang="zh-CN" sz="2000" b="0" i="1" smtClean="0">
                                  <a:latin typeface="Cambria Math"/>
                                </a:rPr>
                                <m:t>𝑆</m:t>
                              </m:r>
                            </m:e>
                            <m:sub>
                              <m:r>
                                <a:rPr lang="en-US" altLang="zh-CN" sz="2000" b="0" i="1" smtClean="0">
                                  <a:latin typeface="Cambria Math"/>
                                </a:rPr>
                                <m:t>2</m:t>
                              </m:r>
                            </m:sub>
                          </m:sSub>
                        </m:oMath>
                      </m:oMathPara>
                    </a14:m>
                    <a:endParaRPr lang="zh-CN" altLang="en-US" sz="2000" dirty="0"/>
                  </a:p>
                </p:txBody>
              </p:sp>
            </mc:Choice>
            <mc:Fallback xmlns="">
              <p:sp>
                <p:nvSpPr>
                  <p:cNvPr id="123" name="TextBox 122"/>
                  <p:cNvSpPr txBox="1">
                    <a:spLocks noRot="1" noChangeAspect="1" noMove="1" noResize="1" noEditPoints="1" noAdjustHandles="1" noChangeArrowheads="1" noChangeShapeType="1" noTextEdit="1"/>
                  </p:cNvSpPr>
                  <p:nvPr/>
                </p:nvSpPr>
                <p:spPr>
                  <a:xfrm>
                    <a:off x="1335972" y="3753659"/>
                    <a:ext cx="486993" cy="40011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3587767" y="3532494"/>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a:rPr>
                              </m:ctrlPr>
                            </m:sSubPr>
                            <m:e>
                              <m:r>
                                <a:rPr lang="en-US" altLang="zh-CN" sz="2000" b="0" i="1" smtClean="0">
                                  <a:latin typeface="Cambria Math"/>
                                </a:rPr>
                                <m:t>𝑆</m:t>
                              </m:r>
                            </m:e>
                            <m:sub>
                              <m:r>
                                <a:rPr lang="en-US" altLang="zh-CN" sz="2000" b="0" i="1" smtClean="0">
                                  <a:latin typeface="Cambria Math"/>
                                </a:rPr>
                                <m:t>3</m:t>
                              </m:r>
                            </m:sub>
                          </m:sSub>
                        </m:oMath>
                      </m:oMathPara>
                    </a14:m>
                    <a:endParaRPr lang="zh-CN" altLang="en-US" sz="2000" dirty="0"/>
                  </a:p>
                </p:txBody>
              </p:sp>
            </mc:Choice>
            <mc:Fallback xmlns="">
              <p:sp>
                <p:nvSpPr>
                  <p:cNvPr id="124" name="TextBox 123"/>
                  <p:cNvSpPr txBox="1">
                    <a:spLocks noRot="1" noChangeAspect="1" noMove="1" noResize="1" noEditPoints="1" noAdjustHandles="1" noChangeArrowheads="1" noChangeShapeType="1" noTextEdit="1"/>
                  </p:cNvSpPr>
                  <p:nvPr/>
                </p:nvSpPr>
                <p:spPr>
                  <a:xfrm>
                    <a:off x="3587767" y="3532494"/>
                    <a:ext cx="486993" cy="400110"/>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2919549" y="4009495"/>
                    <a:ext cx="48699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a:rPr>
                              </m:ctrlPr>
                            </m:sSubPr>
                            <m:e>
                              <m:r>
                                <a:rPr lang="en-US" altLang="zh-CN" sz="2000" b="0" i="1" smtClean="0">
                                  <a:latin typeface="Cambria Math"/>
                                </a:rPr>
                                <m:t>𝑆</m:t>
                              </m:r>
                            </m:e>
                            <m:sub>
                              <m:r>
                                <a:rPr lang="en-US" altLang="zh-CN" sz="2000" b="0" i="1" smtClean="0">
                                  <a:latin typeface="Cambria Math"/>
                                </a:rPr>
                                <m:t>4</m:t>
                              </m:r>
                            </m:sub>
                          </m:sSub>
                        </m:oMath>
                      </m:oMathPara>
                    </a14:m>
                    <a:endParaRPr lang="zh-CN" altLang="en-US" sz="2000" dirty="0"/>
                  </a:p>
                </p:txBody>
              </p:sp>
            </mc:Choice>
            <mc:Fallback xmlns="">
              <p:sp>
                <p:nvSpPr>
                  <p:cNvPr id="125" name="TextBox 124"/>
                  <p:cNvSpPr txBox="1">
                    <a:spLocks noRot="1" noChangeAspect="1" noMove="1" noResize="1" noEditPoints="1" noAdjustHandles="1" noChangeArrowheads="1" noChangeShapeType="1" noTextEdit="1"/>
                  </p:cNvSpPr>
                  <p:nvPr/>
                </p:nvSpPr>
                <p:spPr>
                  <a:xfrm>
                    <a:off x="2919549" y="4009495"/>
                    <a:ext cx="486993" cy="400110"/>
                  </a:xfrm>
                  <a:prstGeom prst="rect">
                    <a:avLst/>
                  </a:prstGeom>
                  <a:blipFill rotWithShape="1">
                    <a:blip r:embed="rId7"/>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26" name="TextBox 125"/>
                <p:cNvSpPr txBox="1"/>
                <p:nvPr/>
              </p:nvSpPr>
              <p:spPr>
                <a:xfrm>
                  <a:off x="676718" y="4631159"/>
                  <a:ext cx="388818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a:rPr>
                            </m:ctrlPr>
                          </m:sSubPr>
                          <m:e>
                            <m:r>
                              <m:rPr>
                                <m:sty m:val="p"/>
                              </m:rPr>
                              <a:rPr lang="en-US" altLang="zh-CN" sz="2400" b="0" i="0" smtClean="0">
                                <a:latin typeface="Cambria Math"/>
                              </a:rPr>
                              <m:t>max</m:t>
                            </m:r>
                            <m:r>
                              <a:rPr lang="en-US" altLang="zh-CN" sz="2400" b="0" i="0" smtClean="0">
                                <a:latin typeface="Cambria Math"/>
                              </a:rPr>
                              <m:t>.   </m:t>
                            </m:r>
                            <m:r>
                              <m:rPr>
                                <m:sty m:val="p"/>
                              </m:rPr>
                              <a:rPr lang="en-US" altLang="zh-CN" sz="2400" b="0" i="0" smtClean="0">
                                <a:latin typeface="Cambria Math"/>
                              </a:rPr>
                              <m:t>Σ</m:t>
                            </m:r>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𝑆</m:t>
                                </m:r>
                              </m:e>
                              <m:sub>
                                <m:r>
                                  <a:rPr lang="en-US" altLang="zh-CN" sz="2400" b="0" i="1" smtClean="0">
                                    <a:latin typeface="Cambria Math"/>
                                  </a:rPr>
                                  <m:t>1</m:t>
                                </m:r>
                              </m:sub>
                            </m:sSub>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𝑆</m:t>
                                </m:r>
                              </m:e>
                              <m:sub>
                                <m:r>
                                  <a:rPr lang="en-US" altLang="zh-CN" sz="2400" b="0" i="1" smtClean="0">
                                    <a:latin typeface="Cambria Math"/>
                                  </a:rPr>
                                  <m:t>2</m:t>
                                </m:r>
                              </m:sub>
                            </m:sSub>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𝑆</m:t>
                                </m:r>
                              </m:e>
                              <m:sub>
                                <m:r>
                                  <a:rPr lang="en-US" altLang="zh-CN" sz="2400" b="0" i="1" smtClean="0">
                                    <a:latin typeface="Cambria Math"/>
                                  </a:rPr>
                                  <m:t>3</m:t>
                                </m:r>
                              </m:sub>
                            </m:sSub>
                            <m:r>
                              <a:rPr lang="en-US" altLang="zh-CN" sz="2400" b="0" i="1" smtClean="0">
                                <a:latin typeface="Cambria Math"/>
                              </a:rPr>
                              <m:t>+</m:t>
                            </m:r>
                            <m:r>
                              <a:rPr lang="en-US" altLang="zh-CN" sz="2400" b="0" i="1" smtClean="0">
                                <a:latin typeface="Cambria Math"/>
                              </a:rPr>
                              <m:t>𝑆</m:t>
                            </m:r>
                          </m:e>
                          <m:sub>
                            <m:r>
                              <a:rPr lang="en-US" altLang="zh-CN" sz="2400" b="0" i="1" smtClean="0">
                                <a:latin typeface="Cambria Math"/>
                              </a:rPr>
                              <m:t>4</m:t>
                            </m:r>
                          </m:sub>
                        </m:sSub>
                      </m:oMath>
                    </m:oMathPara>
                  </a14:m>
                  <a:endParaRPr lang="zh-CN" altLang="en-US" sz="2400" dirty="0"/>
                </a:p>
              </p:txBody>
            </p:sp>
          </mc:Choice>
          <mc:Fallback xmlns="">
            <p:sp>
              <p:nvSpPr>
                <p:cNvPr id="126" name="TextBox 125"/>
                <p:cNvSpPr txBox="1">
                  <a:spLocks noRot="1" noChangeAspect="1" noMove="1" noResize="1" noEditPoints="1" noAdjustHandles="1" noChangeArrowheads="1" noChangeShapeType="1" noTextEdit="1"/>
                </p:cNvSpPr>
                <p:nvPr/>
              </p:nvSpPr>
              <p:spPr>
                <a:xfrm>
                  <a:off x="676718" y="4631159"/>
                  <a:ext cx="3888180" cy="461665"/>
                </a:xfrm>
                <a:prstGeom prst="rect">
                  <a:avLst/>
                </a:prstGeom>
                <a:blipFill rotWithShape="1">
                  <a:blip r:embed="rId8"/>
                  <a:stretch>
                    <a:fillRect/>
                  </a:stretch>
                </a:blipFill>
              </p:spPr>
              <p:txBody>
                <a:bodyPr/>
                <a:lstStyle/>
                <a:p>
                  <a:r>
                    <a:rPr lang="zh-CN" altLang="en-US">
                      <a:noFill/>
                    </a:rPr>
                    <a:t> </a:t>
                  </a:r>
                </a:p>
              </p:txBody>
            </p:sp>
          </mc:Fallback>
        </mc:AlternateContent>
      </p:grpSp>
      <p:sp>
        <p:nvSpPr>
          <p:cNvPr id="7168" name="矩形 7167"/>
          <p:cNvSpPr/>
          <p:nvPr/>
        </p:nvSpPr>
        <p:spPr>
          <a:xfrm>
            <a:off x="2870201" y="2232943"/>
            <a:ext cx="5113866" cy="118433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线形标注 2(带边框和强调线) 8"/>
          <p:cNvSpPr/>
          <p:nvPr/>
        </p:nvSpPr>
        <p:spPr>
          <a:xfrm rot="16200000">
            <a:off x="6458207" y="1527480"/>
            <a:ext cx="527540" cy="2283727"/>
          </a:xfrm>
          <a:prstGeom prst="accentBorderCallout2">
            <a:avLst>
              <a:gd name="adj1" fmla="val 18750"/>
              <a:gd name="adj2" fmla="val -8333"/>
              <a:gd name="adj3" fmla="val 19149"/>
              <a:gd name="adj4" fmla="val -78839"/>
              <a:gd name="adj5" fmla="val 46552"/>
              <a:gd name="adj6" fmla="val -135009"/>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224627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68"/>
                                        </p:tgtEl>
                                        <p:attrNameLst>
                                          <p:attrName>style.visibility</p:attrName>
                                        </p:attrNameLst>
                                      </p:cBhvr>
                                      <p:to>
                                        <p:strVal val="visible"/>
                                      </p:to>
                                    </p:set>
                                    <p:animEffect transition="in" filter="fade">
                                      <p:cBhvr>
                                        <p:cTn id="15" dur="500"/>
                                        <p:tgtEl>
                                          <p:spTgt spid="71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16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Symmetry measure at a node</a:t>
            </a:r>
            <a:endParaRPr lang="zh-CN" altLang="en-US" dirty="0"/>
          </a:p>
        </p:txBody>
      </p:sp>
      <p:sp>
        <p:nvSpPr>
          <p:cNvPr id="3" name="内容占位符 2"/>
          <p:cNvSpPr>
            <a:spLocks noGrp="1"/>
          </p:cNvSpPr>
          <p:nvPr>
            <p:ph idx="1"/>
          </p:nvPr>
        </p:nvSpPr>
        <p:spPr>
          <a:xfrm>
            <a:off x="457200" y="1200521"/>
            <a:ext cx="8363272" cy="2164112"/>
          </a:xfrm>
        </p:spPr>
        <p:txBody>
          <a:bodyPr>
            <a:normAutofit fontScale="77500" lnSpcReduction="20000"/>
          </a:bodyPr>
          <a:lstStyle/>
          <a:p>
            <a:r>
              <a:rPr lang="en-US" altLang="zh-CN" dirty="0" smtClean="0"/>
              <a:t>Requirements:</a:t>
            </a:r>
          </a:p>
          <a:p>
            <a:pPr lvl="1"/>
            <a:r>
              <a:rPr lang="en-US" altLang="zh-CN" b="1" dirty="0" smtClean="0">
                <a:solidFill>
                  <a:srgbClr val="0070C0"/>
                </a:solidFill>
              </a:rPr>
              <a:t>Continuous</a:t>
            </a:r>
            <a:r>
              <a:rPr lang="en-US" altLang="zh-CN" dirty="0" smtClean="0">
                <a:solidFill>
                  <a:srgbClr val="0070C0"/>
                </a:solidFill>
              </a:rPr>
              <a:t> </a:t>
            </a:r>
            <a:r>
              <a:rPr lang="en-US" altLang="zh-CN" dirty="0" smtClean="0"/>
              <a:t>measure for a discrete box pattern</a:t>
            </a:r>
          </a:p>
          <a:p>
            <a:pPr lvl="1"/>
            <a:r>
              <a:rPr lang="en-US" altLang="zh-CN" dirty="0" smtClean="0"/>
              <a:t>Behaves </a:t>
            </a:r>
            <a:r>
              <a:rPr lang="en-US" altLang="zh-CN" dirty="0"/>
              <a:t>well at </a:t>
            </a:r>
            <a:r>
              <a:rPr lang="en-US" altLang="zh-CN" b="1" dirty="0">
                <a:solidFill>
                  <a:srgbClr val="0070C0"/>
                </a:solidFill>
              </a:rPr>
              <a:t>both ends of the symmetry </a:t>
            </a:r>
            <a:r>
              <a:rPr lang="en-US" altLang="zh-CN" b="1" dirty="0" smtClean="0">
                <a:solidFill>
                  <a:srgbClr val="0070C0"/>
                </a:solidFill>
              </a:rPr>
              <a:t>spectrum</a:t>
            </a:r>
          </a:p>
          <a:p>
            <a:pPr lvl="2"/>
            <a:endParaRPr lang="en-US" altLang="zh-CN" dirty="0" smtClean="0"/>
          </a:p>
          <a:p>
            <a:r>
              <a:rPr lang="en-US" altLang="zh-CN" dirty="0" smtClean="0"/>
              <a:t>Integral Symmetry (IS):</a:t>
            </a:r>
          </a:p>
          <a:p>
            <a:pPr lvl="1"/>
            <a:r>
              <a:rPr lang="en-US" altLang="zh-CN" dirty="0" smtClean="0"/>
              <a:t>Integral of </a:t>
            </a:r>
            <a:r>
              <a:rPr lang="en-US" altLang="zh-CN" b="1" dirty="0" smtClean="0">
                <a:solidFill>
                  <a:srgbClr val="0070C0"/>
                </a:solidFill>
              </a:rPr>
              <a:t>symmetry profiles </a:t>
            </a:r>
            <a:r>
              <a:rPr lang="en-US" altLang="zh-CN" dirty="0" smtClean="0"/>
              <a:t>along two directions</a:t>
            </a:r>
            <a:endParaRPr lang="zh-CN" altLang="en-US" dirty="0"/>
          </a:p>
        </p:txBody>
      </p:sp>
      <p:grpSp>
        <p:nvGrpSpPr>
          <p:cNvPr id="11" name="组合 10"/>
          <p:cNvGrpSpPr/>
          <p:nvPr/>
        </p:nvGrpSpPr>
        <p:grpSpPr>
          <a:xfrm>
            <a:off x="3383515" y="3956597"/>
            <a:ext cx="1220318" cy="921928"/>
            <a:chOff x="103957" y="3359352"/>
            <a:chExt cx="3737794" cy="3106220"/>
          </a:xfrm>
        </p:grpSpPr>
        <p:sp>
          <p:nvSpPr>
            <p:cNvPr id="13" name="矩形 12"/>
            <p:cNvSpPr/>
            <p:nvPr/>
          </p:nvSpPr>
          <p:spPr>
            <a:xfrm>
              <a:off x="103957" y="3359352"/>
              <a:ext cx="3737794" cy="3106220"/>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14" name="矩形 13"/>
            <p:cNvSpPr/>
            <p:nvPr/>
          </p:nvSpPr>
          <p:spPr>
            <a:xfrm>
              <a:off x="1327151" y="5466142"/>
              <a:ext cx="426990" cy="9803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 name="矩形 14"/>
            <p:cNvSpPr/>
            <p:nvPr/>
          </p:nvSpPr>
          <p:spPr>
            <a:xfrm>
              <a:off x="2780105" y="5471681"/>
              <a:ext cx="794945" cy="974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16" name="组合 15"/>
            <p:cNvGrpSpPr/>
            <p:nvPr/>
          </p:nvGrpSpPr>
          <p:grpSpPr>
            <a:xfrm>
              <a:off x="373560" y="5466142"/>
              <a:ext cx="2136994" cy="761304"/>
              <a:chOff x="2875460" y="2277671"/>
              <a:chExt cx="2136994" cy="761304"/>
            </a:xfrm>
          </p:grpSpPr>
          <p:sp>
            <p:nvSpPr>
              <p:cNvPr id="29" name="矩形 28"/>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0" name="矩形 29"/>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1" name="矩形 30"/>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7" name="矩形 16"/>
            <p:cNvSpPr/>
            <p:nvPr/>
          </p:nvSpPr>
          <p:spPr>
            <a:xfrm>
              <a:off x="1339851" y="5465343"/>
              <a:ext cx="426990" cy="9803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8" name="矩形 17"/>
            <p:cNvSpPr/>
            <p:nvPr/>
          </p:nvSpPr>
          <p:spPr>
            <a:xfrm>
              <a:off x="2745952" y="356725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9" name="矩形 18"/>
            <p:cNvSpPr/>
            <p:nvPr/>
          </p:nvSpPr>
          <p:spPr>
            <a:xfrm>
              <a:off x="2745952" y="451344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20" name="组合 19"/>
            <p:cNvGrpSpPr/>
            <p:nvPr/>
          </p:nvGrpSpPr>
          <p:grpSpPr>
            <a:xfrm>
              <a:off x="335183" y="3574560"/>
              <a:ext cx="2194560" cy="1570258"/>
              <a:chOff x="2837083" y="386089"/>
              <a:chExt cx="2194560" cy="1570258"/>
            </a:xfrm>
          </p:grpSpPr>
          <p:sp>
            <p:nvSpPr>
              <p:cNvPr id="21" name="矩形 20"/>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 name="矩形 21"/>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3" name="矩形 22"/>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4" name="矩形 23"/>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5" name="矩形 24"/>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6" name="矩形 25"/>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7" name="矩形 26"/>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8" name="矩形 27"/>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grpSp>
        <p:nvGrpSpPr>
          <p:cNvPr id="82" name="组合 81"/>
          <p:cNvGrpSpPr/>
          <p:nvPr/>
        </p:nvGrpSpPr>
        <p:grpSpPr>
          <a:xfrm>
            <a:off x="4596920" y="3956597"/>
            <a:ext cx="360220" cy="916036"/>
            <a:chOff x="4712198" y="3392710"/>
            <a:chExt cx="435866" cy="916036"/>
          </a:xfrm>
        </p:grpSpPr>
        <p:cxnSp>
          <p:nvCxnSpPr>
            <p:cNvPr id="71" name="直接连接符 70"/>
            <p:cNvCxnSpPr/>
            <p:nvPr/>
          </p:nvCxnSpPr>
          <p:spPr>
            <a:xfrm>
              <a:off x="4712198" y="3392710"/>
              <a:ext cx="435866"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72" name="直接连接符 71"/>
            <p:cNvCxnSpPr/>
            <p:nvPr/>
          </p:nvCxnSpPr>
          <p:spPr>
            <a:xfrm>
              <a:off x="4712198" y="4308746"/>
              <a:ext cx="435866"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grpSp>
      <p:grpSp>
        <p:nvGrpSpPr>
          <p:cNvPr id="81" name="组合 80"/>
          <p:cNvGrpSpPr/>
          <p:nvPr/>
        </p:nvGrpSpPr>
        <p:grpSpPr>
          <a:xfrm rot="16200000">
            <a:off x="3814509" y="3168947"/>
            <a:ext cx="360220" cy="1210492"/>
            <a:chOff x="6658323" y="3319441"/>
            <a:chExt cx="435866" cy="916036"/>
          </a:xfrm>
        </p:grpSpPr>
        <p:cxnSp>
          <p:nvCxnSpPr>
            <p:cNvPr id="78" name="直接连接符 77"/>
            <p:cNvCxnSpPr/>
            <p:nvPr/>
          </p:nvCxnSpPr>
          <p:spPr>
            <a:xfrm>
              <a:off x="6658323" y="3319441"/>
              <a:ext cx="435866"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9" name="直接连接符 78"/>
            <p:cNvCxnSpPr/>
            <p:nvPr/>
          </p:nvCxnSpPr>
          <p:spPr>
            <a:xfrm>
              <a:off x="6658323" y="4235477"/>
              <a:ext cx="435866"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7" name="组合 6"/>
          <p:cNvGrpSpPr/>
          <p:nvPr/>
        </p:nvGrpSpPr>
        <p:grpSpPr>
          <a:xfrm>
            <a:off x="3383516" y="3292624"/>
            <a:ext cx="1224136" cy="614643"/>
            <a:chOff x="7087276" y="2951959"/>
            <a:chExt cx="1224136" cy="614643"/>
          </a:xfrm>
        </p:grpSpPr>
        <p:sp>
          <p:nvSpPr>
            <p:cNvPr id="83" name="矩形 82"/>
            <p:cNvSpPr/>
            <p:nvPr/>
          </p:nvSpPr>
          <p:spPr>
            <a:xfrm>
              <a:off x="7235616" y="2951959"/>
              <a:ext cx="325730" cy="400110"/>
            </a:xfrm>
            <a:prstGeom prst="rect">
              <a:avLst/>
            </a:prstGeom>
            <a:ln>
              <a:noFill/>
            </a:ln>
          </p:spPr>
          <p:txBody>
            <a:bodyPr wrap="none">
              <a:spAutoFit/>
            </a:bodyPr>
            <a:lstStyle/>
            <a:p>
              <a:r>
                <a:rPr lang="en-US" altLang="zh-CN" sz="2000" b="1" dirty="0" smtClean="0">
                  <a:solidFill>
                    <a:srgbClr val="FF0000"/>
                  </a:solidFill>
                </a:rPr>
                <a:t>X</a:t>
              </a:r>
              <a:endParaRPr lang="zh-CN" altLang="en-US" sz="2000" b="1" dirty="0">
                <a:solidFill>
                  <a:srgbClr val="FF0000"/>
                </a:solidFill>
              </a:endParaRPr>
            </a:p>
          </p:txBody>
        </p:sp>
        <p:sp>
          <p:nvSpPr>
            <p:cNvPr id="85" name="任意多边形 84"/>
            <p:cNvSpPr/>
            <p:nvPr/>
          </p:nvSpPr>
          <p:spPr>
            <a:xfrm>
              <a:off x="7087276" y="3137537"/>
              <a:ext cx="1224136" cy="429065"/>
            </a:xfrm>
            <a:custGeom>
              <a:avLst/>
              <a:gdLst>
                <a:gd name="connsiteX0" fmla="*/ 0 w 1491175"/>
                <a:gd name="connsiteY0" fmla="*/ 400930 h 429065"/>
                <a:gd name="connsiteX1" fmla="*/ 119575 w 1491175"/>
                <a:gd name="connsiteY1" fmla="*/ 393896 h 429065"/>
                <a:gd name="connsiteX2" fmla="*/ 140677 w 1491175"/>
                <a:gd name="connsiteY2" fmla="*/ 379828 h 429065"/>
                <a:gd name="connsiteX3" fmla="*/ 161778 w 1491175"/>
                <a:gd name="connsiteY3" fmla="*/ 372794 h 429065"/>
                <a:gd name="connsiteX4" fmla="*/ 182880 w 1491175"/>
                <a:gd name="connsiteY4" fmla="*/ 351693 h 429065"/>
                <a:gd name="connsiteX5" fmla="*/ 274320 w 1491175"/>
                <a:gd name="connsiteY5" fmla="*/ 330591 h 429065"/>
                <a:gd name="connsiteX6" fmla="*/ 323557 w 1491175"/>
                <a:gd name="connsiteY6" fmla="*/ 344659 h 429065"/>
                <a:gd name="connsiteX7" fmla="*/ 351692 w 1491175"/>
                <a:gd name="connsiteY7" fmla="*/ 372794 h 429065"/>
                <a:gd name="connsiteX8" fmla="*/ 379828 w 1491175"/>
                <a:gd name="connsiteY8" fmla="*/ 393896 h 429065"/>
                <a:gd name="connsiteX9" fmla="*/ 457200 w 1491175"/>
                <a:gd name="connsiteY9" fmla="*/ 393896 h 429065"/>
                <a:gd name="connsiteX10" fmla="*/ 485335 w 1491175"/>
                <a:gd name="connsiteY10" fmla="*/ 379828 h 429065"/>
                <a:gd name="connsiteX11" fmla="*/ 534572 w 1491175"/>
                <a:gd name="connsiteY11" fmla="*/ 309490 h 429065"/>
                <a:gd name="connsiteX12" fmla="*/ 555674 w 1491175"/>
                <a:gd name="connsiteY12" fmla="*/ 246185 h 429065"/>
                <a:gd name="connsiteX13" fmla="*/ 562708 w 1491175"/>
                <a:gd name="connsiteY13" fmla="*/ 225083 h 429065"/>
                <a:gd name="connsiteX14" fmla="*/ 576775 w 1491175"/>
                <a:gd name="connsiteY14" fmla="*/ 203982 h 429065"/>
                <a:gd name="connsiteX15" fmla="*/ 583809 w 1491175"/>
                <a:gd name="connsiteY15" fmla="*/ 182880 h 429065"/>
                <a:gd name="connsiteX16" fmla="*/ 604911 w 1491175"/>
                <a:gd name="connsiteY16" fmla="*/ 161779 h 429065"/>
                <a:gd name="connsiteX17" fmla="*/ 640080 w 1491175"/>
                <a:gd name="connsiteY17" fmla="*/ 119576 h 429065"/>
                <a:gd name="connsiteX18" fmla="*/ 668215 w 1491175"/>
                <a:gd name="connsiteY18" fmla="*/ 126610 h 429065"/>
                <a:gd name="connsiteX19" fmla="*/ 689317 w 1491175"/>
                <a:gd name="connsiteY19" fmla="*/ 133643 h 429065"/>
                <a:gd name="connsiteX20" fmla="*/ 724486 w 1491175"/>
                <a:gd name="connsiteY20" fmla="*/ 119576 h 429065"/>
                <a:gd name="connsiteX21" fmla="*/ 745588 w 1491175"/>
                <a:gd name="connsiteY21" fmla="*/ 77373 h 429065"/>
                <a:gd name="connsiteX22" fmla="*/ 780757 w 1491175"/>
                <a:gd name="connsiteY22" fmla="*/ 0 h 429065"/>
                <a:gd name="connsiteX23" fmla="*/ 837028 w 1491175"/>
                <a:gd name="connsiteY23" fmla="*/ 21102 h 429065"/>
                <a:gd name="connsiteX24" fmla="*/ 879231 w 1491175"/>
                <a:gd name="connsiteY24" fmla="*/ 77373 h 429065"/>
                <a:gd name="connsiteX25" fmla="*/ 907366 w 1491175"/>
                <a:gd name="connsiteY25" fmla="*/ 126610 h 429065"/>
                <a:gd name="connsiteX26" fmla="*/ 914400 w 1491175"/>
                <a:gd name="connsiteY26" fmla="*/ 147711 h 429065"/>
                <a:gd name="connsiteX27" fmla="*/ 928468 w 1491175"/>
                <a:gd name="connsiteY27" fmla="*/ 168813 h 429065"/>
                <a:gd name="connsiteX28" fmla="*/ 935501 w 1491175"/>
                <a:gd name="connsiteY28" fmla="*/ 189914 h 429065"/>
                <a:gd name="connsiteX29" fmla="*/ 963637 w 1491175"/>
                <a:gd name="connsiteY29" fmla="*/ 218050 h 429065"/>
                <a:gd name="connsiteX30" fmla="*/ 1019908 w 1491175"/>
                <a:gd name="connsiteY30" fmla="*/ 253219 h 429065"/>
                <a:gd name="connsiteX31" fmla="*/ 1048043 w 1491175"/>
                <a:gd name="connsiteY31" fmla="*/ 260253 h 429065"/>
                <a:gd name="connsiteX32" fmla="*/ 1083212 w 1491175"/>
                <a:gd name="connsiteY32" fmla="*/ 295422 h 429065"/>
                <a:gd name="connsiteX33" fmla="*/ 1111348 w 1491175"/>
                <a:gd name="connsiteY33" fmla="*/ 316523 h 429065"/>
                <a:gd name="connsiteX34" fmla="*/ 1132449 w 1491175"/>
                <a:gd name="connsiteY34" fmla="*/ 337625 h 429065"/>
                <a:gd name="connsiteX35" fmla="*/ 1167618 w 1491175"/>
                <a:gd name="connsiteY35" fmla="*/ 344659 h 429065"/>
                <a:gd name="connsiteX36" fmla="*/ 1259058 w 1491175"/>
                <a:gd name="connsiteY36" fmla="*/ 358727 h 429065"/>
                <a:gd name="connsiteX37" fmla="*/ 1287194 w 1491175"/>
                <a:gd name="connsiteY37" fmla="*/ 372794 h 429065"/>
                <a:gd name="connsiteX38" fmla="*/ 1308295 w 1491175"/>
                <a:gd name="connsiteY38" fmla="*/ 379828 h 429065"/>
                <a:gd name="connsiteX39" fmla="*/ 1385668 w 1491175"/>
                <a:gd name="connsiteY39" fmla="*/ 429065 h 429065"/>
                <a:gd name="connsiteX40" fmla="*/ 1491175 w 1491175"/>
                <a:gd name="connsiteY40" fmla="*/ 429065 h 42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91175" h="429065">
                  <a:moveTo>
                    <a:pt x="0" y="400930"/>
                  </a:moveTo>
                  <a:cubicBezTo>
                    <a:pt x="39858" y="398585"/>
                    <a:pt x="80090" y="399819"/>
                    <a:pt x="119575" y="393896"/>
                  </a:cubicBezTo>
                  <a:cubicBezTo>
                    <a:pt x="127935" y="392642"/>
                    <a:pt x="133116" y="383609"/>
                    <a:pt x="140677" y="379828"/>
                  </a:cubicBezTo>
                  <a:cubicBezTo>
                    <a:pt x="147308" y="376512"/>
                    <a:pt x="154744" y="375139"/>
                    <a:pt x="161778" y="372794"/>
                  </a:cubicBezTo>
                  <a:cubicBezTo>
                    <a:pt x="168812" y="365760"/>
                    <a:pt x="174184" y="356524"/>
                    <a:pt x="182880" y="351693"/>
                  </a:cubicBezTo>
                  <a:cubicBezTo>
                    <a:pt x="209619" y="336838"/>
                    <a:pt x="245278" y="334740"/>
                    <a:pt x="274320" y="330591"/>
                  </a:cubicBezTo>
                  <a:cubicBezTo>
                    <a:pt x="274564" y="330652"/>
                    <a:pt x="320194" y="341296"/>
                    <a:pt x="323557" y="344659"/>
                  </a:cubicBezTo>
                  <a:cubicBezTo>
                    <a:pt x="361072" y="382173"/>
                    <a:pt x="295421" y="354036"/>
                    <a:pt x="351692" y="372794"/>
                  </a:cubicBezTo>
                  <a:cubicBezTo>
                    <a:pt x="361071" y="379828"/>
                    <a:pt x="369649" y="388080"/>
                    <a:pt x="379828" y="393896"/>
                  </a:cubicBezTo>
                  <a:cubicBezTo>
                    <a:pt x="405517" y="408576"/>
                    <a:pt x="427595" y="397597"/>
                    <a:pt x="457200" y="393896"/>
                  </a:cubicBezTo>
                  <a:cubicBezTo>
                    <a:pt x="466578" y="389207"/>
                    <a:pt x="477374" y="386652"/>
                    <a:pt x="485335" y="379828"/>
                  </a:cubicBezTo>
                  <a:cubicBezTo>
                    <a:pt x="492827" y="373406"/>
                    <a:pt x="534194" y="310625"/>
                    <a:pt x="534572" y="309490"/>
                  </a:cubicBezTo>
                  <a:lnTo>
                    <a:pt x="555674" y="246185"/>
                  </a:lnTo>
                  <a:cubicBezTo>
                    <a:pt x="558019" y="239151"/>
                    <a:pt x="558595" y="231252"/>
                    <a:pt x="562708" y="225083"/>
                  </a:cubicBezTo>
                  <a:cubicBezTo>
                    <a:pt x="567397" y="218049"/>
                    <a:pt x="572995" y="211543"/>
                    <a:pt x="576775" y="203982"/>
                  </a:cubicBezTo>
                  <a:cubicBezTo>
                    <a:pt x="580091" y="197350"/>
                    <a:pt x="579696" y="189049"/>
                    <a:pt x="583809" y="182880"/>
                  </a:cubicBezTo>
                  <a:cubicBezTo>
                    <a:pt x="589327" y="174603"/>
                    <a:pt x="598543" y="169421"/>
                    <a:pt x="604911" y="161779"/>
                  </a:cubicBezTo>
                  <a:cubicBezTo>
                    <a:pt x="653874" y="103023"/>
                    <a:pt x="578430" y="181223"/>
                    <a:pt x="640080" y="119576"/>
                  </a:cubicBezTo>
                  <a:cubicBezTo>
                    <a:pt x="649458" y="121921"/>
                    <a:pt x="658920" y="123954"/>
                    <a:pt x="668215" y="126610"/>
                  </a:cubicBezTo>
                  <a:cubicBezTo>
                    <a:pt x="675344" y="128647"/>
                    <a:pt x="681960" y="134563"/>
                    <a:pt x="689317" y="133643"/>
                  </a:cubicBezTo>
                  <a:cubicBezTo>
                    <a:pt x="701845" y="132077"/>
                    <a:pt x="712763" y="124265"/>
                    <a:pt x="724486" y="119576"/>
                  </a:cubicBezTo>
                  <a:cubicBezTo>
                    <a:pt x="738750" y="76783"/>
                    <a:pt x="722211" y="120230"/>
                    <a:pt x="745588" y="77373"/>
                  </a:cubicBezTo>
                  <a:cubicBezTo>
                    <a:pt x="772545" y="27952"/>
                    <a:pt x="768680" y="36230"/>
                    <a:pt x="780757" y="0"/>
                  </a:cubicBezTo>
                  <a:cubicBezTo>
                    <a:pt x="796457" y="3925"/>
                    <a:pt x="824767" y="8841"/>
                    <a:pt x="837028" y="21102"/>
                  </a:cubicBezTo>
                  <a:cubicBezTo>
                    <a:pt x="853607" y="37681"/>
                    <a:pt x="879231" y="77373"/>
                    <a:pt x="879231" y="77373"/>
                  </a:cubicBezTo>
                  <a:cubicBezTo>
                    <a:pt x="895359" y="125754"/>
                    <a:pt x="873300" y="66993"/>
                    <a:pt x="907366" y="126610"/>
                  </a:cubicBezTo>
                  <a:cubicBezTo>
                    <a:pt x="911044" y="133047"/>
                    <a:pt x="911084" y="141080"/>
                    <a:pt x="914400" y="147711"/>
                  </a:cubicBezTo>
                  <a:cubicBezTo>
                    <a:pt x="918181" y="155272"/>
                    <a:pt x="923779" y="161779"/>
                    <a:pt x="928468" y="168813"/>
                  </a:cubicBezTo>
                  <a:cubicBezTo>
                    <a:pt x="930812" y="175847"/>
                    <a:pt x="931192" y="183881"/>
                    <a:pt x="935501" y="189914"/>
                  </a:cubicBezTo>
                  <a:cubicBezTo>
                    <a:pt x="943210" y="200707"/>
                    <a:pt x="953655" y="209316"/>
                    <a:pt x="963637" y="218050"/>
                  </a:cubicBezTo>
                  <a:cubicBezTo>
                    <a:pt x="980235" y="232573"/>
                    <a:pt x="999110" y="245419"/>
                    <a:pt x="1019908" y="253219"/>
                  </a:cubicBezTo>
                  <a:cubicBezTo>
                    <a:pt x="1028959" y="256613"/>
                    <a:pt x="1038665" y="257908"/>
                    <a:pt x="1048043" y="260253"/>
                  </a:cubicBezTo>
                  <a:cubicBezTo>
                    <a:pt x="1104315" y="297765"/>
                    <a:pt x="1036320" y="248530"/>
                    <a:pt x="1083212" y="295422"/>
                  </a:cubicBezTo>
                  <a:cubicBezTo>
                    <a:pt x="1091502" y="303712"/>
                    <a:pt x="1102447" y="308894"/>
                    <a:pt x="1111348" y="316523"/>
                  </a:cubicBezTo>
                  <a:cubicBezTo>
                    <a:pt x="1118901" y="322997"/>
                    <a:pt x="1123552" y="333176"/>
                    <a:pt x="1132449" y="337625"/>
                  </a:cubicBezTo>
                  <a:cubicBezTo>
                    <a:pt x="1143142" y="342972"/>
                    <a:pt x="1155856" y="342520"/>
                    <a:pt x="1167618" y="344659"/>
                  </a:cubicBezTo>
                  <a:cubicBezTo>
                    <a:pt x="1203402" y="351165"/>
                    <a:pt x="1222175" y="353458"/>
                    <a:pt x="1259058" y="358727"/>
                  </a:cubicBezTo>
                  <a:cubicBezTo>
                    <a:pt x="1268437" y="363416"/>
                    <a:pt x="1277556" y="368664"/>
                    <a:pt x="1287194" y="372794"/>
                  </a:cubicBezTo>
                  <a:cubicBezTo>
                    <a:pt x="1294009" y="375715"/>
                    <a:pt x="1302364" y="375380"/>
                    <a:pt x="1308295" y="379828"/>
                  </a:cubicBezTo>
                  <a:cubicBezTo>
                    <a:pt x="1340380" y="403892"/>
                    <a:pt x="1339874" y="429065"/>
                    <a:pt x="1385668" y="429065"/>
                  </a:cubicBezTo>
                  <a:lnTo>
                    <a:pt x="1491175" y="42906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611019" y="3969589"/>
            <a:ext cx="753069" cy="908938"/>
            <a:chOff x="8314779" y="3628924"/>
            <a:chExt cx="753069" cy="908938"/>
          </a:xfrm>
        </p:grpSpPr>
        <p:sp>
          <p:nvSpPr>
            <p:cNvPr id="77" name="矩形 76"/>
            <p:cNvSpPr/>
            <p:nvPr/>
          </p:nvSpPr>
          <p:spPr>
            <a:xfrm>
              <a:off x="8750132" y="3921726"/>
              <a:ext cx="317716" cy="400110"/>
            </a:xfrm>
            <a:prstGeom prst="rect">
              <a:avLst/>
            </a:prstGeom>
          </p:spPr>
          <p:txBody>
            <a:bodyPr wrap="none">
              <a:spAutoFit/>
            </a:bodyPr>
            <a:lstStyle/>
            <a:p>
              <a:r>
                <a:rPr lang="en-US" altLang="zh-CN" sz="2000" b="1" dirty="0" smtClean="0">
                  <a:solidFill>
                    <a:srgbClr val="0070C0"/>
                  </a:solidFill>
                </a:rPr>
                <a:t>Y</a:t>
              </a:r>
              <a:endParaRPr lang="zh-CN" altLang="en-US" sz="2000" b="1" dirty="0">
                <a:solidFill>
                  <a:srgbClr val="0070C0"/>
                </a:solidFill>
              </a:endParaRPr>
            </a:p>
          </p:txBody>
        </p:sp>
        <p:sp>
          <p:nvSpPr>
            <p:cNvPr id="86" name="任意多边形 85"/>
            <p:cNvSpPr/>
            <p:nvPr/>
          </p:nvSpPr>
          <p:spPr>
            <a:xfrm rot="5400000">
              <a:off x="8074843" y="3868860"/>
              <a:ext cx="908938" cy="429065"/>
            </a:xfrm>
            <a:custGeom>
              <a:avLst/>
              <a:gdLst>
                <a:gd name="connsiteX0" fmla="*/ 0 w 1491175"/>
                <a:gd name="connsiteY0" fmla="*/ 400930 h 429065"/>
                <a:gd name="connsiteX1" fmla="*/ 119575 w 1491175"/>
                <a:gd name="connsiteY1" fmla="*/ 393896 h 429065"/>
                <a:gd name="connsiteX2" fmla="*/ 140677 w 1491175"/>
                <a:gd name="connsiteY2" fmla="*/ 379828 h 429065"/>
                <a:gd name="connsiteX3" fmla="*/ 161778 w 1491175"/>
                <a:gd name="connsiteY3" fmla="*/ 372794 h 429065"/>
                <a:gd name="connsiteX4" fmla="*/ 182880 w 1491175"/>
                <a:gd name="connsiteY4" fmla="*/ 351693 h 429065"/>
                <a:gd name="connsiteX5" fmla="*/ 274320 w 1491175"/>
                <a:gd name="connsiteY5" fmla="*/ 330591 h 429065"/>
                <a:gd name="connsiteX6" fmla="*/ 323557 w 1491175"/>
                <a:gd name="connsiteY6" fmla="*/ 344659 h 429065"/>
                <a:gd name="connsiteX7" fmla="*/ 351692 w 1491175"/>
                <a:gd name="connsiteY7" fmla="*/ 372794 h 429065"/>
                <a:gd name="connsiteX8" fmla="*/ 379828 w 1491175"/>
                <a:gd name="connsiteY8" fmla="*/ 393896 h 429065"/>
                <a:gd name="connsiteX9" fmla="*/ 457200 w 1491175"/>
                <a:gd name="connsiteY9" fmla="*/ 393896 h 429065"/>
                <a:gd name="connsiteX10" fmla="*/ 485335 w 1491175"/>
                <a:gd name="connsiteY10" fmla="*/ 379828 h 429065"/>
                <a:gd name="connsiteX11" fmla="*/ 534572 w 1491175"/>
                <a:gd name="connsiteY11" fmla="*/ 309490 h 429065"/>
                <a:gd name="connsiteX12" fmla="*/ 555674 w 1491175"/>
                <a:gd name="connsiteY12" fmla="*/ 246185 h 429065"/>
                <a:gd name="connsiteX13" fmla="*/ 562708 w 1491175"/>
                <a:gd name="connsiteY13" fmla="*/ 225083 h 429065"/>
                <a:gd name="connsiteX14" fmla="*/ 576775 w 1491175"/>
                <a:gd name="connsiteY14" fmla="*/ 203982 h 429065"/>
                <a:gd name="connsiteX15" fmla="*/ 583809 w 1491175"/>
                <a:gd name="connsiteY15" fmla="*/ 182880 h 429065"/>
                <a:gd name="connsiteX16" fmla="*/ 604911 w 1491175"/>
                <a:gd name="connsiteY16" fmla="*/ 161779 h 429065"/>
                <a:gd name="connsiteX17" fmla="*/ 640080 w 1491175"/>
                <a:gd name="connsiteY17" fmla="*/ 119576 h 429065"/>
                <a:gd name="connsiteX18" fmla="*/ 668215 w 1491175"/>
                <a:gd name="connsiteY18" fmla="*/ 126610 h 429065"/>
                <a:gd name="connsiteX19" fmla="*/ 689317 w 1491175"/>
                <a:gd name="connsiteY19" fmla="*/ 133643 h 429065"/>
                <a:gd name="connsiteX20" fmla="*/ 724486 w 1491175"/>
                <a:gd name="connsiteY20" fmla="*/ 119576 h 429065"/>
                <a:gd name="connsiteX21" fmla="*/ 745588 w 1491175"/>
                <a:gd name="connsiteY21" fmla="*/ 77373 h 429065"/>
                <a:gd name="connsiteX22" fmla="*/ 780757 w 1491175"/>
                <a:gd name="connsiteY22" fmla="*/ 0 h 429065"/>
                <a:gd name="connsiteX23" fmla="*/ 837028 w 1491175"/>
                <a:gd name="connsiteY23" fmla="*/ 21102 h 429065"/>
                <a:gd name="connsiteX24" fmla="*/ 879231 w 1491175"/>
                <a:gd name="connsiteY24" fmla="*/ 77373 h 429065"/>
                <a:gd name="connsiteX25" fmla="*/ 907366 w 1491175"/>
                <a:gd name="connsiteY25" fmla="*/ 126610 h 429065"/>
                <a:gd name="connsiteX26" fmla="*/ 914400 w 1491175"/>
                <a:gd name="connsiteY26" fmla="*/ 147711 h 429065"/>
                <a:gd name="connsiteX27" fmla="*/ 928468 w 1491175"/>
                <a:gd name="connsiteY27" fmla="*/ 168813 h 429065"/>
                <a:gd name="connsiteX28" fmla="*/ 935501 w 1491175"/>
                <a:gd name="connsiteY28" fmla="*/ 189914 h 429065"/>
                <a:gd name="connsiteX29" fmla="*/ 963637 w 1491175"/>
                <a:gd name="connsiteY29" fmla="*/ 218050 h 429065"/>
                <a:gd name="connsiteX30" fmla="*/ 1019908 w 1491175"/>
                <a:gd name="connsiteY30" fmla="*/ 253219 h 429065"/>
                <a:gd name="connsiteX31" fmla="*/ 1048043 w 1491175"/>
                <a:gd name="connsiteY31" fmla="*/ 260253 h 429065"/>
                <a:gd name="connsiteX32" fmla="*/ 1083212 w 1491175"/>
                <a:gd name="connsiteY32" fmla="*/ 295422 h 429065"/>
                <a:gd name="connsiteX33" fmla="*/ 1111348 w 1491175"/>
                <a:gd name="connsiteY33" fmla="*/ 316523 h 429065"/>
                <a:gd name="connsiteX34" fmla="*/ 1132449 w 1491175"/>
                <a:gd name="connsiteY34" fmla="*/ 337625 h 429065"/>
                <a:gd name="connsiteX35" fmla="*/ 1167618 w 1491175"/>
                <a:gd name="connsiteY35" fmla="*/ 344659 h 429065"/>
                <a:gd name="connsiteX36" fmla="*/ 1259058 w 1491175"/>
                <a:gd name="connsiteY36" fmla="*/ 358727 h 429065"/>
                <a:gd name="connsiteX37" fmla="*/ 1287194 w 1491175"/>
                <a:gd name="connsiteY37" fmla="*/ 372794 h 429065"/>
                <a:gd name="connsiteX38" fmla="*/ 1308295 w 1491175"/>
                <a:gd name="connsiteY38" fmla="*/ 379828 h 429065"/>
                <a:gd name="connsiteX39" fmla="*/ 1385668 w 1491175"/>
                <a:gd name="connsiteY39" fmla="*/ 429065 h 429065"/>
                <a:gd name="connsiteX40" fmla="*/ 1491175 w 1491175"/>
                <a:gd name="connsiteY40" fmla="*/ 429065 h 42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91175" h="429065">
                  <a:moveTo>
                    <a:pt x="0" y="400930"/>
                  </a:moveTo>
                  <a:cubicBezTo>
                    <a:pt x="39858" y="398585"/>
                    <a:pt x="80090" y="399819"/>
                    <a:pt x="119575" y="393896"/>
                  </a:cubicBezTo>
                  <a:cubicBezTo>
                    <a:pt x="127935" y="392642"/>
                    <a:pt x="133116" y="383609"/>
                    <a:pt x="140677" y="379828"/>
                  </a:cubicBezTo>
                  <a:cubicBezTo>
                    <a:pt x="147308" y="376512"/>
                    <a:pt x="154744" y="375139"/>
                    <a:pt x="161778" y="372794"/>
                  </a:cubicBezTo>
                  <a:cubicBezTo>
                    <a:pt x="168812" y="365760"/>
                    <a:pt x="174184" y="356524"/>
                    <a:pt x="182880" y="351693"/>
                  </a:cubicBezTo>
                  <a:cubicBezTo>
                    <a:pt x="209619" y="336838"/>
                    <a:pt x="245278" y="334740"/>
                    <a:pt x="274320" y="330591"/>
                  </a:cubicBezTo>
                  <a:cubicBezTo>
                    <a:pt x="274564" y="330652"/>
                    <a:pt x="320194" y="341296"/>
                    <a:pt x="323557" y="344659"/>
                  </a:cubicBezTo>
                  <a:cubicBezTo>
                    <a:pt x="361072" y="382173"/>
                    <a:pt x="295421" y="354036"/>
                    <a:pt x="351692" y="372794"/>
                  </a:cubicBezTo>
                  <a:cubicBezTo>
                    <a:pt x="361071" y="379828"/>
                    <a:pt x="369649" y="388080"/>
                    <a:pt x="379828" y="393896"/>
                  </a:cubicBezTo>
                  <a:cubicBezTo>
                    <a:pt x="405517" y="408576"/>
                    <a:pt x="427595" y="397597"/>
                    <a:pt x="457200" y="393896"/>
                  </a:cubicBezTo>
                  <a:cubicBezTo>
                    <a:pt x="466578" y="389207"/>
                    <a:pt x="477374" y="386652"/>
                    <a:pt x="485335" y="379828"/>
                  </a:cubicBezTo>
                  <a:cubicBezTo>
                    <a:pt x="492827" y="373406"/>
                    <a:pt x="534194" y="310625"/>
                    <a:pt x="534572" y="309490"/>
                  </a:cubicBezTo>
                  <a:lnTo>
                    <a:pt x="555674" y="246185"/>
                  </a:lnTo>
                  <a:cubicBezTo>
                    <a:pt x="558019" y="239151"/>
                    <a:pt x="558595" y="231252"/>
                    <a:pt x="562708" y="225083"/>
                  </a:cubicBezTo>
                  <a:cubicBezTo>
                    <a:pt x="567397" y="218049"/>
                    <a:pt x="572995" y="211543"/>
                    <a:pt x="576775" y="203982"/>
                  </a:cubicBezTo>
                  <a:cubicBezTo>
                    <a:pt x="580091" y="197350"/>
                    <a:pt x="579696" y="189049"/>
                    <a:pt x="583809" y="182880"/>
                  </a:cubicBezTo>
                  <a:cubicBezTo>
                    <a:pt x="589327" y="174603"/>
                    <a:pt x="598543" y="169421"/>
                    <a:pt x="604911" y="161779"/>
                  </a:cubicBezTo>
                  <a:cubicBezTo>
                    <a:pt x="653874" y="103023"/>
                    <a:pt x="578430" y="181223"/>
                    <a:pt x="640080" y="119576"/>
                  </a:cubicBezTo>
                  <a:cubicBezTo>
                    <a:pt x="649458" y="121921"/>
                    <a:pt x="658920" y="123954"/>
                    <a:pt x="668215" y="126610"/>
                  </a:cubicBezTo>
                  <a:cubicBezTo>
                    <a:pt x="675344" y="128647"/>
                    <a:pt x="681960" y="134563"/>
                    <a:pt x="689317" y="133643"/>
                  </a:cubicBezTo>
                  <a:cubicBezTo>
                    <a:pt x="701845" y="132077"/>
                    <a:pt x="712763" y="124265"/>
                    <a:pt x="724486" y="119576"/>
                  </a:cubicBezTo>
                  <a:cubicBezTo>
                    <a:pt x="738750" y="76783"/>
                    <a:pt x="722211" y="120230"/>
                    <a:pt x="745588" y="77373"/>
                  </a:cubicBezTo>
                  <a:cubicBezTo>
                    <a:pt x="772545" y="27952"/>
                    <a:pt x="768680" y="36230"/>
                    <a:pt x="780757" y="0"/>
                  </a:cubicBezTo>
                  <a:cubicBezTo>
                    <a:pt x="796457" y="3925"/>
                    <a:pt x="824767" y="8841"/>
                    <a:pt x="837028" y="21102"/>
                  </a:cubicBezTo>
                  <a:cubicBezTo>
                    <a:pt x="853607" y="37681"/>
                    <a:pt x="879231" y="77373"/>
                    <a:pt x="879231" y="77373"/>
                  </a:cubicBezTo>
                  <a:cubicBezTo>
                    <a:pt x="895359" y="125754"/>
                    <a:pt x="873300" y="66993"/>
                    <a:pt x="907366" y="126610"/>
                  </a:cubicBezTo>
                  <a:cubicBezTo>
                    <a:pt x="911044" y="133047"/>
                    <a:pt x="911084" y="141080"/>
                    <a:pt x="914400" y="147711"/>
                  </a:cubicBezTo>
                  <a:cubicBezTo>
                    <a:pt x="918181" y="155272"/>
                    <a:pt x="923779" y="161779"/>
                    <a:pt x="928468" y="168813"/>
                  </a:cubicBezTo>
                  <a:cubicBezTo>
                    <a:pt x="930812" y="175847"/>
                    <a:pt x="931192" y="183881"/>
                    <a:pt x="935501" y="189914"/>
                  </a:cubicBezTo>
                  <a:cubicBezTo>
                    <a:pt x="943210" y="200707"/>
                    <a:pt x="953655" y="209316"/>
                    <a:pt x="963637" y="218050"/>
                  </a:cubicBezTo>
                  <a:cubicBezTo>
                    <a:pt x="980235" y="232573"/>
                    <a:pt x="999110" y="245419"/>
                    <a:pt x="1019908" y="253219"/>
                  </a:cubicBezTo>
                  <a:cubicBezTo>
                    <a:pt x="1028959" y="256613"/>
                    <a:pt x="1038665" y="257908"/>
                    <a:pt x="1048043" y="260253"/>
                  </a:cubicBezTo>
                  <a:cubicBezTo>
                    <a:pt x="1104315" y="297765"/>
                    <a:pt x="1036320" y="248530"/>
                    <a:pt x="1083212" y="295422"/>
                  </a:cubicBezTo>
                  <a:cubicBezTo>
                    <a:pt x="1091502" y="303712"/>
                    <a:pt x="1102447" y="308894"/>
                    <a:pt x="1111348" y="316523"/>
                  </a:cubicBezTo>
                  <a:cubicBezTo>
                    <a:pt x="1118901" y="322997"/>
                    <a:pt x="1123552" y="333176"/>
                    <a:pt x="1132449" y="337625"/>
                  </a:cubicBezTo>
                  <a:cubicBezTo>
                    <a:pt x="1143142" y="342972"/>
                    <a:pt x="1155856" y="342520"/>
                    <a:pt x="1167618" y="344659"/>
                  </a:cubicBezTo>
                  <a:cubicBezTo>
                    <a:pt x="1203402" y="351165"/>
                    <a:pt x="1222175" y="353458"/>
                    <a:pt x="1259058" y="358727"/>
                  </a:cubicBezTo>
                  <a:cubicBezTo>
                    <a:pt x="1268437" y="363416"/>
                    <a:pt x="1277556" y="368664"/>
                    <a:pt x="1287194" y="372794"/>
                  </a:cubicBezTo>
                  <a:cubicBezTo>
                    <a:pt x="1294009" y="375715"/>
                    <a:pt x="1302364" y="375380"/>
                    <a:pt x="1308295" y="379828"/>
                  </a:cubicBezTo>
                  <a:cubicBezTo>
                    <a:pt x="1340380" y="403892"/>
                    <a:pt x="1339874" y="429065"/>
                    <a:pt x="1385668" y="429065"/>
                  </a:cubicBezTo>
                  <a:lnTo>
                    <a:pt x="1491175" y="429065"/>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323528" y="2644552"/>
            <a:ext cx="1882572" cy="788123"/>
            <a:chOff x="251520" y="2597101"/>
            <a:chExt cx="2122974" cy="788123"/>
          </a:xfrm>
        </p:grpSpPr>
        <p:sp>
          <p:nvSpPr>
            <p:cNvPr id="39" name="矩形 38"/>
            <p:cNvSpPr/>
            <p:nvPr/>
          </p:nvSpPr>
          <p:spPr>
            <a:xfrm>
              <a:off x="1074480" y="2597101"/>
              <a:ext cx="480804" cy="7845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0" name="矩形 39"/>
            <p:cNvSpPr/>
            <p:nvPr/>
          </p:nvSpPr>
          <p:spPr>
            <a:xfrm>
              <a:off x="251520" y="2967253"/>
              <a:ext cx="815340" cy="41043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1" name="矩形 40"/>
            <p:cNvSpPr/>
            <p:nvPr/>
          </p:nvSpPr>
          <p:spPr>
            <a:xfrm>
              <a:off x="1559154" y="2974788"/>
              <a:ext cx="815340" cy="41043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grpSp>
        <p:nvGrpSpPr>
          <p:cNvPr id="42" name="组合 41"/>
          <p:cNvGrpSpPr/>
          <p:nvPr/>
        </p:nvGrpSpPr>
        <p:grpSpPr>
          <a:xfrm>
            <a:off x="2539816" y="2656953"/>
            <a:ext cx="1882572" cy="784562"/>
            <a:chOff x="251520" y="2600662"/>
            <a:chExt cx="2122974" cy="784562"/>
          </a:xfrm>
        </p:grpSpPr>
        <p:sp>
          <p:nvSpPr>
            <p:cNvPr id="43" name="矩形 42"/>
            <p:cNvSpPr/>
            <p:nvPr/>
          </p:nvSpPr>
          <p:spPr>
            <a:xfrm>
              <a:off x="1318752" y="2600662"/>
              <a:ext cx="480804" cy="7845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4" name="矩形 43"/>
            <p:cNvSpPr/>
            <p:nvPr/>
          </p:nvSpPr>
          <p:spPr>
            <a:xfrm>
              <a:off x="251520" y="2967253"/>
              <a:ext cx="1067232" cy="41043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5" name="矩形 44"/>
            <p:cNvSpPr/>
            <p:nvPr/>
          </p:nvSpPr>
          <p:spPr>
            <a:xfrm>
              <a:off x="1799556" y="2974788"/>
              <a:ext cx="574938" cy="41043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grpSp>
        <p:nvGrpSpPr>
          <p:cNvPr id="46" name="组合 45"/>
          <p:cNvGrpSpPr/>
          <p:nvPr/>
        </p:nvGrpSpPr>
        <p:grpSpPr>
          <a:xfrm>
            <a:off x="4726696" y="2669396"/>
            <a:ext cx="1882572" cy="784562"/>
            <a:chOff x="251519" y="2605570"/>
            <a:chExt cx="2122974" cy="784562"/>
          </a:xfrm>
        </p:grpSpPr>
        <p:sp>
          <p:nvSpPr>
            <p:cNvPr id="47" name="矩形 46"/>
            <p:cNvSpPr/>
            <p:nvPr/>
          </p:nvSpPr>
          <p:spPr>
            <a:xfrm>
              <a:off x="1611639" y="2605570"/>
              <a:ext cx="480804" cy="7845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8" name="矩形 47"/>
            <p:cNvSpPr/>
            <p:nvPr/>
          </p:nvSpPr>
          <p:spPr>
            <a:xfrm>
              <a:off x="251519" y="2967253"/>
              <a:ext cx="1360119" cy="41043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9" name="矩形 48"/>
            <p:cNvSpPr/>
            <p:nvPr/>
          </p:nvSpPr>
          <p:spPr>
            <a:xfrm>
              <a:off x="2092442" y="2974788"/>
              <a:ext cx="282051" cy="41043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grpSp>
        <p:nvGrpSpPr>
          <p:cNvPr id="50" name="组合 49"/>
          <p:cNvGrpSpPr/>
          <p:nvPr/>
        </p:nvGrpSpPr>
        <p:grpSpPr>
          <a:xfrm>
            <a:off x="6920844" y="2669396"/>
            <a:ext cx="1882573" cy="784562"/>
            <a:chOff x="251519" y="2597950"/>
            <a:chExt cx="2122975" cy="784562"/>
          </a:xfrm>
        </p:grpSpPr>
        <p:sp>
          <p:nvSpPr>
            <p:cNvPr id="51" name="矩形 50"/>
            <p:cNvSpPr/>
            <p:nvPr/>
          </p:nvSpPr>
          <p:spPr>
            <a:xfrm>
              <a:off x="1893690" y="2597950"/>
              <a:ext cx="480804" cy="7845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52" name="矩形 51"/>
            <p:cNvSpPr/>
            <p:nvPr/>
          </p:nvSpPr>
          <p:spPr>
            <a:xfrm>
              <a:off x="251519" y="2967253"/>
              <a:ext cx="1642171" cy="41043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grpSp>
        <p:nvGrpSpPr>
          <p:cNvPr id="33" name="组合 32"/>
          <p:cNvGrpSpPr/>
          <p:nvPr/>
        </p:nvGrpSpPr>
        <p:grpSpPr>
          <a:xfrm>
            <a:off x="1320095" y="3774193"/>
            <a:ext cx="6492265" cy="566073"/>
            <a:chOff x="1320095" y="3774193"/>
            <a:chExt cx="6492265" cy="566073"/>
          </a:xfrm>
        </p:grpSpPr>
        <p:sp>
          <p:nvSpPr>
            <p:cNvPr id="6" name="矩形 5"/>
            <p:cNvSpPr/>
            <p:nvPr/>
          </p:nvSpPr>
          <p:spPr>
            <a:xfrm>
              <a:off x="1320095" y="3940155"/>
              <a:ext cx="2252668" cy="400110"/>
            </a:xfrm>
            <a:prstGeom prst="rect">
              <a:avLst/>
            </a:prstGeom>
          </p:spPr>
          <p:txBody>
            <a:bodyPr wrap="none">
              <a:spAutoFit/>
            </a:bodyPr>
            <a:lstStyle/>
            <a:p>
              <a:r>
                <a:rPr lang="en-US" altLang="zh-CN" sz="2000" dirty="0" smtClean="0"/>
                <a:t>Perfectly symmetric</a:t>
              </a:r>
              <a:endParaRPr lang="zh-CN" altLang="en-US" sz="2000" dirty="0"/>
            </a:p>
          </p:txBody>
        </p:sp>
        <p:sp>
          <p:nvSpPr>
            <p:cNvPr id="55" name="矩形 54"/>
            <p:cNvSpPr/>
            <p:nvPr/>
          </p:nvSpPr>
          <p:spPr>
            <a:xfrm>
              <a:off x="6250447" y="3940156"/>
              <a:ext cx="1401794" cy="400110"/>
            </a:xfrm>
            <a:prstGeom prst="rect">
              <a:avLst/>
            </a:prstGeom>
          </p:spPr>
          <p:txBody>
            <a:bodyPr wrap="none">
              <a:spAutoFit/>
            </a:bodyPr>
            <a:lstStyle/>
            <a:p>
              <a:r>
                <a:rPr lang="en-US" altLang="zh-CN" sz="2000" dirty="0" smtClean="0"/>
                <a:t>asymmetric</a:t>
              </a:r>
              <a:endParaRPr lang="zh-CN" altLang="en-US" sz="2000" dirty="0"/>
            </a:p>
          </p:txBody>
        </p:sp>
        <p:cxnSp>
          <p:nvCxnSpPr>
            <p:cNvPr id="12" name="直接箭头连接符 11"/>
            <p:cNvCxnSpPr/>
            <p:nvPr/>
          </p:nvCxnSpPr>
          <p:spPr>
            <a:xfrm>
              <a:off x="1403648" y="3774193"/>
              <a:ext cx="6408712" cy="0"/>
            </a:xfrm>
            <a:prstGeom prst="straightConnector1">
              <a:avLst/>
            </a:prstGeom>
            <a:ln>
              <a:headEnd type="oval" w="med" len="med"/>
              <a:tailEnd type="triangle" w="med" len="med"/>
            </a:ln>
          </p:spPr>
          <p:style>
            <a:lnRef idx="3">
              <a:schemeClr val="dk1"/>
            </a:lnRef>
            <a:fillRef idx="0">
              <a:schemeClr val="dk1"/>
            </a:fillRef>
            <a:effectRef idx="2">
              <a:schemeClr val="dk1"/>
            </a:effectRef>
            <a:fontRef idx="minor">
              <a:schemeClr val="tx1"/>
            </a:fontRef>
          </p:style>
        </p:cxnSp>
      </p:gr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120422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8"/>
                                        </p:tgtEl>
                                      </p:cBhvr>
                                    </p:animEffect>
                                    <p:set>
                                      <p:cBhvr>
                                        <p:cTn id="28" dur="1" fill="hold">
                                          <p:stCondLst>
                                            <p:cond delay="499"/>
                                          </p:stCondLst>
                                        </p:cTn>
                                        <p:tgtEl>
                                          <p:spTgt spid="3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6"/>
                                        </p:tgtEl>
                                      </p:cBhvr>
                                    </p:animEffect>
                                    <p:set>
                                      <p:cBhvr>
                                        <p:cTn id="34" dur="1" fill="hold">
                                          <p:stCondLst>
                                            <p:cond delay="499"/>
                                          </p:stCondLst>
                                        </p:cTn>
                                        <p:tgtEl>
                                          <p:spTgt spid="4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0"/>
                                        </p:tgtEl>
                                      </p:cBhvr>
                                    </p:animEffect>
                                    <p:set>
                                      <p:cBhvr>
                                        <p:cTn id="37" dur="1" fill="hold">
                                          <p:stCondLst>
                                            <p:cond delay="499"/>
                                          </p:stCondLst>
                                        </p:cTn>
                                        <p:tgtEl>
                                          <p:spTgt spid="5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500"/>
                                        <p:tgtEl>
                                          <p:spTgt spid="3">
                                            <p:txEl>
                                              <p:pRg st="4" end="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wipe(down)">
                                      <p:cBhvr>
                                        <p:cTn id="56" dur="500"/>
                                        <p:tgtEl>
                                          <p:spTgt spid="81"/>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wipe(left)">
                                      <p:cBhvr>
                                        <p:cTn id="64" dur="500"/>
                                        <p:tgtEl>
                                          <p:spTgt spid="82"/>
                                        </p:tgtEl>
                                      </p:cBhvr>
                                    </p:animEffect>
                                  </p:childTnLst>
                                </p:cTn>
                              </p:par>
                            </p:childTnLst>
                          </p:cTn>
                        </p:par>
                        <p:par>
                          <p:cTn id="65" fill="hold">
                            <p:stCondLst>
                              <p:cond delay="2000"/>
                            </p:stCondLst>
                            <p:childTnLst>
                              <p:par>
                                <p:cTn id="66" presetID="22" presetClass="entr" presetSubtype="4"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Symmetry measure of a discrete pattern</a:t>
            </a:r>
            <a:endParaRPr lang="zh-CN" altLang="en-US" dirty="0"/>
          </a:p>
        </p:txBody>
      </p:sp>
      <p:sp>
        <p:nvSpPr>
          <p:cNvPr id="3" name="内容占位符 2"/>
          <p:cNvSpPr>
            <a:spLocks noGrp="1"/>
          </p:cNvSpPr>
          <p:nvPr>
            <p:ph idx="1"/>
          </p:nvPr>
        </p:nvSpPr>
        <p:spPr/>
        <p:txBody>
          <a:bodyPr/>
          <a:lstStyle/>
          <a:p>
            <a:r>
              <a:rPr lang="en-US" altLang="zh-CN" dirty="0" smtClean="0"/>
              <a:t>Symmetry profile – </a:t>
            </a:r>
            <a:r>
              <a:rPr lang="en-US" altLang="zh-CN" b="1" dirty="0" smtClean="0">
                <a:solidFill>
                  <a:srgbClr val="FF0000"/>
                </a:solidFill>
              </a:rPr>
              <a:t>Intra-box</a:t>
            </a:r>
            <a:r>
              <a:rPr lang="en-US" altLang="zh-CN" dirty="0" smtClean="0"/>
              <a:t> profile</a:t>
            </a:r>
            <a:endParaRPr lang="zh-CN" altLang="en-US" dirty="0"/>
          </a:p>
        </p:txBody>
      </p:sp>
      <p:sp>
        <p:nvSpPr>
          <p:cNvPr id="9" name="矩形 8"/>
          <p:cNvSpPr/>
          <p:nvPr/>
        </p:nvSpPr>
        <p:spPr>
          <a:xfrm>
            <a:off x="3423016" y="2274331"/>
            <a:ext cx="2168634" cy="1530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2" name="矩形 21"/>
          <p:cNvSpPr/>
          <p:nvPr/>
        </p:nvSpPr>
        <p:spPr>
          <a:xfrm>
            <a:off x="3987542" y="2273393"/>
            <a:ext cx="2168634" cy="1530800"/>
          </a:xfrm>
          <a:prstGeom prst="rect">
            <a:avLst/>
          </a:prstGeom>
          <a:solidFill>
            <a:srgbClr val="000000">
              <a:alpha val="30196"/>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0" name="TextBox 19"/>
              <p:cNvSpPr txBox="1"/>
              <p:nvPr/>
            </p:nvSpPr>
            <p:spPr>
              <a:xfrm>
                <a:off x="3373663" y="2240038"/>
                <a:ext cx="51167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a:rPr>
                        <m:t>𝐵</m:t>
                      </m:r>
                    </m:oMath>
                  </m:oMathPara>
                </a14:m>
                <a:endParaRPr lang="zh-CN" alt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373663" y="2240038"/>
                <a:ext cx="511679" cy="523220"/>
              </a:xfrm>
              <a:prstGeom prst="rect">
                <a:avLst/>
              </a:prstGeom>
              <a:blipFill rotWithShape="1">
                <a:blip r:embed="rId3"/>
                <a:stretch>
                  <a:fillRect/>
                </a:stretch>
              </a:blipFill>
            </p:spPr>
            <p:txBody>
              <a:bodyPr/>
              <a:lstStyle/>
              <a:p>
                <a:r>
                  <a:rPr lang="zh-CN" altLang="en-US">
                    <a:noFill/>
                  </a:rPr>
                  <a:t> </a:t>
                </a:r>
              </a:p>
            </p:txBody>
          </p:sp>
        </mc:Fallback>
      </mc:AlternateContent>
      <p:sp>
        <p:nvSpPr>
          <p:cNvPr id="23" name="矩形 22"/>
          <p:cNvSpPr/>
          <p:nvPr/>
        </p:nvSpPr>
        <p:spPr>
          <a:xfrm>
            <a:off x="3994494" y="2285254"/>
            <a:ext cx="1597157" cy="1529550"/>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11" name="直接连接符 10"/>
          <p:cNvCxnSpPr/>
          <p:nvPr/>
        </p:nvCxnSpPr>
        <p:spPr>
          <a:xfrm>
            <a:off x="4804569" y="2597101"/>
            <a:ext cx="0" cy="1210984"/>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37" name="组合 36"/>
          <p:cNvGrpSpPr/>
          <p:nvPr/>
        </p:nvGrpSpPr>
        <p:grpSpPr>
          <a:xfrm>
            <a:off x="4806429" y="1988474"/>
            <a:ext cx="2572070" cy="1430317"/>
            <a:chOff x="4806429" y="1988474"/>
            <a:chExt cx="2572070" cy="1430317"/>
          </a:xfrm>
        </p:grpSpPr>
        <mc:AlternateContent xmlns:mc="http://schemas.openxmlformats.org/markup-compatibility/2006" xmlns:a14="http://schemas.microsoft.com/office/drawing/2010/main">
          <mc:Choice Requires="a14">
            <p:sp>
              <p:nvSpPr>
                <p:cNvPr id="19" name="TextBox 18"/>
                <p:cNvSpPr txBox="1"/>
                <p:nvPr/>
              </p:nvSpPr>
              <p:spPr>
                <a:xfrm>
                  <a:off x="6228184" y="1988474"/>
                  <a:ext cx="115031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latin typeface="Cambria Math"/>
                              </a:rPr>
                            </m:ctrlPr>
                          </m:sSubPr>
                          <m:e>
                            <m:r>
                              <a:rPr lang="en-US" altLang="zh-CN" sz="2800" b="0" i="1" smtClean="0">
                                <a:latin typeface="Cambria Math"/>
                              </a:rPr>
                              <m:t>𝑝</m:t>
                            </m:r>
                          </m:e>
                          <m:sub>
                            <m:r>
                              <a:rPr lang="en-US" altLang="zh-CN" sz="2800" b="0" i="1" smtClean="0">
                                <a:latin typeface="Cambria Math"/>
                              </a:rPr>
                              <m:t>𝐵</m:t>
                            </m:r>
                          </m:sub>
                        </m:sSub>
                        <m:r>
                          <a:rPr lang="en-US" altLang="zh-CN" sz="2800" b="0" i="1" smtClean="0">
                            <a:latin typeface="Cambria Math"/>
                          </a:rPr>
                          <m:t>(</m:t>
                        </m:r>
                        <m:r>
                          <a:rPr lang="en-US" altLang="zh-CN" sz="2800" b="0" i="1" smtClean="0">
                            <a:latin typeface="Cambria Math"/>
                          </a:rPr>
                          <m:t>𝑥</m:t>
                        </m:r>
                        <m:r>
                          <a:rPr lang="en-US" altLang="zh-CN" sz="2800" b="0" i="1" smtClean="0">
                            <a:latin typeface="Cambria Math"/>
                          </a:rPr>
                          <m:t>)</m:t>
                        </m:r>
                      </m:oMath>
                    </m:oMathPara>
                  </a14:m>
                  <a:endParaRPr lang="zh-CN" alt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228184" y="1988474"/>
                  <a:ext cx="1150315" cy="523220"/>
                </a:xfrm>
                <a:prstGeom prst="rect">
                  <a:avLst/>
                </a:prstGeom>
                <a:blipFill rotWithShape="1">
                  <a:blip r:embed="rId4"/>
                  <a:stretch>
                    <a:fillRect/>
                  </a:stretch>
                </a:blipFill>
              </p:spPr>
              <p:txBody>
                <a:bodyPr/>
                <a:lstStyle/>
                <a:p>
                  <a:r>
                    <a:rPr lang="zh-CN" altLang="en-US">
                      <a:noFill/>
                    </a:rPr>
                    <a:t> </a:t>
                  </a:r>
                </a:p>
              </p:txBody>
            </p:sp>
          </mc:Fallback>
        </mc:AlternateContent>
        <p:grpSp>
          <p:nvGrpSpPr>
            <p:cNvPr id="36" name="组合 35"/>
            <p:cNvGrpSpPr/>
            <p:nvPr/>
          </p:nvGrpSpPr>
          <p:grpSpPr>
            <a:xfrm>
              <a:off x="4806429" y="2515716"/>
              <a:ext cx="2428960" cy="903075"/>
              <a:chOff x="4806429" y="2515716"/>
              <a:chExt cx="2428960" cy="903075"/>
            </a:xfrm>
          </p:grpSpPr>
          <p:cxnSp>
            <p:nvCxnSpPr>
              <p:cNvPr id="18" name="直接连接符 17"/>
              <p:cNvCxnSpPr/>
              <p:nvPr/>
            </p:nvCxnSpPr>
            <p:spPr>
              <a:xfrm flipH="1">
                <a:off x="4806429" y="2515716"/>
                <a:ext cx="1564864" cy="903075"/>
              </a:xfrm>
              <a:prstGeom prst="line">
                <a:avLst/>
              </a:prstGeom>
            </p:spPr>
            <p:style>
              <a:lnRef idx="2">
                <a:schemeClr val="dk1"/>
              </a:lnRef>
              <a:fillRef idx="0">
                <a:schemeClr val="dk1"/>
              </a:fillRef>
              <a:effectRef idx="1">
                <a:schemeClr val="dk1"/>
              </a:effectRef>
              <a:fontRef idx="minor">
                <a:schemeClr val="tx1"/>
              </a:fontRef>
            </p:style>
          </p:cxnSp>
          <p:cxnSp>
            <p:nvCxnSpPr>
              <p:cNvPr id="24" name="直接连接符 23"/>
              <p:cNvCxnSpPr/>
              <p:nvPr/>
            </p:nvCxnSpPr>
            <p:spPr>
              <a:xfrm>
                <a:off x="6371293" y="2515716"/>
                <a:ext cx="864096" cy="0"/>
              </a:xfrm>
              <a:prstGeom prst="line">
                <a:avLst/>
              </a:prstGeom>
            </p:spPr>
            <p:style>
              <a:lnRef idx="2">
                <a:schemeClr val="dk1"/>
              </a:lnRef>
              <a:fillRef idx="0">
                <a:schemeClr val="dk1"/>
              </a:fillRef>
              <a:effectRef idx="1">
                <a:schemeClr val="dk1"/>
              </a:effectRef>
              <a:fontRef idx="minor">
                <a:schemeClr val="tx1"/>
              </a:fontRef>
            </p:style>
          </p:cxnSp>
        </p:grpSp>
      </p:grpSp>
      <p:cxnSp>
        <p:nvCxnSpPr>
          <p:cNvPr id="33" name="直接连接符 32"/>
          <p:cNvCxnSpPr/>
          <p:nvPr/>
        </p:nvCxnSpPr>
        <p:spPr>
          <a:xfrm>
            <a:off x="4800106" y="1894668"/>
            <a:ext cx="13357" cy="2160240"/>
          </a:xfrm>
          <a:prstGeom prst="line">
            <a:avLst/>
          </a:prstGeom>
          <a:ln>
            <a:prstDash val="dash"/>
          </a:ln>
        </p:spPr>
        <p:style>
          <a:lnRef idx="2">
            <a:schemeClr val="dk1"/>
          </a:lnRef>
          <a:fillRef idx="0">
            <a:schemeClr val="dk1"/>
          </a:fillRef>
          <a:effectRef idx="1">
            <a:schemeClr val="dk1"/>
          </a:effectRef>
          <a:fontRef idx="minor">
            <a:schemeClr val="tx1"/>
          </a:fontRef>
        </p:style>
      </p:cxnSp>
      <p:grpSp>
        <p:nvGrpSpPr>
          <p:cNvPr id="35" name="组合 34"/>
          <p:cNvGrpSpPr/>
          <p:nvPr/>
        </p:nvGrpSpPr>
        <p:grpSpPr>
          <a:xfrm>
            <a:off x="4570530" y="3758461"/>
            <a:ext cx="468077" cy="614283"/>
            <a:chOff x="4570530" y="3758461"/>
            <a:chExt cx="468077" cy="614283"/>
          </a:xfrm>
        </p:grpSpPr>
        <mc:AlternateContent xmlns:mc="http://schemas.openxmlformats.org/markup-compatibility/2006" xmlns:a14="http://schemas.microsoft.com/office/drawing/2010/main">
          <mc:Choice Requires="a14">
            <p:sp>
              <p:nvSpPr>
                <p:cNvPr id="31" name="矩形 30"/>
                <p:cNvSpPr/>
                <p:nvPr/>
              </p:nvSpPr>
              <p:spPr>
                <a:xfrm>
                  <a:off x="4570530" y="3849524"/>
                  <a:ext cx="4680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800" i="1">
                            <a:solidFill>
                              <a:prstClr val="black"/>
                            </a:solidFill>
                            <a:latin typeface="Cambria Math"/>
                          </a:rPr>
                          <m:t>𝑥</m:t>
                        </m:r>
                      </m:oMath>
                    </m:oMathPara>
                  </a14:m>
                  <a:endParaRPr lang="zh-CN" altLang="en-US" dirty="0"/>
                </a:p>
              </p:txBody>
            </p:sp>
          </mc:Choice>
          <mc:Fallback xmlns="">
            <p:sp>
              <p:nvSpPr>
                <p:cNvPr id="31" name="矩形 30"/>
                <p:cNvSpPr>
                  <a:spLocks noRot="1" noChangeAspect="1" noMove="1" noResize="1" noEditPoints="1" noAdjustHandles="1" noChangeArrowheads="1" noChangeShapeType="1" noTextEdit="1"/>
                </p:cNvSpPr>
                <p:nvPr/>
              </p:nvSpPr>
              <p:spPr>
                <a:xfrm>
                  <a:off x="4570530" y="3849524"/>
                  <a:ext cx="468077" cy="523220"/>
                </a:xfrm>
                <a:prstGeom prst="rect">
                  <a:avLst/>
                </a:prstGeom>
                <a:blipFill rotWithShape="1">
                  <a:blip r:embed="rId5"/>
                  <a:stretch>
                    <a:fillRect/>
                  </a:stretch>
                </a:blipFill>
              </p:spPr>
              <p:txBody>
                <a:bodyPr/>
                <a:lstStyle/>
                <a:p>
                  <a:r>
                    <a:rPr lang="zh-CN" altLang="en-US">
                      <a:noFill/>
                    </a:rPr>
                    <a:t> </a:t>
                  </a:r>
                </a:p>
              </p:txBody>
            </p:sp>
          </mc:Fallback>
        </mc:AlternateContent>
        <p:sp>
          <p:nvSpPr>
            <p:cNvPr id="34" name="椭圆 33"/>
            <p:cNvSpPr/>
            <p:nvPr/>
          </p:nvSpPr>
          <p:spPr>
            <a:xfrm>
              <a:off x="4748063" y="3758461"/>
              <a:ext cx="117441" cy="11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grpSp>
        <p:nvGrpSpPr>
          <p:cNvPr id="41" name="组合 40"/>
          <p:cNvGrpSpPr/>
          <p:nvPr/>
        </p:nvGrpSpPr>
        <p:grpSpPr>
          <a:xfrm>
            <a:off x="3198134" y="3745774"/>
            <a:ext cx="2671990" cy="533976"/>
            <a:chOff x="3198134" y="3745774"/>
            <a:chExt cx="2671990" cy="533976"/>
          </a:xfrm>
        </p:grpSpPr>
        <p:cxnSp>
          <p:nvCxnSpPr>
            <p:cNvPr id="17" name="直接连接符 16"/>
            <p:cNvCxnSpPr/>
            <p:nvPr/>
          </p:nvCxnSpPr>
          <p:spPr>
            <a:xfrm flipV="1">
              <a:off x="3423016" y="3817181"/>
              <a:ext cx="2168634" cy="1"/>
            </a:xfrm>
            <a:prstGeom prst="line">
              <a:avLst/>
            </a:prstGeom>
            <a:ln>
              <a:headEnd type="oval" w="lg" len="lg"/>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9" name="矩形 38"/>
                <p:cNvSpPr/>
                <p:nvPr/>
              </p:nvSpPr>
              <p:spPr>
                <a:xfrm>
                  <a:off x="5364088" y="3756530"/>
                  <a:ext cx="506036"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altLang="zh-CN" sz="2800" b="0" i="1" smtClean="0">
                            <a:solidFill>
                              <a:prstClr val="black"/>
                            </a:solidFill>
                            <a:latin typeface="Cambria Math"/>
                          </a:rPr>
                          <m:t>𝑋</m:t>
                        </m:r>
                      </m:oMath>
                    </m:oMathPara>
                  </a14:m>
                  <a:endParaRPr lang="zh-CN" altLang="en-US" dirty="0">
                    <a:solidFill>
                      <a:prstClr val="black"/>
                    </a:solidFill>
                  </a:endParaRPr>
                </a:p>
              </p:txBody>
            </p:sp>
          </mc:Choice>
          <mc:Fallback xmlns="">
            <p:sp>
              <p:nvSpPr>
                <p:cNvPr id="39" name="矩形 38"/>
                <p:cNvSpPr>
                  <a:spLocks noRot="1" noChangeAspect="1" noMove="1" noResize="1" noEditPoints="1" noAdjustHandles="1" noChangeArrowheads="1" noChangeShapeType="1" noTextEdit="1"/>
                </p:cNvSpPr>
                <p:nvPr/>
              </p:nvSpPr>
              <p:spPr>
                <a:xfrm>
                  <a:off x="5364088" y="3756530"/>
                  <a:ext cx="506036" cy="523220"/>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矩形 39"/>
                <p:cNvSpPr/>
                <p:nvPr/>
              </p:nvSpPr>
              <p:spPr>
                <a:xfrm>
                  <a:off x="3198134" y="3745774"/>
                  <a:ext cx="465064"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altLang="zh-CN" sz="2800" b="0" i="1" smtClean="0">
                            <a:solidFill>
                              <a:prstClr val="black"/>
                            </a:solidFill>
                            <a:latin typeface="Cambria Math"/>
                          </a:rPr>
                          <m:t>𝑜</m:t>
                        </m:r>
                      </m:oMath>
                    </m:oMathPara>
                  </a14:m>
                  <a:endParaRPr lang="zh-CN" altLang="en-US" dirty="0">
                    <a:solidFill>
                      <a:prstClr val="black"/>
                    </a:solidFill>
                  </a:endParaRPr>
                </a:p>
              </p:txBody>
            </p:sp>
          </mc:Choice>
          <mc:Fallback xmlns="">
            <p:sp>
              <p:nvSpPr>
                <p:cNvPr id="40" name="矩形 39"/>
                <p:cNvSpPr>
                  <a:spLocks noRot="1" noChangeAspect="1" noMove="1" noResize="1" noEditPoints="1" noAdjustHandles="1" noChangeArrowheads="1" noChangeShapeType="1" noTextEdit="1"/>
                </p:cNvSpPr>
                <p:nvPr/>
              </p:nvSpPr>
              <p:spPr>
                <a:xfrm>
                  <a:off x="3198134" y="3745774"/>
                  <a:ext cx="465064" cy="523220"/>
                </a:xfrm>
                <a:prstGeom prst="rect">
                  <a:avLst/>
                </a:prstGeom>
                <a:blipFill rotWithShape="1">
                  <a:blip r:embed="rId7"/>
                  <a:stretch>
                    <a:fillRect/>
                  </a:stretch>
                </a:blipFill>
              </p:spPr>
              <p:txBody>
                <a:bodyPr/>
                <a:lstStyle/>
                <a:p>
                  <a:r>
                    <a:rPr lang="zh-CN" altLang="en-US">
                      <a:noFill/>
                    </a:rPr>
                    <a:t> </a:t>
                  </a:r>
                </a:p>
              </p:txBody>
            </p:sp>
          </mc:Fallback>
        </mc:AlternateContent>
      </p:gr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228519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par>
                                <p:cTn id="12" presetID="35" presetClass="emph" presetSubtype="0" repeatCount="2000" fill="hold" nodeType="withEffect">
                                  <p:stCondLst>
                                    <p:cond delay="0"/>
                                  </p:stCondLst>
                                  <p:childTnLst>
                                    <p:anim calcmode="discrete" valueType="str">
                                      <p:cBhvr>
                                        <p:cTn id="13" dur="500" fill="hold"/>
                                        <p:tgtEl>
                                          <p:spTgt spid="35"/>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 presetClass="exit" presetSubtype="0" fill="hold"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Symmetry measure of a discrete pattern</a:t>
            </a:r>
            <a:endParaRPr lang="zh-CN" altLang="en-US" dirty="0"/>
          </a:p>
        </p:txBody>
      </p:sp>
      <p:sp>
        <p:nvSpPr>
          <p:cNvPr id="3" name="内容占位符 2"/>
          <p:cNvSpPr>
            <a:spLocks noGrp="1"/>
          </p:cNvSpPr>
          <p:nvPr>
            <p:ph idx="1"/>
          </p:nvPr>
        </p:nvSpPr>
        <p:spPr/>
        <p:txBody>
          <a:bodyPr/>
          <a:lstStyle/>
          <a:p>
            <a:r>
              <a:rPr lang="en-US" altLang="zh-CN" dirty="0" smtClean="0"/>
              <a:t>Symmetry profile –</a:t>
            </a:r>
            <a:r>
              <a:rPr lang="en-US" altLang="zh-CN" b="1" dirty="0" smtClean="0">
                <a:solidFill>
                  <a:srgbClr val="FF0000"/>
                </a:solidFill>
              </a:rPr>
              <a:t> Intra-box </a:t>
            </a:r>
            <a:r>
              <a:rPr lang="en-US" altLang="zh-CN" dirty="0" smtClean="0"/>
              <a:t>profile</a:t>
            </a:r>
            <a:endParaRPr lang="zh-CN" altLang="en-US" dirty="0"/>
          </a:p>
        </p:txBody>
      </p:sp>
      <p:sp>
        <p:nvSpPr>
          <p:cNvPr id="15" name="矩形 14"/>
          <p:cNvSpPr/>
          <p:nvPr/>
        </p:nvSpPr>
        <p:spPr>
          <a:xfrm>
            <a:off x="3423016" y="2274331"/>
            <a:ext cx="2168634" cy="1530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8" name="矩形 17"/>
          <p:cNvSpPr/>
          <p:nvPr/>
        </p:nvSpPr>
        <p:spPr>
          <a:xfrm>
            <a:off x="3426906" y="2273393"/>
            <a:ext cx="2168634" cy="1530800"/>
          </a:xfrm>
          <a:prstGeom prst="rect">
            <a:avLst/>
          </a:prstGeom>
          <a:solidFill>
            <a:srgbClr val="000000">
              <a:alpha val="30196"/>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3" name="矩形 22"/>
          <p:cNvSpPr/>
          <p:nvPr/>
        </p:nvSpPr>
        <p:spPr>
          <a:xfrm>
            <a:off x="3426906" y="2273393"/>
            <a:ext cx="2168634" cy="1529550"/>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24" name="直接连接符 23"/>
          <p:cNvCxnSpPr/>
          <p:nvPr/>
        </p:nvCxnSpPr>
        <p:spPr>
          <a:xfrm>
            <a:off x="4518709" y="2140496"/>
            <a:ext cx="0" cy="1673633"/>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5" name="直接连接符 24"/>
          <p:cNvCxnSpPr/>
          <p:nvPr/>
        </p:nvCxnSpPr>
        <p:spPr>
          <a:xfrm flipV="1">
            <a:off x="3423016" y="3817181"/>
            <a:ext cx="2168634" cy="1"/>
          </a:xfrm>
          <a:prstGeom prst="line">
            <a:avLst/>
          </a:prstGeom>
          <a:ln>
            <a:headEnd type="oval" w="lg" len="lg"/>
            <a:tailEnd type="triangle" w="lg" len="lg"/>
          </a:ln>
        </p:spPr>
        <p:style>
          <a:lnRef idx="2">
            <a:schemeClr val="dk1"/>
          </a:lnRef>
          <a:fillRef idx="0">
            <a:schemeClr val="dk1"/>
          </a:fillRef>
          <a:effectRef idx="1">
            <a:schemeClr val="dk1"/>
          </a:effectRef>
          <a:fontRef idx="minor">
            <a:schemeClr val="tx1"/>
          </a:fontRef>
        </p:style>
      </p:cxnSp>
      <p:grpSp>
        <p:nvGrpSpPr>
          <p:cNvPr id="12" name="组合 11"/>
          <p:cNvGrpSpPr/>
          <p:nvPr/>
        </p:nvGrpSpPr>
        <p:grpSpPr>
          <a:xfrm>
            <a:off x="4499992" y="1876375"/>
            <a:ext cx="2572070" cy="1416249"/>
            <a:chOff x="4499992" y="1876375"/>
            <a:chExt cx="2572070" cy="1416249"/>
          </a:xfrm>
        </p:grpSpPr>
        <mc:AlternateContent xmlns:mc="http://schemas.openxmlformats.org/markup-compatibility/2006" xmlns:a14="http://schemas.microsoft.com/office/drawing/2010/main">
          <mc:Choice Requires="a14">
            <p:sp>
              <p:nvSpPr>
                <p:cNvPr id="27" name="TextBox 26"/>
                <p:cNvSpPr txBox="1"/>
                <p:nvPr/>
              </p:nvSpPr>
              <p:spPr>
                <a:xfrm>
                  <a:off x="5921747" y="1876375"/>
                  <a:ext cx="115031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latin typeface="Cambria Math"/>
                              </a:rPr>
                            </m:ctrlPr>
                          </m:sSubPr>
                          <m:e>
                            <m:r>
                              <a:rPr lang="en-US" altLang="zh-CN" sz="2800" b="0" i="1" smtClean="0">
                                <a:latin typeface="Cambria Math"/>
                              </a:rPr>
                              <m:t>𝑝</m:t>
                            </m:r>
                          </m:e>
                          <m:sub>
                            <m:r>
                              <a:rPr lang="en-US" altLang="zh-CN" sz="2800" b="0" i="1" smtClean="0">
                                <a:latin typeface="Cambria Math"/>
                              </a:rPr>
                              <m:t>𝐵</m:t>
                            </m:r>
                          </m:sub>
                        </m:sSub>
                        <m:r>
                          <a:rPr lang="en-US" altLang="zh-CN" sz="2800" b="0" i="1" smtClean="0">
                            <a:latin typeface="Cambria Math"/>
                          </a:rPr>
                          <m:t>(</m:t>
                        </m:r>
                        <m:r>
                          <a:rPr lang="en-US" altLang="zh-CN" sz="2800" b="0" i="1" smtClean="0">
                            <a:latin typeface="Cambria Math"/>
                          </a:rPr>
                          <m:t>𝑥</m:t>
                        </m:r>
                        <m:r>
                          <a:rPr lang="en-US" altLang="zh-CN" sz="2800" b="0" i="1" smtClean="0">
                            <a:latin typeface="Cambria Math"/>
                          </a:rPr>
                          <m:t>)</m:t>
                        </m:r>
                      </m:oMath>
                    </m:oMathPara>
                  </a14:m>
                  <a:endParaRPr lang="zh-CN" alt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921747" y="1876375"/>
                  <a:ext cx="1150315" cy="523220"/>
                </a:xfrm>
                <a:prstGeom prst="rect">
                  <a:avLst/>
                </a:prstGeom>
                <a:blipFill rotWithShape="1">
                  <a:blip r:embed="rId3"/>
                  <a:stretch>
                    <a:fillRect/>
                  </a:stretch>
                </a:blipFill>
              </p:spPr>
              <p:txBody>
                <a:bodyPr/>
                <a:lstStyle/>
                <a:p>
                  <a:r>
                    <a:rPr lang="zh-CN" altLang="en-US">
                      <a:noFill/>
                    </a:rPr>
                    <a:t> </a:t>
                  </a:r>
                </a:p>
              </p:txBody>
            </p:sp>
          </mc:Fallback>
        </mc:AlternateContent>
        <p:cxnSp>
          <p:nvCxnSpPr>
            <p:cNvPr id="28" name="直接连接符 27"/>
            <p:cNvCxnSpPr/>
            <p:nvPr/>
          </p:nvCxnSpPr>
          <p:spPr>
            <a:xfrm flipH="1">
              <a:off x="4499992" y="2389549"/>
              <a:ext cx="1564864" cy="903075"/>
            </a:xfrm>
            <a:prstGeom prst="line">
              <a:avLst/>
            </a:prstGeom>
          </p:spPr>
          <p:style>
            <a:lnRef idx="2">
              <a:schemeClr val="dk1"/>
            </a:lnRef>
            <a:fillRef idx="0">
              <a:schemeClr val="dk1"/>
            </a:fillRef>
            <a:effectRef idx="1">
              <a:schemeClr val="dk1"/>
            </a:effectRef>
            <a:fontRef idx="minor">
              <a:schemeClr val="tx1"/>
            </a:fontRef>
          </p:style>
        </p:cxnSp>
        <p:cxnSp>
          <p:nvCxnSpPr>
            <p:cNvPr id="30" name="直接连接符 29"/>
            <p:cNvCxnSpPr/>
            <p:nvPr/>
          </p:nvCxnSpPr>
          <p:spPr>
            <a:xfrm>
              <a:off x="6064856" y="2389549"/>
              <a:ext cx="864096" cy="0"/>
            </a:xfrm>
            <a:prstGeom prst="line">
              <a:avLst/>
            </a:prstGeom>
          </p:spPr>
          <p:style>
            <a:lnRef idx="2">
              <a:schemeClr val="dk1"/>
            </a:lnRef>
            <a:fillRef idx="0">
              <a:schemeClr val="dk1"/>
            </a:fillRef>
            <a:effectRef idx="1">
              <a:schemeClr val="dk1"/>
            </a:effectRef>
            <a:fontRef idx="minor">
              <a:schemeClr val="tx1"/>
            </a:fontRef>
          </p:style>
        </p:cxnSp>
      </p:grpSp>
      <p:cxnSp>
        <p:nvCxnSpPr>
          <p:cNvPr id="32" name="直接连接符 31"/>
          <p:cNvCxnSpPr/>
          <p:nvPr/>
        </p:nvCxnSpPr>
        <p:spPr>
          <a:xfrm>
            <a:off x="4513544" y="1894668"/>
            <a:ext cx="13357" cy="2160240"/>
          </a:xfrm>
          <a:prstGeom prst="line">
            <a:avLst/>
          </a:prstGeom>
          <a:ln>
            <a:prstDash val="dash"/>
          </a:ln>
        </p:spPr>
        <p:style>
          <a:lnRef idx="2">
            <a:schemeClr val="dk1"/>
          </a:lnRef>
          <a:fillRef idx="0">
            <a:schemeClr val="dk1"/>
          </a:fillRef>
          <a:effectRef idx="1">
            <a:schemeClr val="dk1"/>
          </a:effectRef>
          <a:fontRef idx="minor">
            <a:schemeClr val="tx1"/>
          </a:fontRef>
        </p:style>
      </p:cxnSp>
      <p:grpSp>
        <p:nvGrpSpPr>
          <p:cNvPr id="33" name="组合 32"/>
          <p:cNvGrpSpPr/>
          <p:nvPr/>
        </p:nvGrpSpPr>
        <p:grpSpPr>
          <a:xfrm>
            <a:off x="4283968" y="3758461"/>
            <a:ext cx="468077" cy="614283"/>
            <a:chOff x="4570530" y="3758461"/>
            <a:chExt cx="468077" cy="614283"/>
          </a:xfrm>
        </p:grpSpPr>
        <mc:AlternateContent xmlns:mc="http://schemas.openxmlformats.org/markup-compatibility/2006" xmlns:a14="http://schemas.microsoft.com/office/drawing/2010/main">
          <mc:Choice Requires="a14">
            <p:sp>
              <p:nvSpPr>
                <p:cNvPr id="34" name="矩形 33"/>
                <p:cNvSpPr/>
                <p:nvPr/>
              </p:nvSpPr>
              <p:spPr>
                <a:xfrm>
                  <a:off x="4570530" y="3849524"/>
                  <a:ext cx="4680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800" i="1">
                            <a:solidFill>
                              <a:prstClr val="black"/>
                            </a:solidFill>
                            <a:latin typeface="Cambria Math"/>
                          </a:rPr>
                          <m:t>𝑥</m:t>
                        </m:r>
                      </m:oMath>
                    </m:oMathPara>
                  </a14:m>
                  <a:endParaRPr lang="zh-CN" altLang="en-US" dirty="0"/>
                </a:p>
              </p:txBody>
            </p:sp>
          </mc:Choice>
          <mc:Fallback xmlns="">
            <p:sp>
              <p:nvSpPr>
                <p:cNvPr id="34" name="矩形 33"/>
                <p:cNvSpPr>
                  <a:spLocks noRot="1" noChangeAspect="1" noMove="1" noResize="1" noEditPoints="1" noAdjustHandles="1" noChangeArrowheads="1" noChangeShapeType="1" noTextEdit="1"/>
                </p:cNvSpPr>
                <p:nvPr/>
              </p:nvSpPr>
              <p:spPr>
                <a:xfrm>
                  <a:off x="4570530" y="3849524"/>
                  <a:ext cx="468077" cy="523220"/>
                </a:xfrm>
                <a:prstGeom prst="rect">
                  <a:avLst/>
                </a:prstGeom>
                <a:blipFill rotWithShape="1">
                  <a:blip r:embed="rId4"/>
                  <a:stretch>
                    <a:fillRect/>
                  </a:stretch>
                </a:blipFill>
              </p:spPr>
              <p:txBody>
                <a:bodyPr/>
                <a:lstStyle/>
                <a:p>
                  <a:r>
                    <a:rPr lang="zh-CN" altLang="en-US">
                      <a:noFill/>
                    </a:rPr>
                    <a:t> </a:t>
                  </a:r>
                </a:p>
              </p:txBody>
            </p:sp>
          </mc:Fallback>
        </mc:AlternateContent>
        <p:sp>
          <p:nvSpPr>
            <p:cNvPr id="35" name="椭圆 34"/>
            <p:cNvSpPr/>
            <p:nvPr/>
          </p:nvSpPr>
          <p:spPr>
            <a:xfrm>
              <a:off x="4748063" y="3758461"/>
              <a:ext cx="117441" cy="11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36" name="矩形 35"/>
              <p:cNvSpPr/>
              <p:nvPr/>
            </p:nvSpPr>
            <p:spPr>
              <a:xfrm>
                <a:off x="5364088" y="3756530"/>
                <a:ext cx="506036"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altLang="zh-CN" sz="2800" b="0" i="1" smtClean="0">
                          <a:solidFill>
                            <a:prstClr val="black"/>
                          </a:solidFill>
                          <a:latin typeface="Cambria Math"/>
                        </a:rPr>
                        <m:t>𝑋</m:t>
                      </m:r>
                    </m:oMath>
                  </m:oMathPara>
                </a14:m>
                <a:endParaRPr lang="zh-CN" altLang="en-US" dirty="0">
                  <a:solidFill>
                    <a:prstClr val="black"/>
                  </a:solidFill>
                </a:endParaRPr>
              </a:p>
            </p:txBody>
          </p:sp>
        </mc:Choice>
        <mc:Fallback xmlns="">
          <p:sp>
            <p:nvSpPr>
              <p:cNvPr id="36" name="矩形 35"/>
              <p:cNvSpPr>
                <a:spLocks noRot="1" noChangeAspect="1" noMove="1" noResize="1" noEditPoints="1" noAdjustHandles="1" noChangeArrowheads="1" noChangeShapeType="1" noTextEdit="1"/>
              </p:cNvSpPr>
              <p:nvPr/>
            </p:nvSpPr>
            <p:spPr>
              <a:xfrm>
                <a:off x="5364088" y="3756530"/>
                <a:ext cx="506036" cy="52322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矩形 36"/>
              <p:cNvSpPr/>
              <p:nvPr/>
            </p:nvSpPr>
            <p:spPr>
              <a:xfrm>
                <a:off x="3198134" y="3745774"/>
                <a:ext cx="465064"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altLang="zh-CN" sz="2800" b="0" i="1" smtClean="0">
                          <a:solidFill>
                            <a:prstClr val="black"/>
                          </a:solidFill>
                          <a:latin typeface="Cambria Math"/>
                        </a:rPr>
                        <m:t>𝑜</m:t>
                      </m:r>
                    </m:oMath>
                  </m:oMathPara>
                </a14:m>
                <a:endParaRPr lang="zh-CN" altLang="en-US" dirty="0">
                  <a:solidFill>
                    <a:prstClr val="black"/>
                  </a:solidFill>
                </a:endParaRPr>
              </a:p>
            </p:txBody>
          </p:sp>
        </mc:Choice>
        <mc:Fallback xmlns="">
          <p:sp>
            <p:nvSpPr>
              <p:cNvPr id="37" name="矩形 36"/>
              <p:cNvSpPr>
                <a:spLocks noRot="1" noChangeAspect="1" noMove="1" noResize="1" noEditPoints="1" noAdjustHandles="1" noChangeArrowheads="1" noChangeShapeType="1" noTextEdit="1"/>
              </p:cNvSpPr>
              <p:nvPr/>
            </p:nvSpPr>
            <p:spPr>
              <a:xfrm>
                <a:off x="3198134" y="3745774"/>
                <a:ext cx="465064" cy="523220"/>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407358" y="2264515"/>
                <a:ext cx="51167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a:rPr>
                        <m:t>𝐵</m:t>
                      </m:r>
                    </m:oMath>
                  </m:oMathPara>
                </a14:m>
                <a:endParaRPr lang="zh-CN" altLang="en-US"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407358" y="2264515"/>
                <a:ext cx="511679" cy="523220"/>
              </a:xfrm>
              <a:prstGeom prst="rect">
                <a:avLst/>
              </a:prstGeom>
              <a:blipFill rotWithShape="1">
                <a:blip r:embed="rId7"/>
                <a:stretch>
                  <a:fillRect/>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8671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35" presetClass="emph" presetSubtype="0" repeatCount="2000" fill="hold" nodeType="withEffect">
                                  <p:stCondLst>
                                    <p:cond delay="0"/>
                                  </p:stCondLst>
                                  <p:childTnLst>
                                    <p:anim calcmode="discrete" valueType="str">
                                      <p:cBhvr>
                                        <p:cTn id="8" dur="500" fill="hold"/>
                                        <p:tgtEl>
                                          <p:spTgt spid="33"/>
                                        </p:tgtEl>
                                        <p:attrNameLst>
                                          <p:attrName>style.visibility</p:attrName>
                                        </p:attrNameLst>
                                      </p:cBhvr>
                                      <p:tavLst>
                                        <p:tav tm="0">
                                          <p:val>
                                            <p:strVal val="hidden"/>
                                          </p:val>
                                        </p:tav>
                                        <p:tav tm="50000">
                                          <p:val>
                                            <p:strVal val="visible"/>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par>
                          <p:cTn id="21" fill="hold">
                            <p:stCondLst>
                              <p:cond delay="2500"/>
                            </p:stCondLst>
                            <p:childTnLst>
                              <p:par>
                                <p:cTn id="22" presetID="1" presetClass="exit" presetSubtype="0" fill="hold" nodeType="afterEffect">
                                  <p:stCondLst>
                                    <p:cond delay="0"/>
                                  </p:stCondLst>
                                  <p:childTnLst>
                                    <p:set>
                                      <p:cBhvr>
                                        <p:cTn id="23" dur="1" fill="hold">
                                          <p:stCondLst>
                                            <p:cond delay="0"/>
                                          </p:stCondLst>
                                        </p:cTn>
                                        <p:tgtEl>
                                          <p:spTgt spid="32"/>
                                        </p:tgtEl>
                                        <p:attrNameLst>
                                          <p:attrName>style.visibility</p:attrName>
                                        </p:attrNameLst>
                                      </p:cBhvr>
                                      <p:to>
                                        <p:strVal val="hidden"/>
                                      </p:to>
                                    </p:se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Symmetry measure of a discrete pattern</a:t>
            </a:r>
            <a:endParaRPr lang="zh-CN" altLang="en-US" dirty="0"/>
          </a:p>
        </p:txBody>
      </p:sp>
      <p:sp>
        <p:nvSpPr>
          <p:cNvPr id="3" name="内容占位符 2"/>
          <p:cNvSpPr>
            <a:spLocks noGrp="1"/>
          </p:cNvSpPr>
          <p:nvPr>
            <p:ph idx="1"/>
          </p:nvPr>
        </p:nvSpPr>
        <p:spPr/>
        <p:txBody>
          <a:bodyPr/>
          <a:lstStyle/>
          <a:p>
            <a:r>
              <a:rPr lang="en-US" altLang="zh-CN" dirty="0" smtClean="0"/>
              <a:t>Symmetry profile – </a:t>
            </a:r>
            <a:r>
              <a:rPr lang="en-US" altLang="zh-CN" b="1" dirty="0" smtClean="0">
                <a:solidFill>
                  <a:srgbClr val="FF0000"/>
                </a:solidFill>
              </a:rPr>
              <a:t>Intra-box</a:t>
            </a:r>
            <a:r>
              <a:rPr lang="en-US" altLang="zh-CN" dirty="0" smtClean="0"/>
              <a:t> profile</a:t>
            </a:r>
            <a:endParaRPr lang="zh-CN" altLang="en-US" dirty="0"/>
          </a:p>
        </p:txBody>
      </p:sp>
      <p:sp>
        <p:nvSpPr>
          <p:cNvPr id="15" name="矩形 14"/>
          <p:cNvSpPr/>
          <p:nvPr/>
        </p:nvSpPr>
        <p:spPr>
          <a:xfrm>
            <a:off x="3423016" y="2274331"/>
            <a:ext cx="2168634" cy="1530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TextBox 20"/>
              <p:cNvSpPr txBox="1"/>
              <p:nvPr/>
            </p:nvSpPr>
            <p:spPr>
              <a:xfrm>
                <a:off x="2987824" y="2264515"/>
                <a:ext cx="51167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a:rPr>
                        <m:t>𝐵</m:t>
                      </m:r>
                    </m:oMath>
                  </m:oMathPara>
                </a14:m>
                <a:endParaRPr lang="zh-CN" altLang="en-US"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987824" y="2264515"/>
                <a:ext cx="511679" cy="523220"/>
              </a:xfrm>
              <a:prstGeom prst="rect">
                <a:avLst/>
              </a:prstGeom>
              <a:blipFill rotWithShape="1">
                <a:blip r:embed="rId3"/>
                <a:stretch>
                  <a:fillRect/>
                </a:stretch>
              </a:blipFill>
            </p:spPr>
            <p:txBody>
              <a:bodyPr/>
              <a:lstStyle/>
              <a:p>
                <a:r>
                  <a:rPr lang="zh-CN" altLang="en-US">
                    <a:noFill/>
                  </a:rPr>
                  <a:t> </a:t>
                </a:r>
              </a:p>
            </p:txBody>
          </p:sp>
        </mc:Fallback>
      </mc:AlternateContent>
      <p:cxnSp>
        <p:nvCxnSpPr>
          <p:cNvPr id="24" name="直接连接符 23"/>
          <p:cNvCxnSpPr/>
          <p:nvPr/>
        </p:nvCxnSpPr>
        <p:spPr>
          <a:xfrm flipH="1">
            <a:off x="3423016" y="2140496"/>
            <a:ext cx="1095693" cy="1673633"/>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 name="直接连接符 18"/>
          <p:cNvCxnSpPr/>
          <p:nvPr/>
        </p:nvCxnSpPr>
        <p:spPr>
          <a:xfrm>
            <a:off x="4518709" y="2140496"/>
            <a:ext cx="1072941" cy="1676686"/>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4" name="矩形 33"/>
              <p:cNvSpPr/>
              <p:nvPr/>
            </p:nvSpPr>
            <p:spPr>
              <a:xfrm>
                <a:off x="5364088" y="3756530"/>
                <a:ext cx="506036"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altLang="zh-CN" sz="2800" b="0" i="1" smtClean="0">
                          <a:solidFill>
                            <a:prstClr val="black"/>
                          </a:solidFill>
                          <a:latin typeface="Cambria Math"/>
                        </a:rPr>
                        <m:t>𝑋</m:t>
                      </m:r>
                    </m:oMath>
                  </m:oMathPara>
                </a14:m>
                <a:endParaRPr lang="zh-CN" altLang="en-US" dirty="0">
                  <a:solidFill>
                    <a:prstClr val="black"/>
                  </a:solidFill>
                </a:endParaRPr>
              </a:p>
            </p:txBody>
          </p:sp>
        </mc:Choice>
        <mc:Fallback xmlns="">
          <p:sp>
            <p:nvSpPr>
              <p:cNvPr id="34" name="矩形 33"/>
              <p:cNvSpPr>
                <a:spLocks noRot="1" noChangeAspect="1" noMove="1" noResize="1" noEditPoints="1" noAdjustHandles="1" noChangeArrowheads="1" noChangeShapeType="1" noTextEdit="1"/>
              </p:cNvSpPr>
              <p:nvPr/>
            </p:nvSpPr>
            <p:spPr>
              <a:xfrm>
                <a:off x="5364088" y="3756530"/>
                <a:ext cx="506036" cy="523220"/>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矩形 34"/>
              <p:cNvSpPr/>
              <p:nvPr/>
            </p:nvSpPr>
            <p:spPr>
              <a:xfrm>
                <a:off x="3198134" y="3745774"/>
                <a:ext cx="465064"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altLang="zh-CN" sz="2800" b="0" i="1" smtClean="0">
                          <a:solidFill>
                            <a:prstClr val="black"/>
                          </a:solidFill>
                          <a:latin typeface="Cambria Math"/>
                        </a:rPr>
                        <m:t>𝑜</m:t>
                      </m:r>
                    </m:oMath>
                  </m:oMathPara>
                </a14:m>
                <a:endParaRPr lang="zh-CN" altLang="en-US" dirty="0">
                  <a:solidFill>
                    <a:prstClr val="black"/>
                  </a:solidFill>
                </a:endParaRPr>
              </a:p>
            </p:txBody>
          </p:sp>
        </mc:Choice>
        <mc:Fallback xmlns="">
          <p:sp>
            <p:nvSpPr>
              <p:cNvPr id="35" name="矩形 34"/>
              <p:cNvSpPr>
                <a:spLocks noRot="1" noChangeAspect="1" noMove="1" noResize="1" noEditPoints="1" noAdjustHandles="1" noChangeArrowheads="1" noChangeShapeType="1" noTextEdit="1"/>
              </p:cNvSpPr>
              <p:nvPr/>
            </p:nvSpPr>
            <p:spPr>
              <a:xfrm>
                <a:off x="3198134" y="3745774"/>
                <a:ext cx="465064" cy="523220"/>
              </a:xfrm>
              <a:prstGeom prst="rect">
                <a:avLst/>
              </a:prstGeom>
              <a:blipFill rotWithShape="1">
                <a:blip r:embed="rId5"/>
                <a:stretch>
                  <a:fillRect/>
                </a:stretch>
              </a:blipFill>
            </p:spPr>
            <p:txBody>
              <a:bodyPr/>
              <a:lstStyle/>
              <a:p>
                <a:r>
                  <a:rPr lang="zh-CN" altLang="en-US">
                    <a:noFill/>
                  </a:rPr>
                  <a:t> </a:t>
                </a:r>
              </a:p>
            </p:txBody>
          </p:sp>
        </mc:Fallback>
      </mc:AlternateContent>
      <p:cxnSp>
        <p:nvCxnSpPr>
          <p:cNvPr id="36" name="直接连接符 35"/>
          <p:cNvCxnSpPr/>
          <p:nvPr/>
        </p:nvCxnSpPr>
        <p:spPr>
          <a:xfrm flipV="1">
            <a:off x="3423016" y="3817181"/>
            <a:ext cx="2168634" cy="1"/>
          </a:xfrm>
          <a:prstGeom prst="line">
            <a:avLst/>
          </a:prstGeom>
          <a:ln>
            <a:headEnd type="oval" w="lg" len="lg"/>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5724128" y="2284512"/>
                <a:ext cx="115506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latin typeface="Cambria Math"/>
                            </a:rPr>
                          </m:ctrlPr>
                        </m:sSubPr>
                        <m:e>
                          <m:r>
                            <a:rPr lang="en-US" altLang="zh-CN" sz="2800" b="0" i="1" smtClean="0">
                              <a:latin typeface="Cambria Math"/>
                            </a:rPr>
                            <m:t>𝑝</m:t>
                          </m:r>
                        </m:e>
                        <m:sub>
                          <m:r>
                            <a:rPr lang="en-US" altLang="zh-CN" sz="2800" b="0" i="1" smtClean="0">
                              <a:latin typeface="Cambria Math"/>
                            </a:rPr>
                            <m:t>𝐵</m:t>
                          </m:r>
                        </m:sub>
                      </m:sSub>
                      <m:r>
                        <a:rPr lang="en-US" altLang="zh-CN" sz="2800" b="0" i="1" smtClean="0">
                          <a:latin typeface="Cambria Math"/>
                        </a:rPr>
                        <m:t>(</m:t>
                      </m:r>
                      <m:r>
                        <a:rPr lang="en-US" altLang="zh-CN" sz="2800" b="0" i="1" smtClean="0">
                          <a:latin typeface="Cambria Math"/>
                        </a:rPr>
                        <m:t>𝑥</m:t>
                      </m:r>
                      <m:r>
                        <a:rPr lang="en-US" altLang="zh-CN" sz="2800" b="0" i="1" smtClean="0">
                          <a:latin typeface="Cambria Math"/>
                        </a:rPr>
                        <m:t>)</m:t>
                      </m:r>
                    </m:oMath>
                  </m:oMathPara>
                </a14:m>
                <a:endParaRPr lang="zh-CN" altLang="en-US" sz="28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724128" y="2284512"/>
                <a:ext cx="1155060" cy="523220"/>
              </a:xfrm>
              <a:prstGeom prst="rect">
                <a:avLst/>
              </a:prstGeom>
              <a:blipFill rotWithShape="1">
                <a:blip r:embed="rId6"/>
                <a:stretch>
                  <a:fillRect/>
                </a:stretch>
              </a:blipFill>
            </p:spPr>
            <p:txBody>
              <a:bodyPr/>
              <a:lstStyle/>
              <a:p>
                <a:r>
                  <a:rPr lang="zh-CN" altLang="en-US">
                    <a:noFill/>
                  </a:rPr>
                  <a:t> </a:t>
                </a:r>
              </a:p>
            </p:txBody>
          </p:sp>
        </mc:Fallback>
      </mc:AlternateContent>
      <p:cxnSp>
        <p:nvCxnSpPr>
          <p:cNvPr id="38" name="直接连接符 37"/>
          <p:cNvCxnSpPr/>
          <p:nvPr/>
        </p:nvCxnSpPr>
        <p:spPr>
          <a:xfrm flipH="1">
            <a:off x="5292081" y="2825406"/>
            <a:ext cx="579248" cy="539226"/>
          </a:xfrm>
          <a:prstGeom prst="line">
            <a:avLst/>
          </a:prstGeom>
        </p:spPr>
        <p:style>
          <a:lnRef idx="2">
            <a:schemeClr val="dk1"/>
          </a:lnRef>
          <a:fillRef idx="0">
            <a:schemeClr val="dk1"/>
          </a:fillRef>
          <a:effectRef idx="1">
            <a:schemeClr val="dk1"/>
          </a:effectRef>
          <a:fontRef idx="minor">
            <a:schemeClr val="tx1"/>
          </a:fontRef>
        </p:style>
      </p:cxnSp>
      <p:cxnSp>
        <p:nvCxnSpPr>
          <p:cNvPr id="39" name="直接连接符 38"/>
          <p:cNvCxnSpPr/>
          <p:nvPr/>
        </p:nvCxnSpPr>
        <p:spPr>
          <a:xfrm>
            <a:off x="5871329" y="2825406"/>
            <a:ext cx="864096" cy="0"/>
          </a:xfrm>
          <a:prstGeom prst="line">
            <a:avLst/>
          </a:prstGeom>
        </p:spPr>
        <p:style>
          <a:lnRef idx="2">
            <a:schemeClr val="dk1"/>
          </a:lnRef>
          <a:fillRef idx="0">
            <a:schemeClr val="dk1"/>
          </a:fillRef>
          <a:effectRef idx="1">
            <a:schemeClr val="dk1"/>
          </a:effectRef>
          <a:fontRef idx="minor">
            <a:schemeClr val="tx1"/>
          </a:fontRef>
        </p:style>
      </p:cxn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1302076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Our goal</a:t>
            </a:r>
            <a:endParaRPr lang="zh-CN" altLang="en-US" dirty="0"/>
          </a:p>
        </p:txBody>
      </p:sp>
      <p:sp>
        <p:nvSpPr>
          <p:cNvPr id="3" name="内容占位符 2"/>
          <p:cNvSpPr>
            <a:spLocks noGrp="1"/>
          </p:cNvSpPr>
          <p:nvPr>
            <p:ph idx="1"/>
          </p:nvPr>
        </p:nvSpPr>
        <p:spPr>
          <a:xfrm>
            <a:off x="457200" y="1200521"/>
            <a:ext cx="8219256" cy="1444031"/>
          </a:xfrm>
        </p:spPr>
        <p:txBody>
          <a:bodyPr>
            <a:normAutofit fontScale="70000" lnSpcReduction="20000"/>
          </a:bodyPr>
          <a:lstStyle/>
          <a:p>
            <a:r>
              <a:rPr lang="en-US" altLang="zh-CN" dirty="0" smtClean="0"/>
              <a:t>A high-level understanding of the structure of irregular facades</a:t>
            </a:r>
          </a:p>
          <a:p>
            <a:pPr lvl="1"/>
            <a:endParaRPr lang="en-US" altLang="zh-CN" dirty="0" smtClean="0"/>
          </a:p>
          <a:p>
            <a:r>
              <a:rPr lang="en-US" altLang="zh-CN" dirty="0" smtClean="0"/>
              <a:t>A generative model</a:t>
            </a:r>
          </a:p>
          <a:p>
            <a:pPr lvl="1"/>
            <a:r>
              <a:rPr lang="en-US" altLang="zh-CN" dirty="0" smtClean="0"/>
              <a:t>An explanation </a:t>
            </a:r>
            <a:r>
              <a:rPr lang="en-US" altLang="zh-CN" dirty="0"/>
              <a:t>of how the </a:t>
            </a:r>
            <a:r>
              <a:rPr lang="en-US" altLang="zh-CN" dirty="0" smtClean="0"/>
              <a:t>input facade </a:t>
            </a:r>
            <a:r>
              <a:rPr lang="en-US" altLang="zh-CN" dirty="0"/>
              <a:t>was seemingly generated</a:t>
            </a:r>
            <a:endParaRPr lang="zh-CN" altLang="en-US" dirty="0"/>
          </a:p>
        </p:txBody>
      </p:sp>
      <p:pic>
        <p:nvPicPr>
          <p:cNvPr id="60" name="Picture 2" descr="E:\Project\Completed\SymBr\Figure\overview\inp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408" y="2793755"/>
            <a:ext cx="2977509" cy="1409190"/>
          </a:xfrm>
          <a:prstGeom prst="rect">
            <a:avLst/>
          </a:prstGeom>
          <a:noFill/>
          <a:extLst>
            <a:ext uri="{909E8E84-426E-40DD-AFC4-6F175D3DCCD1}">
              <a14:hiddenFill xmlns:a14="http://schemas.microsoft.com/office/drawing/2010/main">
                <a:solidFill>
                  <a:srgbClr val="FFFFFF"/>
                </a:solidFill>
              </a14:hiddenFill>
            </a:ext>
          </a:extLst>
        </p:spPr>
      </p:pic>
      <p:sp>
        <p:nvSpPr>
          <p:cNvPr id="61" name="矩形 60"/>
          <p:cNvSpPr/>
          <p:nvPr/>
        </p:nvSpPr>
        <p:spPr>
          <a:xfrm>
            <a:off x="4394655" y="2793945"/>
            <a:ext cx="2977509" cy="14199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4668594" y="2793755"/>
            <a:ext cx="0" cy="14201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4934384" y="3293337"/>
            <a:ext cx="1975441" cy="920519"/>
          </a:xfrm>
          <a:prstGeom prst="rect">
            <a:avLst/>
          </a:prstGeom>
          <a:solidFill>
            <a:schemeClr val="bg1"/>
          </a:solidFill>
          <a:ln w="38100">
            <a:solidFill>
              <a:srgbClr val="00B0F0"/>
            </a:solidFill>
          </a:ln>
          <a:effectLst>
            <a:outerShdw blurRad="88900" dist="889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64" name="直接连接符 63"/>
          <p:cNvCxnSpPr/>
          <p:nvPr/>
        </p:nvCxnSpPr>
        <p:spPr>
          <a:xfrm>
            <a:off x="6964515" y="2788568"/>
            <a:ext cx="0" cy="14201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937091" y="3851534"/>
            <a:ext cx="1953496" cy="30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4459643" y="2973998"/>
            <a:ext cx="175260" cy="1837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67" name="矩形 66"/>
          <p:cNvSpPr/>
          <p:nvPr/>
        </p:nvSpPr>
        <p:spPr>
          <a:xfrm>
            <a:off x="4459643" y="3283561"/>
            <a:ext cx="175260" cy="1837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68" name="矩形 67"/>
          <p:cNvSpPr/>
          <p:nvPr/>
        </p:nvSpPr>
        <p:spPr>
          <a:xfrm>
            <a:off x="4459643" y="3574073"/>
            <a:ext cx="175260" cy="1837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69" name="矩形 68"/>
          <p:cNvSpPr/>
          <p:nvPr/>
        </p:nvSpPr>
        <p:spPr>
          <a:xfrm>
            <a:off x="4459643" y="3883636"/>
            <a:ext cx="175260" cy="1837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70" name="矩形 69"/>
          <p:cNvSpPr/>
          <p:nvPr/>
        </p:nvSpPr>
        <p:spPr>
          <a:xfrm>
            <a:off x="4683481" y="2973998"/>
            <a:ext cx="196552" cy="183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71" name="矩形 70"/>
          <p:cNvSpPr/>
          <p:nvPr/>
        </p:nvSpPr>
        <p:spPr>
          <a:xfrm>
            <a:off x="4931131" y="2973998"/>
            <a:ext cx="196552" cy="183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72" name="矩形 71"/>
          <p:cNvSpPr/>
          <p:nvPr/>
        </p:nvSpPr>
        <p:spPr>
          <a:xfrm>
            <a:off x="5438686" y="2973998"/>
            <a:ext cx="196552" cy="183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73" name="矩形 72"/>
          <p:cNvSpPr/>
          <p:nvPr/>
        </p:nvSpPr>
        <p:spPr>
          <a:xfrm>
            <a:off x="5181807" y="2973998"/>
            <a:ext cx="196552" cy="183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74" name="矩形 73"/>
          <p:cNvSpPr/>
          <p:nvPr/>
        </p:nvSpPr>
        <p:spPr>
          <a:xfrm>
            <a:off x="5698888" y="2973998"/>
            <a:ext cx="196552" cy="183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75" name="矩形 74"/>
          <p:cNvSpPr/>
          <p:nvPr/>
        </p:nvSpPr>
        <p:spPr>
          <a:xfrm>
            <a:off x="5957057" y="2973998"/>
            <a:ext cx="196552" cy="183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76" name="矩形 75"/>
          <p:cNvSpPr/>
          <p:nvPr/>
        </p:nvSpPr>
        <p:spPr>
          <a:xfrm>
            <a:off x="6207733" y="2973998"/>
            <a:ext cx="196552" cy="183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77" name="矩形 76"/>
          <p:cNvSpPr/>
          <p:nvPr/>
        </p:nvSpPr>
        <p:spPr>
          <a:xfrm>
            <a:off x="6475176" y="2978760"/>
            <a:ext cx="196552" cy="183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78" name="矩形 77"/>
          <p:cNvSpPr/>
          <p:nvPr/>
        </p:nvSpPr>
        <p:spPr>
          <a:xfrm>
            <a:off x="6727589" y="2973997"/>
            <a:ext cx="196552" cy="183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79" name="矩形 78"/>
          <p:cNvSpPr/>
          <p:nvPr/>
        </p:nvSpPr>
        <p:spPr>
          <a:xfrm>
            <a:off x="4683481" y="3872741"/>
            <a:ext cx="196552" cy="183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80" name="矩形 79"/>
          <p:cNvSpPr/>
          <p:nvPr/>
        </p:nvSpPr>
        <p:spPr>
          <a:xfrm>
            <a:off x="4683481" y="3572703"/>
            <a:ext cx="196552" cy="183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81" name="矩形 80"/>
          <p:cNvSpPr/>
          <p:nvPr/>
        </p:nvSpPr>
        <p:spPr>
          <a:xfrm>
            <a:off x="4678719" y="3282190"/>
            <a:ext cx="196552" cy="183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82" name="矩形 81"/>
          <p:cNvSpPr/>
          <p:nvPr/>
        </p:nvSpPr>
        <p:spPr>
          <a:xfrm>
            <a:off x="7012343" y="2977390"/>
            <a:ext cx="310851" cy="1837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83" name="矩形 82"/>
          <p:cNvSpPr/>
          <p:nvPr/>
        </p:nvSpPr>
        <p:spPr>
          <a:xfrm>
            <a:off x="7012343" y="3272665"/>
            <a:ext cx="310851" cy="1837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84" name="矩形 83"/>
          <p:cNvSpPr/>
          <p:nvPr/>
        </p:nvSpPr>
        <p:spPr>
          <a:xfrm>
            <a:off x="7012343" y="3582228"/>
            <a:ext cx="310851" cy="1837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85" name="矩形 84"/>
          <p:cNvSpPr/>
          <p:nvPr/>
        </p:nvSpPr>
        <p:spPr>
          <a:xfrm>
            <a:off x="7012343" y="3863216"/>
            <a:ext cx="310851" cy="1837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86" name="矩形 85"/>
          <p:cNvSpPr/>
          <p:nvPr/>
        </p:nvSpPr>
        <p:spPr>
          <a:xfrm>
            <a:off x="4945670" y="3893160"/>
            <a:ext cx="191538" cy="3027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87" name="矩形 86"/>
          <p:cNvSpPr/>
          <p:nvPr/>
        </p:nvSpPr>
        <p:spPr>
          <a:xfrm>
            <a:off x="5188558" y="3893160"/>
            <a:ext cx="191538" cy="3027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88" name="矩形 87"/>
          <p:cNvSpPr/>
          <p:nvPr/>
        </p:nvSpPr>
        <p:spPr>
          <a:xfrm>
            <a:off x="5698145" y="3893160"/>
            <a:ext cx="191538" cy="3027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89" name="矩形 88"/>
          <p:cNvSpPr/>
          <p:nvPr/>
        </p:nvSpPr>
        <p:spPr>
          <a:xfrm>
            <a:off x="5955320" y="3893160"/>
            <a:ext cx="191538" cy="3027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90" name="矩形 89"/>
          <p:cNvSpPr/>
          <p:nvPr/>
        </p:nvSpPr>
        <p:spPr>
          <a:xfrm>
            <a:off x="6474432" y="3893160"/>
            <a:ext cx="191538" cy="3027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91" name="矩形 90"/>
          <p:cNvSpPr/>
          <p:nvPr/>
        </p:nvSpPr>
        <p:spPr>
          <a:xfrm>
            <a:off x="6698270" y="3893160"/>
            <a:ext cx="191538" cy="3027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92" name="矩形 91"/>
          <p:cNvSpPr/>
          <p:nvPr/>
        </p:nvSpPr>
        <p:spPr>
          <a:xfrm>
            <a:off x="5193768" y="3292369"/>
            <a:ext cx="196552" cy="183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93" name="矩形 92"/>
          <p:cNvSpPr/>
          <p:nvPr/>
        </p:nvSpPr>
        <p:spPr>
          <a:xfrm>
            <a:off x="4936889" y="3292369"/>
            <a:ext cx="196552" cy="183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94" name="矩形 93"/>
          <p:cNvSpPr/>
          <p:nvPr/>
        </p:nvSpPr>
        <p:spPr>
          <a:xfrm>
            <a:off x="5439681" y="3292369"/>
            <a:ext cx="196552" cy="183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95" name="矩形 94"/>
          <p:cNvSpPr/>
          <p:nvPr/>
        </p:nvSpPr>
        <p:spPr>
          <a:xfrm>
            <a:off x="5697850" y="3292369"/>
            <a:ext cx="196552" cy="183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96" name="矩形 95"/>
          <p:cNvSpPr/>
          <p:nvPr/>
        </p:nvSpPr>
        <p:spPr>
          <a:xfrm>
            <a:off x="5948526" y="3292369"/>
            <a:ext cx="196552" cy="183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97" name="矩形 96"/>
          <p:cNvSpPr/>
          <p:nvPr/>
        </p:nvSpPr>
        <p:spPr>
          <a:xfrm>
            <a:off x="6201680" y="3297131"/>
            <a:ext cx="196552" cy="183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98" name="矩形 97"/>
          <p:cNvSpPr/>
          <p:nvPr/>
        </p:nvSpPr>
        <p:spPr>
          <a:xfrm>
            <a:off x="6463619" y="3292368"/>
            <a:ext cx="196552" cy="183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99" name="矩形 98"/>
          <p:cNvSpPr/>
          <p:nvPr/>
        </p:nvSpPr>
        <p:spPr>
          <a:xfrm>
            <a:off x="6706508" y="3297131"/>
            <a:ext cx="196552" cy="183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00" name="矩形 99"/>
          <p:cNvSpPr/>
          <p:nvPr/>
        </p:nvSpPr>
        <p:spPr>
          <a:xfrm>
            <a:off x="5194431" y="3597185"/>
            <a:ext cx="196552" cy="183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01" name="矩形 100"/>
          <p:cNvSpPr/>
          <p:nvPr/>
        </p:nvSpPr>
        <p:spPr>
          <a:xfrm>
            <a:off x="4937552" y="3597185"/>
            <a:ext cx="196552" cy="183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02" name="矩形 101"/>
          <p:cNvSpPr/>
          <p:nvPr/>
        </p:nvSpPr>
        <p:spPr>
          <a:xfrm>
            <a:off x="5958540" y="3597185"/>
            <a:ext cx="196552" cy="183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03" name="矩形 102"/>
          <p:cNvSpPr/>
          <p:nvPr/>
        </p:nvSpPr>
        <p:spPr>
          <a:xfrm>
            <a:off x="5701661" y="3597185"/>
            <a:ext cx="196552" cy="183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04" name="矩形 103"/>
          <p:cNvSpPr/>
          <p:nvPr/>
        </p:nvSpPr>
        <p:spPr>
          <a:xfrm>
            <a:off x="6715778" y="3587660"/>
            <a:ext cx="196552" cy="183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05" name="矩形 104"/>
          <p:cNvSpPr/>
          <p:nvPr/>
        </p:nvSpPr>
        <p:spPr>
          <a:xfrm>
            <a:off x="6458899" y="3587660"/>
            <a:ext cx="196552" cy="183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cxnSp>
        <p:nvCxnSpPr>
          <p:cNvPr id="106" name="直接连接符 105"/>
          <p:cNvCxnSpPr/>
          <p:nvPr/>
        </p:nvCxnSpPr>
        <p:spPr>
          <a:xfrm>
            <a:off x="6981863" y="3232800"/>
            <a:ext cx="3784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7" name="矩形 106"/>
          <p:cNvSpPr/>
          <p:nvPr/>
        </p:nvSpPr>
        <p:spPr>
          <a:xfrm>
            <a:off x="5361712" y="3490621"/>
            <a:ext cx="1110959" cy="723235"/>
          </a:xfrm>
          <a:prstGeom prst="rect">
            <a:avLst/>
          </a:prstGeom>
          <a:solidFill>
            <a:schemeClr val="bg1"/>
          </a:solidFill>
          <a:ln w="38100">
            <a:solidFill>
              <a:srgbClr val="00B0F0"/>
            </a:solidFill>
          </a:ln>
          <a:effectLst>
            <a:outerShdw blurRad="88900" dist="889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08" name="矩形 107"/>
          <p:cNvSpPr/>
          <p:nvPr/>
        </p:nvSpPr>
        <p:spPr>
          <a:xfrm>
            <a:off x="5378805" y="3491740"/>
            <a:ext cx="310851" cy="7041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9" name="矩形 108"/>
          <p:cNvSpPr/>
          <p:nvPr/>
        </p:nvSpPr>
        <p:spPr>
          <a:xfrm>
            <a:off x="6159855" y="3491740"/>
            <a:ext cx="310851" cy="7041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nvGrpSpPr>
          <p:cNvPr id="59" name="组合 58"/>
          <p:cNvGrpSpPr/>
          <p:nvPr/>
        </p:nvGrpSpPr>
        <p:grpSpPr>
          <a:xfrm>
            <a:off x="6981833" y="3004592"/>
            <a:ext cx="1766631" cy="749005"/>
            <a:chOff x="7375202" y="3091472"/>
            <a:chExt cx="1766631" cy="749005"/>
          </a:xfrm>
        </p:grpSpPr>
        <p:sp>
          <p:nvSpPr>
            <p:cNvPr id="12" name="矩形 11"/>
            <p:cNvSpPr/>
            <p:nvPr/>
          </p:nvSpPr>
          <p:spPr>
            <a:xfrm>
              <a:off x="7911881" y="3091472"/>
              <a:ext cx="1229952" cy="461665"/>
            </a:xfrm>
            <a:prstGeom prst="rect">
              <a:avLst/>
            </a:prstGeom>
          </p:spPr>
          <p:txBody>
            <a:bodyPr wrap="none">
              <a:spAutoFit/>
            </a:bodyPr>
            <a:lstStyle/>
            <a:p>
              <a:r>
                <a:rPr lang="en-US" altLang="zh-CN" sz="2400" dirty="0" smtClean="0"/>
                <a:t>Layering</a:t>
              </a:r>
              <a:endParaRPr lang="zh-CN" altLang="en-US" sz="2400" dirty="0"/>
            </a:p>
          </p:txBody>
        </p:sp>
        <p:cxnSp>
          <p:nvCxnSpPr>
            <p:cNvPr id="14" name="直接箭头连接符 13"/>
            <p:cNvCxnSpPr>
              <a:stCxn id="12" idx="1"/>
              <a:endCxn id="63" idx="3"/>
            </p:cNvCxnSpPr>
            <p:nvPr/>
          </p:nvCxnSpPr>
          <p:spPr>
            <a:xfrm flipH="1">
              <a:off x="7375202" y="3322305"/>
              <a:ext cx="536679" cy="5181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16" name="组合 115"/>
          <p:cNvGrpSpPr/>
          <p:nvPr/>
        </p:nvGrpSpPr>
        <p:grpSpPr>
          <a:xfrm>
            <a:off x="3419872" y="3749563"/>
            <a:ext cx="1248722" cy="563636"/>
            <a:chOff x="6540971" y="2616433"/>
            <a:chExt cx="1248722" cy="563636"/>
          </a:xfrm>
        </p:grpSpPr>
        <p:sp>
          <p:nvSpPr>
            <p:cNvPr id="117" name="矩形 116"/>
            <p:cNvSpPr/>
            <p:nvPr/>
          </p:nvSpPr>
          <p:spPr>
            <a:xfrm>
              <a:off x="6540971" y="2718404"/>
              <a:ext cx="731290" cy="461665"/>
            </a:xfrm>
            <a:prstGeom prst="rect">
              <a:avLst/>
            </a:prstGeom>
          </p:spPr>
          <p:txBody>
            <a:bodyPr wrap="none">
              <a:spAutoFit/>
            </a:bodyPr>
            <a:lstStyle/>
            <a:p>
              <a:r>
                <a:rPr lang="en-US" altLang="zh-CN" sz="2400" dirty="0" smtClean="0"/>
                <a:t>Split</a:t>
              </a:r>
              <a:endParaRPr lang="zh-CN" altLang="en-US" sz="2400" dirty="0"/>
            </a:p>
          </p:txBody>
        </p:sp>
        <p:cxnSp>
          <p:nvCxnSpPr>
            <p:cNvPr id="118" name="直接箭头连接符 117"/>
            <p:cNvCxnSpPr>
              <a:stCxn id="117" idx="3"/>
            </p:cNvCxnSpPr>
            <p:nvPr/>
          </p:nvCxnSpPr>
          <p:spPr>
            <a:xfrm flipV="1">
              <a:off x="7272261" y="2616433"/>
              <a:ext cx="517432" cy="3328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pic>
        <p:nvPicPr>
          <p:cNvPr id="123" name="Picture 2" descr="E:\Project\Completed\SymBr\Figure\overview\inp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180" y="2804666"/>
            <a:ext cx="2977509" cy="140919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54977" y="2973814"/>
            <a:ext cx="2736903" cy="523220"/>
          </a:xfrm>
          <a:prstGeom prst="rect">
            <a:avLst/>
          </a:prstGeom>
        </p:spPr>
        <p:txBody>
          <a:bodyPr wrap="none">
            <a:spAutoFit/>
          </a:bodyPr>
          <a:lstStyle/>
          <a:p>
            <a:pPr marL="342900" indent="-342900">
              <a:buAutoNum type="arabicPeriod"/>
            </a:pPr>
            <a:r>
              <a:rPr lang="en-US" altLang="zh-CN" sz="2800" dirty="0" smtClean="0"/>
              <a:t>Decomposition</a:t>
            </a:r>
          </a:p>
        </p:txBody>
      </p:sp>
      <p:sp>
        <p:nvSpPr>
          <p:cNvPr id="110" name="矩形 109"/>
          <p:cNvSpPr/>
          <p:nvPr/>
        </p:nvSpPr>
        <p:spPr>
          <a:xfrm>
            <a:off x="754977" y="3599340"/>
            <a:ext cx="2372124" cy="523220"/>
          </a:xfrm>
          <a:prstGeom prst="rect">
            <a:avLst/>
          </a:prstGeom>
        </p:spPr>
        <p:txBody>
          <a:bodyPr wrap="none">
            <a:spAutoFit/>
          </a:bodyPr>
          <a:lstStyle/>
          <a:p>
            <a:r>
              <a:rPr lang="en-US" altLang="zh-CN" sz="2800" dirty="0" smtClean="0"/>
              <a:t>2. Instantiation</a:t>
            </a:r>
            <a:endParaRPr lang="zh-CN" altLang="en-US" sz="2800" dirty="0"/>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223190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0"/>
                                        </p:tgtEl>
                                      </p:cBhvr>
                                    </p:animEffect>
                                    <p:set>
                                      <p:cBhvr>
                                        <p:cTn id="12" dur="1" fill="hold">
                                          <p:stCondLst>
                                            <p:cond delay="499"/>
                                          </p:stCondLst>
                                        </p:cTn>
                                        <p:tgtEl>
                                          <p:spTgt spid="6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right)">
                                      <p:cBhvr>
                                        <p:cTn id="29" dur="500"/>
                                        <p:tgtEl>
                                          <p:spTgt spid="5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59"/>
                                        </p:tgtEl>
                                        <p:attrNameLst>
                                          <p:attrName>style.visibility</p:attrName>
                                        </p:attrNameLst>
                                      </p:cBhvr>
                                      <p:to>
                                        <p:strVal val="hidden"/>
                                      </p:to>
                                    </p:set>
                                  </p:childTnLst>
                                </p:cTn>
                              </p:par>
                            </p:childTnLst>
                          </p:cTn>
                        </p:par>
                        <p:par>
                          <p:cTn id="34" fill="hold">
                            <p:stCondLst>
                              <p:cond delay="0"/>
                            </p:stCondLst>
                            <p:childTnLst>
                              <p:par>
                                <p:cTn id="35" presetID="22" presetClass="entr" presetSubtype="1"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up)">
                                      <p:cBhvr>
                                        <p:cTn id="37" dur="500"/>
                                        <p:tgtEl>
                                          <p:spTgt spid="62"/>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wipe(left)">
                                      <p:cBhvr>
                                        <p:cTn id="41" dur="500"/>
                                        <p:tgtEl>
                                          <p:spTgt spid="11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16"/>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107"/>
                                        </p:tgtEl>
                                        <p:attrNameLst>
                                          <p:attrName>style.visibility</p:attrName>
                                        </p:attrNameLst>
                                      </p:cBhvr>
                                      <p:to>
                                        <p:strVal val="visible"/>
                                      </p:to>
                                    </p:set>
                                    <p:animEffect transition="in" filter="fade">
                                      <p:cBhvr>
                                        <p:cTn id="48" dur="500"/>
                                        <p:tgtEl>
                                          <p:spTgt spid="107"/>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par>
                                <p:cTn id="53" presetID="22" presetClass="entr" presetSubtype="1"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up)">
                                      <p:cBhvr>
                                        <p:cTn id="55" dur="500"/>
                                        <p:tgtEl>
                                          <p:spTgt spid="64"/>
                                        </p:tgtEl>
                                      </p:cBhvr>
                                    </p:animEffect>
                                  </p:childTnLst>
                                </p:cTn>
                              </p:par>
                            </p:childTnLst>
                          </p:cTn>
                        </p:par>
                        <p:par>
                          <p:cTn id="56" fill="hold">
                            <p:stCondLst>
                              <p:cond delay="1000"/>
                            </p:stCondLst>
                            <p:childTnLst>
                              <p:par>
                                <p:cTn id="57" presetID="22" presetClass="entr" presetSubtype="8" fill="hold" nodeType="afterEffect">
                                  <p:stCondLst>
                                    <p:cond delay="0"/>
                                  </p:stCondLst>
                                  <p:childTnLst>
                                    <p:set>
                                      <p:cBhvr>
                                        <p:cTn id="58" dur="1" fill="hold">
                                          <p:stCondLst>
                                            <p:cond delay="0"/>
                                          </p:stCondLst>
                                        </p:cTn>
                                        <p:tgtEl>
                                          <p:spTgt spid="106"/>
                                        </p:tgtEl>
                                        <p:attrNameLst>
                                          <p:attrName>style.visibility</p:attrName>
                                        </p:attrNameLst>
                                      </p:cBhvr>
                                      <p:to>
                                        <p:strVal val="visible"/>
                                      </p:to>
                                    </p:set>
                                    <p:animEffect transition="in" filter="wipe(left)">
                                      <p:cBhvr>
                                        <p:cTn id="59" dur="500"/>
                                        <p:tgtEl>
                                          <p:spTgt spid="10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fade">
                                      <p:cBhvr>
                                        <p:cTn id="79" dur="500"/>
                                        <p:tgtEl>
                                          <p:spTgt spid="7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fade">
                                      <p:cBhvr>
                                        <p:cTn id="82" dur="500"/>
                                        <p:tgtEl>
                                          <p:spTgt spid="7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fade">
                                      <p:cBhvr>
                                        <p:cTn id="85" dur="500"/>
                                        <p:tgtEl>
                                          <p:spTgt spid="7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500"/>
                                        <p:tgtEl>
                                          <p:spTgt spid="7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500"/>
                                        <p:tgtEl>
                                          <p:spTgt spid="7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fade">
                                      <p:cBhvr>
                                        <p:cTn id="94" dur="500"/>
                                        <p:tgtEl>
                                          <p:spTgt spid="7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fade">
                                      <p:cBhvr>
                                        <p:cTn id="97" dur="500"/>
                                        <p:tgtEl>
                                          <p:spTgt spid="7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fade">
                                      <p:cBhvr>
                                        <p:cTn id="100" dur="500"/>
                                        <p:tgtEl>
                                          <p:spTgt spid="7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fade">
                                      <p:cBhvr>
                                        <p:cTn id="103" dur="500"/>
                                        <p:tgtEl>
                                          <p:spTgt spid="7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fade">
                                      <p:cBhvr>
                                        <p:cTn id="106" dur="500"/>
                                        <p:tgtEl>
                                          <p:spTgt spid="8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500"/>
                                        <p:tgtEl>
                                          <p:spTgt spid="8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2"/>
                                        </p:tgtEl>
                                        <p:attrNameLst>
                                          <p:attrName>style.visibility</p:attrName>
                                        </p:attrNameLst>
                                      </p:cBhvr>
                                      <p:to>
                                        <p:strVal val="visible"/>
                                      </p:to>
                                    </p:set>
                                    <p:animEffect transition="in" filter="fade">
                                      <p:cBhvr>
                                        <p:cTn id="112" dur="500"/>
                                        <p:tgtEl>
                                          <p:spTgt spid="8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fade">
                                      <p:cBhvr>
                                        <p:cTn id="115" dur="500"/>
                                        <p:tgtEl>
                                          <p:spTgt spid="8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4"/>
                                        </p:tgtEl>
                                        <p:attrNameLst>
                                          <p:attrName>style.visibility</p:attrName>
                                        </p:attrNameLst>
                                      </p:cBhvr>
                                      <p:to>
                                        <p:strVal val="visible"/>
                                      </p:to>
                                    </p:set>
                                    <p:animEffect transition="in" filter="fade">
                                      <p:cBhvr>
                                        <p:cTn id="118" dur="500"/>
                                        <p:tgtEl>
                                          <p:spTgt spid="8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85"/>
                                        </p:tgtEl>
                                        <p:attrNameLst>
                                          <p:attrName>style.visibility</p:attrName>
                                        </p:attrNameLst>
                                      </p:cBhvr>
                                      <p:to>
                                        <p:strVal val="visible"/>
                                      </p:to>
                                    </p:set>
                                    <p:animEffect transition="in" filter="fade">
                                      <p:cBhvr>
                                        <p:cTn id="121" dur="500"/>
                                        <p:tgtEl>
                                          <p:spTgt spid="8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86"/>
                                        </p:tgtEl>
                                        <p:attrNameLst>
                                          <p:attrName>style.visibility</p:attrName>
                                        </p:attrNameLst>
                                      </p:cBhvr>
                                      <p:to>
                                        <p:strVal val="visible"/>
                                      </p:to>
                                    </p:set>
                                    <p:animEffect transition="in" filter="fade">
                                      <p:cBhvr>
                                        <p:cTn id="124" dur="500"/>
                                        <p:tgtEl>
                                          <p:spTgt spid="8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87"/>
                                        </p:tgtEl>
                                        <p:attrNameLst>
                                          <p:attrName>style.visibility</p:attrName>
                                        </p:attrNameLst>
                                      </p:cBhvr>
                                      <p:to>
                                        <p:strVal val="visible"/>
                                      </p:to>
                                    </p:set>
                                    <p:animEffect transition="in" filter="fade">
                                      <p:cBhvr>
                                        <p:cTn id="127" dur="500"/>
                                        <p:tgtEl>
                                          <p:spTgt spid="8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88"/>
                                        </p:tgtEl>
                                        <p:attrNameLst>
                                          <p:attrName>style.visibility</p:attrName>
                                        </p:attrNameLst>
                                      </p:cBhvr>
                                      <p:to>
                                        <p:strVal val="visible"/>
                                      </p:to>
                                    </p:set>
                                    <p:animEffect transition="in" filter="fade">
                                      <p:cBhvr>
                                        <p:cTn id="130" dur="500"/>
                                        <p:tgtEl>
                                          <p:spTgt spid="8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89"/>
                                        </p:tgtEl>
                                        <p:attrNameLst>
                                          <p:attrName>style.visibility</p:attrName>
                                        </p:attrNameLst>
                                      </p:cBhvr>
                                      <p:to>
                                        <p:strVal val="visible"/>
                                      </p:to>
                                    </p:set>
                                    <p:animEffect transition="in" filter="fade">
                                      <p:cBhvr>
                                        <p:cTn id="133" dur="500"/>
                                        <p:tgtEl>
                                          <p:spTgt spid="8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0"/>
                                        </p:tgtEl>
                                        <p:attrNameLst>
                                          <p:attrName>style.visibility</p:attrName>
                                        </p:attrNameLst>
                                      </p:cBhvr>
                                      <p:to>
                                        <p:strVal val="visible"/>
                                      </p:to>
                                    </p:set>
                                    <p:animEffect transition="in" filter="fade">
                                      <p:cBhvr>
                                        <p:cTn id="136" dur="500"/>
                                        <p:tgtEl>
                                          <p:spTgt spid="9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500"/>
                                        <p:tgtEl>
                                          <p:spTgt spid="9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2"/>
                                        </p:tgtEl>
                                        <p:attrNameLst>
                                          <p:attrName>style.visibility</p:attrName>
                                        </p:attrNameLst>
                                      </p:cBhvr>
                                      <p:to>
                                        <p:strVal val="visible"/>
                                      </p:to>
                                    </p:set>
                                    <p:animEffect transition="in" filter="fade">
                                      <p:cBhvr>
                                        <p:cTn id="142" dur="500"/>
                                        <p:tgtEl>
                                          <p:spTgt spid="9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93"/>
                                        </p:tgtEl>
                                        <p:attrNameLst>
                                          <p:attrName>style.visibility</p:attrName>
                                        </p:attrNameLst>
                                      </p:cBhvr>
                                      <p:to>
                                        <p:strVal val="visible"/>
                                      </p:to>
                                    </p:set>
                                    <p:animEffect transition="in" filter="fade">
                                      <p:cBhvr>
                                        <p:cTn id="145" dur="500"/>
                                        <p:tgtEl>
                                          <p:spTgt spid="9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94"/>
                                        </p:tgtEl>
                                        <p:attrNameLst>
                                          <p:attrName>style.visibility</p:attrName>
                                        </p:attrNameLst>
                                      </p:cBhvr>
                                      <p:to>
                                        <p:strVal val="visible"/>
                                      </p:to>
                                    </p:set>
                                    <p:animEffect transition="in" filter="fade">
                                      <p:cBhvr>
                                        <p:cTn id="148" dur="500"/>
                                        <p:tgtEl>
                                          <p:spTgt spid="9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95"/>
                                        </p:tgtEl>
                                        <p:attrNameLst>
                                          <p:attrName>style.visibility</p:attrName>
                                        </p:attrNameLst>
                                      </p:cBhvr>
                                      <p:to>
                                        <p:strVal val="visible"/>
                                      </p:to>
                                    </p:set>
                                    <p:animEffect transition="in" filter="fade">
                                      <p:cBhvr>
                                        <p:cTn id="151" dur="500"/>
                                        <p:tgtEl>
                                          <p:spTgt spid="9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Effect transition="in" filter="fade">
                                      <p:cBhvr>
                                        <p:cTn id="154" dur="500"/>
                                        <p:tgtEl>
                                          <p:spTgt spid="9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97"/>
                                        </p:tgtEl>
                                        <p:attrNameLst>
                                          <p:attrName>style.visibility</p:attrName>
                                        </p:attrNameLst>
                                      </p:cBhvr>
                                      <p:to>
                                        <p:strVal val="visible"/>
                                      </p:to>
                                    </p:set>
                                    <p:animEffect transition="in" filter="fade">
                                      <p:cBhvr>
                                        <p:cTn id="157" dur="500"/>
                                        <p:tgtEl>
                                          <p:spTgt spid="9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98"/>
                                        </p:tgtEl>
                                        <p:attrNameLst>
                                          <p:attrName>style.visibility</p:attrName>
                                        </p:attrNameLst>
                                      </p:cBhvr>
                                      <p:to>
                                        <p:strVal val="visible"/>
                                      </p:to>
                                    </p:set>
                                    <p:animEffect transition="in" filter="fade">
                                      <p:cBhvr>
                                        <p:cTn id="160" dur="500"/>
                                        <p:tgtEl>
                                          <p:spTgt spid="9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99"/>
                                        </p:tgtEl>
                                        <p:attrNameLst>
                                          <p:attrName>style.visibility</p:attrName>
                                        </p:attrNameLst>
                                      </p:cBhvr>
                                      <p:to>
                                        <p:strVal val="visible"/>
                                      </p:to>
                                    </p:set>
                                    <p:animEffect transition="in" filter="fade">
                                      <p:cBhvr>
                                        <p:cTn id="163" dur="500"/>
                                        <p:tgtEl>
                                          <p:spTgt spid="9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00"/>
                                        </p:tgtEl>
                                        <p:attrNameLst>
                                          <p:attrName>style.visibility</p:attrName>
                                        </p:attrNameLst>
                                      </p:cBhvr>
                                      <p:to>
                                        <p:strVal val="visible"/>
                                      </p:to>
                                    </p:set>
                                    <p:animEffect transition="in" filter="fade">
                                      <p:cBhvr>
                                        <p:cTn id="166" dur="500"/>
                                        <p:tgtEl>
                                          <p:spTgt spid="10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01"/>
                                        </p:tgtEl>
                                        <p:attrNameLst>
                                          <p:attrName>style.visibility</p:attrName>
                                        </p:attrNameLst>
                                      </p:cBhvr>
                                      <p:to>
                                        <p:strVal val="visible"/>
                                      </p:to>
                                    </p:set>
                                    <p:animEffect transition="in" filter="fade">
                                      <p:cBhvr>
                                        <p:cTn id="169" dur="500"/>
                                        <p:tgtEl>
                                          <p:spTgt spid="10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2"/>
                                        </p:tgtEl>
                                        <p:attrNameLst>
                                          <p:attrName>style.visibility</p:attrName>
                                        </p:attrNameLst>
                                      </p:cBhvr>
                                      <p:to>
                                        <p:strVal val="visible"/>
                                      </p:to>
                                    </p:set>
                                    <p:animEffect transition="in" filter="fade">
                                      <p:cBhvr>
                                        <p:cTn id="172" dur="500"/>
                                        <p:tgtEl>
                                          <p:spTgt spid="10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03"/>
                                        </p:tgtEl>
                                        <p:attrNameLst>
                                          <p:attrName>style.visibility</p:attrName>
                                        </p:attrNameLst>
                                      </p:cBhvr>
                                      <p:to>
                                        <p:strVal val="visible"/>
                                      </p:to>
                                    </p:set>
                                    <p:animEffect transition="in" filter="fade">
                                      <p:cBhvr>
                                        <p:cTn id="175" dur="500"/>
                                        <p:tgtEl>
                                          <p:spTgt spid="10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04"/>
                                        </p:tgtEl>
                                        <p:attrNameLst>
                                          <p:attrName>style.visibility</p:attrName>
                                        </p:attrNameLst>
                                      </p:cBhvr>
                                      <p:to>
                                        <p:strVal val="visible"/>
                                      </p:to>
                                    </p:set>
                                    <p:animEffect transition="in" filter="fade">
                                      <p:cBhvr>
                                        <p:cTn id="178" dur="500"/>
                                        <p:tgtEl>
                                          <p:spTgt spid="10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05"/>
                                        </p:tgtEl>
                                        <p:attrNameLst>
                                          <p:attrName>style.visibility</p:attrName>
                                        </p:attrNameLst>
                                      </p:cBhvr>
                                      <p:to>
                                        <p:strVal val="visible"/>
                                      </p:to>
                                    </p:set>
                                    <p:animEffect transition="in" filter="fade">
                                      <p:cBhvr>
                                        <p:cTn id="181" dur="500"/>
                                        <p:tgtEl>
                                          <p:spTgt spid="10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08"/>
                                        </p:tgtEl>
                                        <p:attrNameLst>
                                          <p:attrName>style.visibility</p:attrName>
                                        </p:attrNameLst>
                                      </p:cBhvr>
                                      <p:to>
                                        <p:strVal val="visible"/>
                                      </p:to>
                                    </p:set>
                                    <p:animEffect transition="in" filter="fade">
                                      <p:cBhvr>
                                        <p:cTn id="184" dur="500"/>
                                        <p:tgtEl>
                                          <p:spTgt spid="10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09"/>
                                        </p:tgtEl>
                                        <p:attrNameLst>
                                          <p:attrName>style.visibility</p:attrName>
                                        </p:attrNameLst>
                                      </p:cBhvr>
                                      <p:to>
                                        <p:strVal val="visible"/>
                                      </p:to>
                                    </p:set>
                                    <p:animEffect transition="in" filter="fade">
                                      <p:cBhvr>
                                        <p:cTn id="187" dur="500"/>
                                        <p:tgtEl>
                                          <p:spTgt spid="109"/>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10"/>
                                        </p:tgtEl>
                                        <p:attrNameLst>
                                          <p:attrName>style.visibility</p:attrName>
                                        </p:attrNameLst>
                                      </p:cBhvr>
                                      <p:to>
                                        <p:strVal val="visible"/>
                                      </p:to>
                                    </p:set>
                                    <p:animEffect transition="in" filter="fade">
                                      <p:cBhvr>
                                        <p:cTn id="190" dur="500"/>
                                        <p:tgtEl>
                                          <p:spTgt spid="110"/>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123"/>
                                        </p:tgtEl>
                                        <p:attrNameLst>
                                          <p:attrName>style.visibility</p:attrName>
                                        </p:attrNameLst>
                                      </p:cBhvr>
                                      <p:to>
                                        <p:strVal val="visible"/>
                                      </p:to>
                                    </p:set>
                                    <p:animEffect transition="in" filter="fade">
                                      <p:cBhvr>
                                        <p:cTn id="19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7" grpId="0" animBg="1"/>
      <p:bldP spid="108" grpId="0" animBg="1"/>
      <p:bldP spid="109" grpId="0" animBg="1"/>
      <p:bldP spid="6" grpId="0"/>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Symmetry measure of a discrete pattern</a:t>
            </a:r>
            <a:endParaRPr lang="zh-CN" altLang="en-US" dirty="0"/>
          </a:p>
        </p:txBody>
      </p:sp>
      <p:sp>
        <p:nvSpPr>
          <p:cNvPr id="3" name="内容占位符 2"/>
          <p:cNvSpPr>
            <a:spLocks noGrp="1"/>
          </p:cNvSpPr>
          <p:nvPr>
            <p:ph idx="1"/>
          </p:nvPr>
        </p:nvSpPr>
        <p:spPr/>
        <p:txBody>
          <a:bodyPr/>
          <a:lstStyle/>
          <a:p>
            <a:r>
              <a:rPr lang="en-US" altLang="zh-CN" dirty="0" smtClean="0"/>
              <a:t>Symmetry profile – </a:t>
            </a:r>
            <a:r>
              <a:rPr lang="en-US" altLang="zh-CN" b="1" dirty="0" smtClean="0">
                <a:solidFill>
                  <a:srgbClr val="00B050"/>
                </a:solidFill>
              </a:rPr>
              <a:t>Inter-box</a:t>
            </a:r>
            <a:r>
              <a:rPr lang="en-US" altLang="zh-CN" dirty="0" smtClean="0"/>
              <a:t> profile</a:t>
            </a:r>
            <a:endParaRPr lang="zh-CN" altLang="en-US" dirty="0"/>
          </a:p>
        </p:txBody>
      </p:sp>
      <p:sp>
        <p:nvSpPr>
          <p:cNvPr id="15" name="矩形 14"/>
          <p:cNvSpPr/>
          <p:nvPr/>
        </p:nvSpPr>
        <p:spPr>
          <a:xfrm>
            <a:off x="3423016" y="2496261"/>
            <a:ext cx="788944" cy="13088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TextBox 20"/>
              <p:cNvSpPr txBox="1"/>
              <p:nvPr/>
            </p:nvSpPr>
            <p:spPr>
              <a:xfrm>
                <a:off x="3494899" y="1973041"/>
                <a:ext cx="64517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latin typeface="Cambria Math"/>
                            </a:rPr>
                          </m:ctrlPr>
                        </m:sSubPr>
                        <m:e>
                          <m:r>
                            <a:rPr lang="en-US" altLang="zh-CN" sz="2800" b="0" i="1" smtClean="0">
                              <a:latin typeface="Cambria Math"/>
                            </a:rPr>
                            <m:t>𝐵</m:t>
                          </m:r>
                        </m:e>
                        <m:sub>
                          <m:r>
                            <a:rPr lang="en-US" altLang="zh-CN" sz="2800" b="0" i="1" smtClean="0">
                              <a:latin typeface="Cambria Math"/>
                            </a:rPr>
                            <m:t>1</m:t>
                          </m:r>
                        </m:sub>
                      </m:sSub>
                    </m:oMath>
                  </m:oMathPara>
                </a14:m>
                <a:endParaRPr lang="zh-CN" altLang="en-US"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494899" y="1973041"/>
                <a:ext cx="645177" cy="523220"/>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矩形 33"/>
              <p:cNvSpPr/>
              <p:nvPr/>
            </p:nvSpPr>
            <p:spPr>
              <a:xfrm>
                <a:off x="5364088" y="3756530"/>
                <a:ext cx="506036"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altLang="zh-CN" sz="2800" b="0" i="1" smtClean="0">
                          <a:solidFill>
                            <a:prstClr val="black"/>
                          </a:solidFill>
                          <a:latin typeface="Cambria Math"/>
                        </a:rPr>
                        <m:t>𝑋</m:t>
                      </m:r>
                    </m:oMath>
                  </m:oMathPara>
                </a14:m>
                <a:endParaRPr lang="zh-CN" altLang="en-US" dirty="0">
                  <a:solidFill>
                    <a:prstClr val="black"/>
                  </a:solidFill>
                </a:endParaRPr>
              </a:p>
            </p:txBody>
          </p:sp>
        </mc:Choice>
        <mc:Fallback xmlns="">
          <p:sp>
            <p:nvSpPr>
              <p:cNvPr id="34" name="矩形 33"/>
              <p:cNvSpPr>
                <a:spLocks noRot="1" noChangeAspect="1" noMove="1" noResize="1" noEditPoints="1" noAdjustHandles="1" noChangeArrowheads="1" noChangeShapeType="1" noTextEdit="1"/>
              </p:cNvSpPr>
              <p:nvPr/>
            </p:nvSpPr>
            <p:spPr>
              <a:xfrm>
                <a:off x="5364088" y="3756530"/>
                <a:ext cx="506036" cy="523220"/>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矩形 34"/>
              <p:cNvSpPr/>
              <p:nvPr/>
            </p:nvSpPr>
            <p:spPr>
              <a:xfrm>
                <a:off x="3198134" y="3745774"/>
                <a:ext cx="465064"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altLang="zh-CN" sz="2800" b="0" i="1" smtClean="0">
                          <a:solidFill>
                            <a:prstClr val="black"/>
                          </a:solidFill>
                          <a:latin typeface="Cambria Math"/>
                        </a:rPr>
                        <m:t>𝑜</m:t>
                      </m:r>
                    </m:oMath>
                  </m:oMathPara>
                </a14:m>
                <a:endParaRPr lang="zh-CN" altLang="en-US" dirty="0">
                  <a:solidFill>
                    <a:prstClr val="black"/>
                  </a:solidFill>
                </a:endParaRPr>
              </a:p>
            </p:txBody>
          </p:sp>
        </mc:Choice>
        <mc:Fallback xmlns="">
          <p:sp>
            <p:nvSpPr>
              <p:cNvPr id="35" name="矩形 34"/>
              <p:cNvSpPr>
                <a:spLocks noRot="1" noChangeAspect="1" noMove="1" noResize="1" noEditPoints="1" noAdjustHandles="1" noChangeArrowheads="1" noChangeShapeType="1" noTextEdit="1"/>
              </p:cNvSpPr>
              <p:nvPr/>
            </p:nvSpPr>
            <p:spPr>
              <a:xfrm>
                <a:off x="3198134" y="3745774"/>
                <a:ext cx="465064" cy="52322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717943" y="2428528"/>
                <a:ext cx="1623200" cy="5602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latin typeface="Cambria Math"/>
                            </a:rPr>
                          </m:ctrlPr>
                        </m:sSubPr>
                        <m:e>
                          <m:r>
                            <a:rPr lang="en-US" altLang="zh-CN" sz="2800" b="0" i="1" smtClean="0">
                              <a:latin typeface="Cambria Math"/>
                            </a:rPr>
                            <m:t>𝑝</m:t>
                          </m:r>
                        </m:e>
                        <m:sub>
                          <m:sSub>
                            <m:sSubPr>
                              <m:ctrlPr>
                                <a:rPr lang="en-US" altLang="zh-CN" sz="2800" b="0" i="1" smtClean="0">
                                  <a:latin typeface="Cambria Math"/>
                                </a:rPr>
                              </m:ctrlPr>
                            </m:sSubPr>
                            <m:e>
                              <m:r>
                                <a:rPr lang="en-US" altLang="zh-CN" sz="2800" b="0" i="1" smtClean="0">
                                  <a:latin typeface="Cambria Math"/>
                                </a:rPr>
                                <m:t>𝐵</m:t>
                              </m:r>
                            </m:e>
                            <m:sub>
                              <m:r>
                                <a:rPr lang="en-US" altLang="zh-CN" sz="2800" b="0" i="1" smtClean="0">
                                  <a:latin typeface="Cambria Math"/>
                                </a:rPr>
                                <m:t>1</m:t>
                              </m:r>
                            </m:sub>
                          </m:sSub>
                          <m:r>
                            <a:rPr lang="en-US" altLang="zh-CN" sz="2800" b="0" i="1" smtClean="0">
                              <a:latin typeface="Cambria Math"/>
                            </a:rPr>
                            <m:t>,</m:t>
                          </m:r>
                          <m:sSub>
                            <m:sSubPr>
                              <m:ctrlPr>
                                <a:rPr lang="en-US" altLang="zh-CN" sz="2800" b="0" i="1" smtClean="0">
                                  <a:latin typeface="Cambria Math"/>
                                </a:rPr>
                              </m:ctrlPr>
                            </m:sSubPr>
                            <m:e>
                              <m:r>
                                <a:rPr lang="en-US" altLang="zh-CN" sz="2800" b="0" i="1" smtClean="0">
                                  <a:latin typeface="Cambria Math"/>
                                </a:rPr>
                                <m:t>𝐵</m:t>
                              </m:r>
                            </m:e>
                            <m:sub>
                              <m:r>
                                <a:rPr lang="en-US" altLang="zh-CN" sz="2800" b="0" i="1" smtClean="0">
                                  <a:latin typeface="Cambria Math"/>
                                </a:rPr>
                                <m:t>2</m:t>
                              </m:r>
                            </m:sub>
                          </m:sSub>
                        </m:sub>
                      </m:sSub>
                      <m:r>
                        <a:rPr lang="en-US" altLang="zh-CN" sz="2800" b="0" i="1" smtClean="0">
                          <a:latin typeface="Cambria Math"/>
                        </a:rPr>
                        <m:t>(</m:t>
                      </m:r>
                      <m:r>
                        <a:rPr lang="en-US" altLang="zh-CN" sz="2800" b="0" i="1" smtClean="0">
                          <a:latin typeface="Cambria Math"/>
                        </a:rPr>
                        <m:t>𝑥</m:t>
                      </m:r>
                      <m:r>
                        <a:rPr lang="en-US" altLang="zh-CN" sz="2800" b="0" i="1" smtClean="0">
                          <a:latin typeface="Cambria Math"/>
                        </a:rPr>
                        <m:t>)</m:t>
                      </m:r>
                    </m:oMath>
                  </m:oMathPara>
                </a14:m>
                <a:endParaRPr lang="zh-CN" altLang="en-US" sz="28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717943" y="2428528"/>
                <a:ext cx="1623200" cy="560218"/>
              </a:xfrm>
              <a:prstGeom prst="rect">
                <a:avLst/>
              </a:prstGeom>
              <a:blipFill rotWithShape="1">
                <a:blip r:embed="rId6"/>
                <a:stretch>
                  <a:fillRect/>
                </a:stretch>
              </a:blipFill>
            </p:spPr>
            <p:txBody>
              <a:bodyPr/>
              <a:lstStyle/>
              <a:p>
                <a:r>
                  <a:rPr lang="zh-CN" altLang="en-US">
                    <a:noFill/>
                  </a:rPr>
                  <a:t> </a:t>
                </a:r>
              </a:p>
            </p:txBody>
          </p:sp>
        </mc:Fallback>
      </mc:AlternateContent>
      <p:sp>
        <p:nvSpPr>
          <p:cNvPr id="16" name="矩形 15"/>
          <p:cNvSpPr/>
          <p:nvPr/>
        </p:nvSpPr>
        <p:spPr>
          <a:xfrm>
            <a:off x="4802706" y="2496261"/>
            <a:ext cx="788944" cy="13178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cxnSp>
        <p:nvCxnSpPr>
          <p:cNvPr id="36" name="直接连接符 35"/>
          <p:cNvCxnSpPr/>
          <p:nvPr/>
        </p:nvCxnSpPr>
        <p:spPr>
          <a:xfrm flipV="1">
            <a:off x="3423016" y="3817181"/>
            <a:ext cx="2168634" cy="1"/>
          </a:xfrm>
          <a:prstGeom prst="line">
            <a:avLst/>
          </a:prstGeom>
          <a:ln>
            <a:headEnd type="oval" w="lg" len="lg"/>
            <a:tailEnd type="triangle" w="lg" len="lg"/>
          </a:ln>
        </p:spPr>
        <p:style>
          <a:lnRef idx="2">
            <a:schemeClr val="dk1"/>
          </a:lnRef>
          <a:fillRef idx="0">
            <a:schemeClr val="dk1"/>
          </a:fillRef>
          <a:effectRef idx="1">
            <a:schemeClr val="dk1"/>
          </a:effectRef>
          <a:fontRef idx="minor">
            <a:schemeClr val="tx1"/>
          </a:fontRef>
        </p:style>
      </p:cxnSp>
      <p:grpSp>
        <p:nvGrpSpPr>
          <p:cNvPr id="13" name="组合 12"/>
          <p:cNvGrpSpPr/>
          <p:nvPr/>
        </p:nvGrpSpPr>
        <p:grpSpPr>
          <a:xfrm>
            <a:off x="3430666" y="2736787"/>
            <a:ext cx="2148767" cy="1076175"/>
            <a:chOff x="3430666" y="2736787"/>
            <a:chExt cx="2148767" cy="1076175"/>
          </a:xfrm>
        </p:grpSpPr>
        <p:cxnSp>
          <p:nvCxnSpPr>
            <p:cNvPr id="24" name="直接连接符 23"/>
            <p:cNvCxnSpPr/>
            <p:nvPr/>
          </p:nvCxnSpPr>
          <p:spPr>
            <a:xfrm flipH="1">
              <a:off x="4135902" y="2736787"/>
              <a:ext cx="371432" cy="934881"/>
            </a:xfrm>
            <a:prstGeom prst="line">
              <a:avLst/>
            </a:prstGeom>
            <a:ln w="57150">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19" name="直接连接符 18"/>
            <p:cNvCxnSpPr/>
            <p:nvPr/>
          </p:nvCxnSpPr>
          <p:spPr>
            <a:xfrm>
              <a:off x="4507333" y="2750855"/>
              <a:ext cx="367258" cy="926871"/>
            </a:xfrm>
            <a:prstGeom prst="line">
              <a:avLst/>
            </a:prstGeom>
            <a:ln w="57150">
              <a:solidFill>
                <a:srgbClr val="00B050"/>
              </a:solidFill>
            </a:ln>
          </p:spPr>
          <p:style>
            <a:lnRef idx="2">
              <a:schemeClr val="accent2"/>
            </a:lnRef>
            <a:fillRef idx="0">
              <a:schemeClr val="accent2"/>
            </a:fillRef>
            <a:effectRef idx="1">
              <a:schemeClr val="accent2"/>
            </a:effectRef>
            <a:fontRef idx="minor">
              <a:schemeClr val="tx1"/>
            </a:fontRef>
          </p:style>
        </p:cxnSp>
        <p:grpSp>
          <p:nvGrpSpPr>
            <p:cNvPr id="12" name="组合 11"/>
            <p:cNvGrpSpPr/>
            <p:nvPr/>
          </p:nvGrpSpPr>
          <p:grpSpPr>
            <a:xfrm>
              <a:off x="4874591" y="3555573"/>
              <a:ext cx="704842" cy="257389"/>
              <a:chOff x="7381919" y="2926989"/>
              <a:chExt cx="934497" cy="1062962"/>
            </a:xfrm>
          </p:grpSpPr>
          <p:cxnSp>
            <p:nvCxnSpPr>
              <p:cNvPr id="22" name="直接连接符 21"/>
              <p:cNvCxnSpPr/>
              <p:nvPr/>
            </p:nvCxnSpPr>
            <p:spPr>
              <a:xfrm flipH="1">
                <a:off x="7381919" y="2926989"/>
                <a:ext cx="509790" cy="540198"/>
              </a:xfrm>
              <a:prstGeom prst="line">
                <a:avLst/>
              </a:prstGeom>
              <a:ln w="57150">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3" name="直接连接符 22"/>
              <p:cNvCxnSpPr/>
              <p:nvPr/>
            </p:nvCxnSpPr>
            <p:spPr>
              <a:xfrm>
                <a:off x="7891709" y="2941057"/>
                <a:ext cx="424707" cy="1048894"/>
              </a:xfrm>
              <a:prstGeom prst="line">
                <a:avLst/>
              </a:prstGeom>
              <a:ln w="57150">
                <a:solidFill>
                  <a:srgbClr val="00B050"/>
                </a:solidFill>
              </a:ln>
            </p:spPr>
            <p:style>
              <a:lnRef idx="2">
                <a:schemeClr val="accent2"/>
              </a:lnRef>
              <a:fillRef idx="0">
                <a:schemeClr val="accent2"/>
              </a:fillRef>
              <a:effectRef idx="1">
                <a:schemeClr val="accent2"/>
              </a:effectRef>
              <a:fontRef idx="minor">
                <a:schemeClr val="tx1"/>
              </a:fontRef>
            </p:style>
          </p:cxnSp>
        </p:grpSp>
        <p:grpSp>
          <p:nvGrpSpPr>
            <p:cNvPr id="25" name="组合 24"/>
            <p:cNvGrpSpPr/>
            <p:nvPr/>
          </p:nvGrpSpPr>
          <p:grpSpPr>
            <a:xfrm>
              <a:off x="3430666" y="3546921"/>
              <a:ext cx="719303" cy="261610"/>
              <a:chOff x="7452320" y="2926989"/>
              <a:chExt cx="953670" cy="1080395"/>
            </a:xfrm>
          </p:grpSpPr>
          <p:cxnSp>
            <p:nvCxnSpPr>
              <p:cNvPr id="26" name="直接连接符 25"/>
              <p:cNvCxnSpPr/>
              <p:nvPr/>
            </p:nvCxnSpPr>
            <p:spPr>
              <a:xfrm flipH="1">
                <a:off x="7452320" y="2926989"/>
                <a:ext cx="439389" cy="1080395"/>
              </a:xfrm>
              <a:prstGeom prst="line">
                <a:avLst/>
              </a:prstGeom>
              <a:ln w="57150">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7" name="直接连接符 26"/>
              <p:cNvCxnSpPr/>
              <p:nvPr/>
            </p:nvCxnSpPr>
            <p:spPr>
              <a:xfrm>
                <a:off x="7891709" y="2941055"/>
                <a:ext cx="514281" cy="530162"/>
              </a:xfrm>
              <a:prstGeom prst="line">
                <a:avLst/>
              </a:prstGeom>
              <a:ln w="57150">
                <a:solidFill>
                  <a:srgbClr val="00B050"/>
                </a:solidFill>
              </a:ln>
            </p:spPr>
            <p:style>
              <a:lnRef idx="2">
                <a:schemeClr val="accent2"/>
              </a:lnRef>
              <a:fillRef idx="0">
                <a:schemeClr val="accent2"/>
              </a:fillRef>
              <a:effectRef idx="1">
                <a:schemeClr val="accent2"/>
              </a:effectRef>
              <a:fontRef idx="minor">
                <a:schemeClr val="tx1"/>
              </a:fontRef>
            </p:style>
          </p:cxnSp>
        </p:grpSp>
      </p:grpSp>
      <mc:AlternateContent xmlns:mc="http://schemas.openxmlformats.org/markup-compatibility/2006" xmlns:a14="http://schemas.microsoft.com/office/drawing/2010/main">
        <mc:Choice Requires="a14">
          <p:sp>
            <p:nvSpPr>
              <p:cNvPr id="28" name="TextBox 27"/>
              <p:cNvSpPr txBox="1"/>
              <p:nvPr/>
            </p:nvSpPr>
            <p:spPr>
              <a:xfrm>
                <a:off x="4874589" y="2002905"/>
                <a:ext cx="65344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latin typeface="Cambria Math"/>
                            </a:rPr>
                          </m:ctrlPr>
                        </m:sSubPr>
                        <m:e>
                          <m:r>
                            <a:rPr lang="en-US" altLang="zh-CN" sz="2800" b="0" i="1" smtClean="0">
                              <a:latin typeface="Cambria Math"/>
                            </a:rPr>
                            <m:t>𝐵</m:t>
                          </m:r>
                        </m:e>
                        <m:sub>
                          <m:r>
                            <a:rPr lang="en-US" altLang="zh-CN" sz="2800" b="0" i="1" smtClean="0">
                              <a:latin typeface="Cambria Math"/>
                            </a:rPr>
                            <m:t>2</m:t>
                          </m:r>
                        </m:sub>
                      </m:sSub>
                    </m:oMath>
                  </m:oMathPara>
                </a14:m>
                <a:endParaRPr lang="zh-CN" altLang="en-US" sz="2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874589" y="2002905"/>
                <a:ext cx="653448" cy="523220"/>
              </a:xfrm>
              <a:prstGeom prst="rect">
                <a:avLst/>
              </a:prstGeom>
              <a:blipFill rotWithShape="1">
                <a:blip r:embed="rId7"/>
                <a:stretch>
                  <a:fillRect/>
                </a:stretch>
              </a:blipFill>
            </p:spPr>
            <p:txBody>
              <a:bodyPr/>
              <a:lstStyle/>
              <a:p>
                <a:r>
                  <a:rPr lang="zh-CN" altLang="en-US">
                    <a:noFill/>
                  </a:rPr>
                  <a:t> </a:t>
                </a:r>
              </a:p>
            </p:txBody>
          </p:sp>
        </mc:Fallback>
      </mc:AlternateContent>
      <p:cxnSp>
        <p:nvCxnSpPr>
          <p:cNvPr id="38" name="直接连接符 37"/>
          <p:cNvCxnSpPr/>
          <p:nvPr/>
        </p:nvCxnSpPr>
        <p:spPr>
          <a:xfrm flipH="1">
            <a:off x="5267184" y="3017553"/>
            <a:ext cx="579248" cy="539226"/>
          </a:xfrm>
          <a:prstGeom prst="line">
            <a:avLst/>
          </a:prstGeom>
        </p:spPr>
        <p:style>
          <a:lnRef idx="2">
            <a:schemeClr val="dk1"/>
          </a:lnRef>
          <a:fillRef idx="0">
            <a:schemeClr val="dk1"/>
          </a:fillRef>
          <a:effectRef idx="1">
            <a:schemeClr val="dk1"/>
          </a:effectRef>
          <a:fontRef idx="minor">
            <a:schemeClr val="tx1"/>
          </a:fontRef>
        </p:style>
      </p:cxnSp>
      <p:cxnSp>
        <p:nvCxnSpPr>
          <p:cNvPr id="39" name="直接连接符 38"/>
          <p:cNvCxnSpPr/>
          <p:nvPr/>
        </p:nvCxnSpPr>
        <p:spPr>
          <a:xfrm>
            <a:off x="5846432" y="3017553"/>
            <a:ext cx="1317856" cy="0"/>
          </a:xfrm>
          <a:prstGeom prst="line">
            <a:avLst/>
          </a:prstGeom>
        </p:spPr>
        <p:style>
          <a:lnRef idx="2">
            <a:schemeClr val="dk1"/>
          </a:lnRef>
          <a:fillRef idx="0">
            <a:schemeClr val="dk1"/>
          </a:fillRef>
          <a:effectRef idx="1">
            <a:schemeClr val="dk1"/>
          </a:effectRef>
          <a:fontRef idx="minor">
            <a:schemeClr val="tx1"/>
          </a:fontRef>
        </p:style>
      </p:cxn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29533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Symmetry measure of a discrete pattern</a:t>
            </a:r>
            <a:endParaRPr lang="zh-CN" altLang="en-US" dirty="0"/>
          </a:p>
        </p:txBody>
      </p:sp>
      <p:sp>
        <p:nvSpPr>
          <p:cNvPr id="3" name="内容占位符 2"/>
          <p:cNvSpPr>
            <a:spLocks noGrp="1"/>
          </p:cNvSpPr>
          <p:nvPr>
            <p:ph idx="1"/>
          </p:nvPr>
        </p:nvSpPr>
        <p:spPr>
          <a:xfrm>
            <a:off x="457200" y="1200521"/>
            <a:ext cx="8229600" cy="507927"/>
          </a:xfrm>
        </p:spPr>
        <p:txBody>
          <a:bodyPr>
            <a:normAutofit fontScale="92500" lnSpcReduction="10000"/>
          </a:bodyPr>
          <a:lstStyle/>
          <a:p>
            <a:r>
              <a:rPr lang="en-US" altLang="zh-CN" dirty="0" smtClean="0"/>
              <a:t>Combining </a:t>
            </a:r>
            <a:r>
              <a:rPr lang="en-US" altLang="zh-CN" dirty="0">
                <a:solidFill>
                  <a:srgbClr val="00B050"/>
                </a:solidFill>
              </a:rPr>
              <a:t>inter-box </a:t>
            </a:r>
            <a:r>
              <a:rPr lang="en-US" altLang="zh-CN" dirty="0" smtClean="0"/>
              <a:t>and</a:t>
            </a:r>
            <a:r>
              <a:rPr lang="en-US" altLang="zh-CN" dirty="0" smtClean="0">
                <a:solidFill>
                  <a:srgbClr val="00B050"/>
                </a:solidFill>
              </a:rPr>
              <a:t> </a:t>
            </a:r>
            <a:r>
              <a:rPr lang="en-US" altLang="zh-CN" dirty="0" smtClean="0">
                <a:solidFill>
                  <a:srgbClr val="FF0000"/>
                </a:solidFill>
              </a:rPr>
              <a:t>intra-box</a:t>
            </a:r>
            <a:r>
              <a:rPr lang="en-US" altLang="zh-CN" dirty="0" smtClean="0"/>
              <a:t> profiles:</a:t>
            </a:r>
            <a:endParaRPr lang="zh-CN" alt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1" y="1852464"/>
            <a:ext cx="5202611" cy="7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9355" y="2833708"/>
            <a:ext cx="2164773" cy="182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任意多边形 10"/>
          <p:cNvSpPr/>
          <p:nvPr/>
        </p:nvSpPr>
        <p:spPr>
          <a:xfrm>
            <a:off x="3596630" y="2854608"/>
            <a:ext cx="2071688" cy="1753712"/>
          </a:xfrm>
          <a:custGeom>
            <a:avLst/>
            <a:gdLst>
              <a:gd name="connsiteX0" fmla="*/ 0 w 2071688"/>
              <a:gd name="connsiteY0" fmla="*/ 1748245 h 1757639"/>
              <a:gd name="connsiteX1" fmla="*/ 204788 w 2071688"/>
              <a:gd name="connsiteY1" fmla="*/ 1738720 h 1757639"/>
              <a:gd name="connsiteX2" fmla="*/ 347663 w 2071688"/>
              <a:gd name="connsiteY2" fmla="*/ 1676807 h 1757639"/>
              <a:gd name="connsiteX3" fmla="*/ 471488 w 2071688"/>
              <a:gd name="connsiteY3" fmla="*/ 1519645 h 1757639"/>
              <a:gd name="connsiteX4" fmla="*/ 519113 w 2071688"/>
              <a:gd name="connsiteY4" fmla="*/ 1410107 h 1757639"/>
              <a:gd name="connsiteX5" fmla="*/ 604838 w 2071688"/>
              <a:gd name="connsiteY5" fmla="*/ 1352957 h 1757639"/>
              <a:gd name="connsiteX6" fmla="*/ 623888 w 2071688"/>
              <a:gd name="connsiteY6" fmla="*/ 1271995 h 1757639"/>
              <a:gd name="connsiteX7" fmla="*/ 647700 w 2071688"/>
              <a:gd name="connsiteY7" fmla="*/ 1110070 h 1757639"/>
              <a:gd name="connsiteX8" fmla="*/ 666750 w 2071688"/>
              <a:gd name="connsiteY8" fmla="*/ 1000532 h 1757639"/>
              <a:gd name="connsiteX9" fmla="*/ 676275 w 2071688"/>
              <a:gd name="connsiteY9" fmla="*/ 867182 h 1757639"/>
              <a:gd name="connsiteX10" fmla="*/ 709613 w 2071688"/>
              <a:gd name="connsiteY10" fmla="*/ 610007 h 1757639"/>
              <a:gd name="connsiteX11" fmla="*/ 742950 w 2071688"/>
              <a:gd name="connsiteY11" fmla="*/ 262345 h 1757639"/>
              <a:gd name="connsiteX12" fmla="*/ 781050 w 2071688"/>
              <a:gd name="connsiteY12" fmla="*/ 28982 h 1757639"/>
              <a:gd name="connsiteX13" fmla="*/ 800100 w 2071688"/>
              <a:gd name="connsiteY13" fmla="*/ 5170 h 1757639"/>
              <a:gd name="connsiteX14" fmla="*/ 838200 w 2071688"/>
              <a:gd name="connsiteY14" fmla="*/ 43270 h 1757639"/>
              <a:gd name="connsiteX15" fmla="*/ 881063 w 2071688"/>
              <a:gd name="connsiteY15" fmla="*/ 162332 h 1757639"/>
              <a:gd name="connsiteX16" fmla="*/ 890588 w 2071688"/>
              <a:gd name="connsiteY16" fmla="*/ 295682 h 1757639"/>
              <a:gd name="connsiteX17" fmla="*/ 914400 w 2071688"/>
              <a:gd name="connsiteY17" fmla="*/ 448082 h 1757639"/>
              <a:gd name="connsiteX18" fmla="*/ 966788 w 2071688"/>
              <a:gd name="connsiteY18" fmla="*/ 648107 h 1757639"/>
              <a:gd name="connsiteX19" fmla="*/ 976313 w 2071688"/>
              <a:gd name="connsiteY19" fmla="*/ 690970 h 1757639"/>
              <a:gd name="connsiteX20" fmla="*/ 1009650 w 2071688"/>
              <a:gd name="connsiteY20" fmla="*/ 729070 h 1757639"/>
              <a:gd name="connsiteX21" fmla="*/ 1100138 w 2071688"/>
              <a:gd name="connsiteY21" fmla="*/ 1491070 h 1757639"/>
              <a:gd name="connsiteX22" fmla="*/ 1181100 w 2071688"/>
              <a:gd name="connsiteY22" fmla="*/ 1305332 h 1757639"/>
              <a:gd name="connsiteX23" fmla="*/ 1219200 w 2071688"/>
              <a:gd name="connsiteY23" fmla="*/ 1148170 h 1757639"/>
              <a:gd name="connsiteX24" fmla="*/ 1238250 w 2071688"/>
              <a:gd name="connsiteY24" fmla="*/ 1138645 h 1757639"/>
              <a:gd name="connsiteX25" fmla="*/ 1285875 w 2071688"/>
              <a:gd name="connsiteY25" fmla="*/ 1514882 h 1757639"/>
              <a:gd name="connsiteX26" fmla="*/ 1304925 w 2071688"/>
              <a:gd name="connsiteY26" fmla="*/ 1562507 h 1757639"/>
              <a:gd name="connsiteX27" fmla="*/ 1343025 w 2071688"/>
              <a:gd name="connsiteY27" fmla="*/ 1695857 h 1757639"/>
              <a:gd name="connsiteX28" fmla="*/ 1362075 w 2071688"/>
              <a:gd name="connsiteY28" fmla="*/ 1753007 h 1757639"/>
              <a:gd name="connsiteX29" fmla="*/ 1466850 w 2071688"/>
              <a:gd name="connsiteY29" fmla="*/ 1748245 h 1757639"/>
              <a:gd name="connsiteX30" fmla="*/ 1524000 w 2071688"/>
              <a:gd name="connsiteY30" fmla="*/ 1700620 h 1757639"/>
              <a:gd name="connsiteX31" fmla="*/ 1571625 w 2071688"/>
              <a:gd name="connsiteY31" fmla="*/ 1662520 h 1757639"/>
              <a:gd name="connsiteX32" fmla="*/ 1652588 w 2071688"/>
              <a:gd name="connsiteY32" fmla="*/ 1662520 h 1757639"/>
              <a:gd name="connsiteX33" fmla="*/ 1733550 w 2071688"/>
              <a:gd name="connsiteY33" fmla="*/ 1691095 h 1757639"/>
              <a:gd name="connsiteX34" fmla="*/ 1814513 w 2071688"/>
              <a:gd name="connsiteY34" fmla="*/ 1743482 h 1757639"/>
              <a:gd name="connsiteX35" fmla="*/ 1928813 w 2071688"/>
              <a:gd name="connsiteY35" fmla="*/ 1753007 h 1757639"/>
              <a:gd name="connsiteX36" fmla="*/ 2024063 w 2071688"/>
              <a:gd name="connsiteY36" fmla="*/ 1753007 h 1757639"/>
              <a:gd name="connsiteX37" fmla="*/ 2071688 w 2071688"/>
              <a:gd name="connsiteY37" fmla="*/ 1753007 h 1757639"/>
              <a:gd name="connsiteX38" fmla="*/ 0 w 2071688"/>
              <a:gd name="connsiteY38" fmla="*/ 1748245 h 1757639"/>
              <a:gd name="connsiteX0" fmla="*/ 0 w 2071688"/>
              <a:gd name="connsiteY0" fmla="*/ 1748245 h 1753712"/>
              <a:gd name="connsiteX1" fmla="*/ 204788 w 2071688"/>
              <a:gd name="connsiteY1" fmla="*/ 1738720 h 1753712"/>
              <a:gd name="connsiteX2" fmla="*/ 347663 w 2071688"/>
              <a:gd name="connsiteY2" fmla="*/ 1676807 h 1753712"/>
              <a:gd name="connsiteX3" fmla="*/ 471488 w 2071688"/>
              <a:gd name="connsiteY3" fmla="*/ 1519645 h 1753712"/>
              <a:gd name="connsiteX4" fmla="*/ 519113 w 2071688"/>
              <a:gd name="connsiteY4" fmla="*/ 1410107 h 1753712"/>
              <a:gd name="connsiteX5" fmla="*/ 604838 w 2071688"/>
              <a:gd name="connsiteY5" fmla="*/ 1352957 h 1753712"/>
              <a:gd name="connsiteX6" fmla="*/ 623888 w 2071688"/>
              <a:gd name="connsiteY6" fmla="*/ 1271995 h 1753712"/>
              <a:gd name="connsiteX7" fmla="*/ 647700 w 2071688"/>
              <a:gd name="connsiteY7" fmla="*/ 1110070 h 1753712"/>
              <a:gd name="connsiteX8" fmla="*/ 666750 w 2071688"/>
              <a:gd name="connsiteY8" fmla="*/ 1000532 h 1753712"/>
              <a:gd name="connsiteX9" fmla="*/ 676275 w 2071688"/>
              <a:gd name="connsiteY9" fmla="*/ 867182 h 1753712"/>
              <a:gd name="connsiteX10" fmla="*/ 709613 w 2071688"/>
              <a:gd name="connsiteY10" fmla="*/ 610007 h 1753712"/>
              <a:gd name="connsiteX11" fmla="*/ 742950 w 2071688"/>
              <a:gd name="connsiteY11" fmla="*/ 262345 h 1753712"/>
              <a:gd name="connsiteX12" fmla="*/ 781050 w 2071688"/>
              <a:gd name="connsiteY12" fmla="*/ 28982 h 1753712"/>
              <a:gd name="connsiteX13" fmla="*/ 800100 w 2071688"/>
              <a:gd name="connsiteY13" fmla="*/ 5170 h 1753712"/>
              <a:gd name="connsiteX14" fmla="*/ 838200 w 2071688"/>
              <a:gd name="connsiteY14" fmla="*/ 43270 h 1753712"/>
              <a:gd name="connsiteX15" fmla="*/ 881063 w 2071688"/>
              <a:gd name="connsiteY15" fmla="*/ 162332 h 1753712"/>
              <a:gd name="connsiteX16" fmla="*/ 890588 w 2071688"/>
              <a:gd name="connsiteY16" fmla="*/ 295682 h 1753712"/>
              <a:gd name="connsiteX17" fmla="*/ 914400 w 2071688"/>
              <a:gd name="connsiteY17" fmla="*/ 448082 h 1753712"/>
              <a:gd name="connsiteX18" fmla="*/ 966788 w 2071688"/>
              <a:gd name="connsiteY18" fmla="*/ 648107 h 1753712"/>
              <a:gd name="connsiteX19" fmla="*/ 976313 w 2071688"/>
              <a:gd name="connsiteY19" fmla="*/ 690970 h 1753712"/>
              <a:gd name="connsiteX20" fmla="*/ 1009650 w 2071688"/>
              <a:gd name="connsiteY20" fmla="*/ 729070 h 1753712"/>
              <a:gd name="connsiteX21" fmla="*/ 1100138 w 2071688"/>
              <a:gd name="connsiteY21" fmla="*/ 1491070 h 1753712"/>
              <a:gd name="connsiteX22" fmla="*/ 1181100 w 2071688"/>
              <a:gd name="connsiteY22" fmla="*/ 1305332 h 1753712"/>
              <a:gd name="connsiteX23" fmla="*/ 1219200 w 2071688"/>
              <a:gd name="connsiteY23" fmla="*/ 1148170 h 1753712"/>
              <a:gd name="connsiteX24" fmla="*/ 1238250 w 2071688"/>
              <a:gd name="connsiteY24" fmla="*/ 1138645 h 1753712"/>
              <a:gd name="connsiteX25" fmla="*/ 1285875 w 2071688"/>
              <a:gd name="connsiteY25" fmla="*/ 1514882 h 1753712"/>
              <a:gd name="connsiteX26" fmla="*/ 1304925 w 2071688"/>
              <a:gd name="connsiteY26" fmla="*/ 1562507 h 1753712"/>
              <a:gd name="connsiteX27" fmla="*/ 1343025 w 2071688"/>
              <a:gd name="connsiteY27" fmla="*/ 1695857 h 1753712"/>
              <a:gd name="connsiteX28" fmla="*/ 1381125 w 2071688"/>
              <a:gd name="connsiteY28" fmla="*/ 1738719 h 1753712"/>
              <a:gd name="connsiteX29" fmla="*/ 1466850 w 2071688"/>
              <a:gd name="connsiteY29" fmla="*/ 1748245 h 1753712"/>
              <a:gd name="connsiteX30" fmla="*/ 1524000 w 2071688"/>
              <a:gd name="connsiteY30" fmla="*/ 1700620 h 1753712"/>
              <a:gd name="connsiteX31" fmla="*/ 1571625 w 2071688"/>
              <a:gd name="connsiteY31" fmla="*/ 1662520 h 1753712"/>
              <a:gd name="connsiteX32" fmla="*/ 1652588 w 2071688"/>
              <a:gd name="connsiteY32" fmla="*/ 1662520 h 1753712"/>
              <a:gd name="connsiteX33" fmla="*/ 1733550 w 2071688"/>
              <a:gd name="connsiteY33" fmla="*/ 1691095 h 1753712"/>
              <a:gd name="connsiteX34" fmla="*/ 1814513 w 2071688"/>
              <a:gd name="connsiteY34" fmla="*/ 1743482 h 1753712"/>
              <a:gd name="connsiteX35" fmla="*/ 1928813 w 2071688"/>
              <a:gd name="connsiteY35" fmla="*/ 1753007 h 1753712"/>
              <a:gd name="connsiteX36" fmla="*/ 2024063 w 2071688"/>
              <a:gd name="connsiteY36" fmla="*/ 1753007 h 1753712"/>
              <a:gd name="connsiteX37" fmla="*/ 2071688 w 2071688"/>
              <a:gd name="connsiteY37" fmla="*/ 1753007 h 1753712"/>
              <a:gd name="connsiteX38" fmla="*/ 0 w 2071688"/>
              <a:gd name="connsiteY38" fmla="*/ 1748245 h 175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71688" h="1753712">
                <a:moveTo>
                  <a:pt x="0" y="1748245"/>
                </a:moveTo>
                <a:cubicBezTo>
                  <a:pt x="73422" y="1749435"/>
                  <a:pt x="146844" y="1750626"/>
                  <a:pt x="204788" y="1738720"/>
                </a:cubicBezTo>
                <a:cubicBezTo>
                  <a:pt x="262732" y="1726814"/>
                  <a:pt x="303213" y="1713319"/>
                  <a:pt x="347663" y="1676807"/>
                </a:cubicBezTo>
                <a:cubicBezTo>
                  <a:pt x="392113" y="1640295"/>
                  <a:pt x="442913" y="1564095"/>
                  <a:pt x="471488" y="1519645"/>
                </a:cubicBezTo>
                <a:cubicBezTo>
                  <a:pt x="500063" y="1475195"/>
                  <a:pt x="496888" y="1437888"/>
                  <a:pt x="519113" y="1410107"/>
                </a:cubicBezTo>
                <a:cubicBezTo>
                  <a:pt x="541338" y="1382326"/>
                  <a:pt x="587375" y="1375976"/>
                  <a:pt x="604838" y="1352957"/>
                </a:cubicBezTo>
                <a:cubicBezTo>
                  <a:pt x="622301" y="1329938"/>
                  <a:pt x="616744" y="1312476"/>
                  <a:pt x="623888" y="1271995"/>
                </a:cubicBezTo>
                <a:cubicBezTo>
                  <a:pt x="631032" y="1231514"/>
                  <a:pt x="640556" y="1155314"/>
                  <a:pt x="647700" y="1110070"/>
                </a:cubicBezTo>
                <a:cubicBezTo>
                  <a:pt x="654844" y="1064826"/>
                  <a:pt x="661988" y="1041013"/>
                  <a:pt x="666750" y="1000532"/>
                </a:cubicBezTo>
                <a:cubicBezTo>
                  <a:pt x="671512" y="960051"/>
                  <a:pt x="669131" y="932269"/>
                  <a:pt x="676275" y="867182"/>
                </a:cubicBezTo>
                <a:cubicBezTo>
                  <a:pt x="683419" y="802094"/>
                  <a:pt x="698501" y="710813"/>
                  <a:pt x="709613" y="610007"/>
                </a:cubicBezTo>
                <a:cubicBezTo>
                  <a:pt x="720725" y="509201"/>
                  <a:pt x="731044" y="359182"/>
                  <a:pt x="742950" y="262345"/>
                </a:cubicBezTo>
                <a:cubicBezTo>
                  <a:pt x="754856" y="165508"/>
                  <a:pt x="771525" y="71844"/>
                  <a:pt x="781050" y="28982"/>
                </a:cubicBezTo>
                <a:cubicBezTo>
                  <a:pt x="790575" y="-13880"/>
                  <a:pt x="790575" y="2789"/>
                  <a:pt x="800100" y="5170"/>
                </a:cubicBezTo>
                <a:cubicBezTo>
                  <a:pt x="809625" y="7551"/>
                  <a:pt x="824706" y="17076"/>
                  <a:pt x="838200" y="43270"/>
                </a:cubicBezTo>
                <a:cubicBezTo>
                  <a:pt x="851694" y="69464"/>
                  <a:pt x="872332" y="120263"/>
                  <a:pt x="881063" y="162332"/>
                </a:cubicBezTo>
                <a:cubicBezTo>
                  <a:pt x="889794" y="204401"/>
                  <a:pt x="885032" y="248057"/>
                  <a:pt x="890588" y="295682"/>
                </a:cubicBezTo>
                <a:cubicBezTo>
                  <a:pt x="896144" y="343307"/>
                  <a:pt x="901700" y="389344"/>
                  <a:pt x="914400" y="448082"/>
                </a:cubicBezTo>
                <a:cubicBezTo>
                  <a:pt x="927100" y="506819"/>
                  <a:pt x="956469" y="607626"/>
                  <a:pt x="966788" y="648107"/>
                </a:cubicBezTo>
                <a:cubicBezTo>
                  <a:pt x="977107" y="688588"/>
                  <a:pt x="969169" y="677476"/>
                  <a:pt x="976313" y="690970"/>
                </a:cubicBezTo>
                <a:cubicBezTo>
                  <a:pt x="983457" y="704464"/>
                  <a:pt x="989013" y="595720"/>
                  <a:pt x="1009650" y="729070"/>
                </a:cubicBezTo>
                <a:cubicBezTo>
                  <a:pt x="1030287" y="862420"/>
                  <a:pt x="1071563" y="1395026"/>
                  <a:pt x="1100138" y="1491070"/>
                </a:cubicBezTo>
                <a:cubicBezTo>
                  <a:pt x="1128713" y="1587114"/>
                  <a:pt x="1161256" y="1362482"/>
                  <a:pt x="1181100" y="1305332"/>
                </a:cubicBezTo>
                <a:cubicBezTo>
                  <a:pt x="1200944" y="1248182"/>
                  <a:pt x="1209675" y="1175951"/>
                  <a:pt x="1219200" y="1148170"/>
                </a:cubicBezTo>
                <a:cubicBezTo>
                  <a:pt x="1228725" y="1120389"/>
                  <a:pt x="1227137" y="1077526"/>
                  <a:pt x="1238250" y="1138645"/>
                </a:cubicBezTo>
                <a:cubicBezTo>
                  <a:pt x="1249363" y="1199764"/>
                  <a:pt x="1274763" y="1444238"/>
                  <a:pt x="1285875" y="1514882"/>
                </a:cubicBezTo>
                <a:cubicBezTo>
                  <a:pt x="1296988" y="1585526"/>
                  <a:pt x="1295400" y="1532345"/>
                  <a:pt x="1304925" y="1562507"/>
                </a:cubicBezTo>
                <a:cubicBezTo>
                  <a:pt x="1314450" y="1592669"/>
                  <a:pt x="1330325" y="1666488"/>
                  <a:pt x="1343025" y="1695857"/>
                </a:cubicBezTo>
                <a:cubicBezTo>
                  <a:pt x="1355725" y="1725226"/>
                  <a:pt x="1360487" y="1729988"/>
                  <a:pt x="1381125" y="1738719"/>
                </a:cubicBezTo>
                <a:cubicBezTo>
                  <a:pt x="1401763" y="1747450"/>
                  <a:pt x="1443038" y="1754595"/>
                  <a:pt x="1466850" y="1748245"/>
                </a:cubicBezTo>
                <a:cubicBezTo>
                  <a:pt x="1490662" y="1741895"/>
                  <a:pt x="1506538" y="1714907"/>
                  <a:pt x="1524000" y="1700620"/>
                </a:cubicBezTo>
                <a:cubicBezTo>
                  <a:pt x="1541462" y="1686333"/>
                  <a:pt x="1550194" y="1668870"/>
                  <a:pt x="1571625" y="1662520"/>
                </a:cubicBezTo>
                <a:cubicBezTo>
                  <a:pt x="1593056" y="1656170"/>
                  <a:pt x="1625601" y="1657758"/>
                  <a:pt x="1652588" y="1662520"/>
                </a:cubicBezTo>
                <a:cubicBezTo>
                  <a:pt x="1679575" y="1667282"/>
                  <a:pt x="1706563" y="1677601"/>
                  <a:pt x="1733550" y="1691095"/>
                </a:cubicBezTo>
                <a:cubicBezTo>
                  <a:pt x="1760537" y="1704589"/>
                  <a:pt x="1781969" y="1733163"/>
                  <a:pt x="1814513" y="1743482"/>
                </a:cubicBezTo>
                <a:cubicBezTo>
                  <a:pt x="1847057" y="1753801"/>
                  <a:pt x="1893888" y="1751419"/>
                  <a:pt x="1928813" y="1753007"/>
                </a:cubicBezTo>
                <a:cubicBezTo>
                  <a:pt x="1963738" y="1754595"/>
                  <a:pt x="2024063" y="1753007"/>
                  <a:pt x="2024063" y="1753007"/>
                </a:cubicBezTo>
                <a:lnTo>
                  <a:pt x="2071688" y="1753007"/>
                </a:lnTo>
                <a:lnTo>
                  <a:pt x="0" y="174824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546325" y="3091974"/>
            <a:ext cx="3155076" cy="955900"/>
            <a:chOff x="4546325" y="3091974"/>
            <a:chExt cx="3155076" cy="955900"/>
          </a:xfrm>
        </p:grpSpPr>
        <p:cxnSp>
          <p:nvCxnSpPr>
            <p:cNvPr id="14" name="直接连接符 13"/>
            <p:cNvCxnSpPr/>
            <p:nvPr/>
          </p:nvCxnSpPr>
          <p:spPr>
            <a:xfrm flipH="1">
              <a:off x="4546325" y="3436640"/>
              <a:ext cx="1177803" cy="611234"/>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p:nvPr/>
          </p:nvCxnSpPr>
          <p:spPr>
            <a:xfrm>
              <a:off x="5724128" y="3436640"/>
              <a:ext cx="1977273" cy="0"/>
            </a:xfrm>
            <a:prstGeom prst="line">
              <a:avLst/>
            </a:prstGeom>
          </p:spPr>
          <p:style>
            <a:lnRef idx="2">
              <a:schemeClr val="dk1"/>
            </a:lnRef>
            <a:fillRef idx="0">
              <a:schemeClr val="dk1"/>
            </a:fillRef>
            <a:effectRef idx="1">
              <a:schemeClr val="dk1"/>
            </a:effectRef>
            <a:fontRef idx="minor">
              <a:schemeClr val="tx1"/>
            </a:fontRef>
          </p:style>
        </p:cxnSp>
        <p:sp>
          <p:nvSpPr>
            <p:cNvPr id="21" name="矩形 20"/>
            <p:cNvSpPr/>
            <p:nvPr/>
          </p:nvSpPr>
          <p:spPr>
            <a:xfrm>
              <a:off x="5769848" y="3091974"/>
              <a:ext cx="1905265" cy="369332"/>
            </a:xfrm>
            <a:prstGeom prst="rect">
              <a:avLst/>
            </a:prstGeom>
          </p:spPr>
          <p:txBody>
            <a:bodyPr wrap="none">
              <a:spAutoFit/>
            </a:bodyPr>
            <a:lstStyle/>
            <a:p>
              <a:r>
                <a:rPr lang="en-US" altLang="zh-CN" dirty="0" smtClean="0"/>
                <a:t>Integral Symmetry</a:t>
              </a:r>
              <a:endParaRPr lang="zh-CN" altLang="en-US" dirty="0"/>
            </a:p>
          </p:txBody>
        </p:sp>
      </p:grpSp>
      <p:sp>
        <p:nvSpPr>
          <p:cNvPr id="9" name="圆角矩形 8"/>
          <p:cNvSpPr/>
          <p:nvPr/>
        </p:nvSpPr>
        <p:spPr>
          <a:xfrm>
            <a:off x="3074973" y="1780456"/>
            <a:ext cx="2433131" cy="84945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5826265" y="1780456"/>
            <a:ext cx="1383740" cy="8494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409121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An application – Façade retargeting</a:t>
            </a:r>
            <a:endParaRPr lang="zh-CN" altLang="en-US" dirty="0"/>
          </a:p>
        </p:txBody>
      </p:sp>
      <p:sp>
        <p:nvSpPr>
          <p:cNvPr id="119" name="内容占位符 2"/>
          <p:cNvSpPr>
            <a:spLocks noGrp="1"/>
          </p:cNvSpPr>
          <p:nvPr>
            <p:ph idx="1"/>
          </p:nvPr>
        </p:nvSpPr>
        <p:spPr>
          <a:xfrm>
            <a:off x="457200" y="1200521"/>
            <a:ext cx="8229600" cy="447303"/>
          </a:xfrm>
        </p:spPr>
        <p:txBody>
          <a:bodyPr>
            <a:normAutofit fontScale="85000" lnSpcReduction="20000"/>
          </a:bodyPr>
          <a:lstStyle/>
          <a:p>
            <a:r>
              <a:rPr lang="en-US" altLang="zh-CN" dirty="0" smtClean="0"/>
              <a:t>Top-down propagation</a:t>
            </a:r>
            <a:endParaRPr lang="zh-CN" altLang="en-US" dirty="0"/>
          </a:p>
        </p:txBody>
      </p:sp>
      <p:grpSp>
        <p:nvGrpSpPr>
          <p:cNvPr id="168" name="组合 167"/>
          <p:cNvGrpSpPr/>
          <p:nvPr/>
        </p:nvGrpSpPr>
        <p:grpSpPr>
          <a:xfrm>
            <a:off x="1907704" y="1723362"/>
            <a:ext cx="4854448" cy="2796928"/>
            <a:chOff x="2063775" y="1872232"/>
            <a:chExt cx="4854448" cy="2796928"/>
          </a:xfrm>
        </p:grpSpPr>
        <p:sp>
          <p:nvSpPr>
            <p:cNvPr id="120" name="矩形 119"/>
            <p:cNvSpPr/>
            <p:nvPr/>
          </p:nvSpPr>
          <p:spPr>
            <a:xfrm>
              <a:off x="2737717" y="3151560"/>
              <a:ext cx="1220317" cy="58707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121" name="矩形 120"/>
            <p:cNvSpPr/>
            <p:nvPr/>
          </p:nvSpPr>
          <p:spPr>
            <a:xfrm>
              <a:off x="5424944" y="3152089"/>
              <a:ext cx="1220317" cy="33050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nvGrpSpPr>
            <p:cNvPr id="122" name="组合 121"/>
            <p:cNvGrpSpPr/>
            <p:nvPr/>
          </p:nvGrpSpPr>
          <p:grpSpPr>
            <a:xfrm>
              <a:off x="3604376" y="2824730"/>
              <a:ext cx="2420818" cy="293670"/>
              <a:chOff x="3434731" y="1415020"/>
              <a:chExt cx="2088232" cy="576064"/>
            </a:xfrm>
          </p:grpSpPr>
          <p:cxnSp>
            <p:nvCxnSpPr>
              <p:cNvPr id="123" name="直接连接符 122"/>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124" name="直接连接符 123"/>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sp>
          <p:nvSpPr>
            <p:cNvPr id="125" name="矩形 124"/>
            <p:cNvSpPr/>
            <p:nvPr/>
          </p:nvSpPr>
          <p:spPr>
            <a:xfrm>
              <a:off x="4204627" y="1872232"/>
              <a:ext cx="1220317" cy="921928"/>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cxnSp>
          <p:nvCxnSpPr>
            <p:cNvPr id="126" name="直接连接符 125"/>
            <p:cNvCxnSpPr/>
            <p:nvPr/>
          </p:nvCxnSpPr>
          <p:spPr>
            <a:xfrm>
              <a:off x="4204627" y="2462133"/>
              <a:ext cx="12203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7" name="组合 126"/>
            <p:cNvGrpSpPr/>
            <p:nvPr/>
          </p:nvGrpSpPr>
          <p:grpSpPr>
            <a:xfrm>
              <a:off x="2063775" y="4008185"/>
              <a:ext cx="829026" cy="587072"/>
              <a:chOff x="733536" y="4012323"/>
              <a:chExt cx="1213777" cy="945485"/>
            </a:xfrm>
          </p:grpSpPr>
          <p:grpSp>
            <p:nvGrpSpPr>
              <p:cNvPr id="128" name="组合 127"/>
              <p:cNvGrpSpPr/>
              <p:nvPr/>
            </p:nvGrpSpPr>
            <p:grpSpPr>
              <a:xfrm>
                <a:off x="843516" y="4110637"/>
                <a:ext cx="1048997" cy="750585"/>
                <a:chOff x="2186650" y="386089"/>
                <a:chExt cx="2194560" cy="1570258"/>
              </a:xfrm>
            </p:grpSpPr>
            <p:sp>
              <p:nvSpPr>
                <p:cNvPr id="130" name="矩形 129"/>
                <p:cNvSpPr/>
                <p:nvPr/>
              </p:nvSpPr>
              <p:spPr>
                <a:xfrm>
                  <a:off x="2186650" y="386089"/>
                  <a:ext cx="429993"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1" name="矩形 130"/>
                <p:cNvSpPr/>
                <p:nvPr/>
              </p:nvSpPr>
              <p:spPr>
                <a:xfrm>
                  <a:off x="2684121" y="386089"/>
                  <a:ext cx="429993"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2" name="矩形 131"/>
                <p:cNvSpPr/>
                <p:nvPr/>
              </p:nvSpPr>
              <p:spPr>
                <a:xfrm>
                  <a:off x="3184869" y="386089"/>
                  <a:ext cx="429993"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3" name="矩形 132"/>
                <p:cNvSpPr/>
                <p:nvPr/>
              </p:nvSpPr>
              <p:spPr>
                <a:xfrm>
                  <a:off x="2192096" y="1324978"/>
                  <a:ext cx="429993"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4" name="矩形 133"/>
                <p:cNvSpPr/>
                <p:nvPr/>
              </p:nvSpPr>
              <p:spPr>
                <a:xfrm>
                  <a:off x="2689567" y="1324978"/>
                  <a:ext cx="429993"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5" name="矩形 134"/>
                <p:cNvSpPr/>
                <p:nvPr/>
              </p:nvSpPr>
              <p:spPr>
                <a:xfrm>
                  <a:off x="3190315" y="1324978"/>
                  <a:ext cx="429993"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6" name="矩形 135"/>
                <p:cNvSpPr/>
                <p:nvPr/>
              </p:nvSpPr>
              <p:spPr>
                <a:xfrm>
                  <a:off x="3945771" y="386089"/>
                  <a:ext cx="429993"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7" name="矩形 136"/>
                <p:cNvSpPr/>
                <p:nvPr/>
              </p:nvSpPr>
              <p:spPr>
                <a:xfrm>
                  <a:off x="3951217" y="1324978"/>
                  <a:ext cx="429993"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sp>
            <p:nvSpPr>
              <p:cNvPr id="129" name="矩形 128"/>
              <p:cNvSpPr/>
              <p:nvPr/>
            </p:nvSpPr>
            <p:spPr>
              <a:xfrm>
                <a:off x="733536" y="4012323"/>
                <a:ext cx="1213777"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38" name="组合 137"/>
            <p:cNvGrpSpPr/>
            <p:nvPr/>
          </p:nvGrpSpPr>
          <p:grpSpPr>
            <a:xfrm>
              <a:off x="3430165" y="4003678"/>
              <a:ext cx="391292" cy="587072"/>
              <a:chOff x="2561477" y="4005064"/>
              <a:chExt cx="572891" cy="945485"/>
            </a:xfrm>
          </p:grpSpPr>
          <p:sp>
            <p:nvSpPr>
              <p:cNvPr id="139" name="矩形 138"/>
              <p:cNvSpPr/>
              <p:nvPr/>
            </p:nvSpPr>
            <p:spPr>
              <a:xfrm>
                <a:off x="2610031" y="4099883"/>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40" name="矩形 139"/>
              <p:cNvSpPr/>
              <p:nvPr/>
            </p:nvSpPr>
            <p:spPr>
              <a:xfrm>
                <a:off x="2610031" y="4552165"/>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41" name="矩形 140"/>
              <p:cNvSpPr/>
              <p:nvPr/>
            </p:nvSpPr>
            <p:spPr>
              <a:xfrm>
                <a:off x="2561477" y="4005064"/>
                <a:ext cx="572891"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42" name="组合 141"/>
            <p:cNvGrpSpPr/>
            <p:nvPr/>
          </p:nvGrpSpPr>
          <p:grpSpPr>
            <a:xfrm>
              <a:off x="2621437" y="3771604"/>
              <a:ext cx="973438" cy="200784"/>
              <a:chOff x="2979190" y="1415020"/>
              <a:chExt cx="2088231" cy="576064"/>
            </a:xfrm>
          </p:grpSpPr>
          <p:cxnSp>
            <p:nvCxnSpPr>
              <p:cNvPr id="143" name="直接连接符 142"/>
              <p:cNvCxnSpPr/>
              <p:nvPr/>
            </p:nvCxnSpPr>
            <p:spPr>
              <a:xfrm flipH="1">
                <a:off x="2979190"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144" name="直接连接符 143"/>
              <p:cNvCxnSpPr/>
              <p:nvPr/>
            </p:nvCxnSpPr>
            <p:spPr>
              <a:xfrm>
                <a:off x="4022070"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145" name="组合 144"/>
            <p:cNvGrpSpPr/>
            <p:nvPr/>
          </p:nvGrpSpPr>
          <p:grpSpPr>
            <a:xfrm>
              <a:off x="5390240" y="3509068"/>
              <a:ext cx="1295646" cy="200784"/>
              <a:chOff x="3434731" y="1415020"/>
              <a:chExt cx="2088232" cy="576064"/>
            </a:xfrm>
          </p:grpSpPr>
          <p:cxnSp>
            <p:nvCxnSpPr>
              <p:cNvPr id="146" name="直接连接符 145"/>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147" name="直接连接符 146"/>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cxnSp>
          <p:nvCxnSpPr>
            <p:cNvPr id="148" name="直接连接符 147"/>
            <p:cNvCxnSpPr/>
            <p:nvPr/>
          </p:nvCxnSpPr>
          <p:spPr>
            <a:xfrm>
              <a:off x="3570397" y="3159007"/>
              <a:ext cx="0" cy="5756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6261155" y="3159007"/>
              <a:ext cx="1907" cy="3169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0" name="组合 149"/>
            <p:cNvGrpSpPr/>
            <p:nvPr/>
          </p:nvGrpSpPr>
          <p:grpSpPr>
            <a:xfrm>
              <a:off x="4948910" y="3747031"/>
              <a:ext cx="838117" cy="330501"/>
              <a:chOff x="4785072" y="3591731"/>
              <a:chExt cx="1227088" cy="532275"/>
            </a:xfrm>
          </p:grpSpPr>
          <p:sp>
            <p:nvSpPr>
              <p:cNvPr id="151" name="矩形 150"/>
              <p:cNvSpPr/>
              <p:nvPr/>
            </p:nvSpPr>
            <p:spPr>
              <a:xfrm>
                <a:off x="5372637" y="3646279"/>
                <a:ext cx="204101" cy="468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52" name="矩形 151"/>
              <p:cNvSpPr/>
              <p:nvPr/>
            </p:nvSpPr>
            <p:spPr>
              <a:xfrm>
                <a:off x="4785072" y="3591731"/>
                <a:ext cx="1227088"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53" name="组合 152"/>
            <p:cNvGrpSpPr/>
            <p:nvPr/>
          </p:nvGrpSpPr>
          <p:grpSpPr>
            <a:xfrm>
              <a:off x="6533063" y="3747324"/>
              <a:ext cx="385160" cy="330501"/>
              <a:chOff x="7104431" y="3592203"/>
              <a:chExt cx="563913" cy="532275"/>
            </a:xfrm>
          </p:grpSpPr>
          <p:sp>
            <p:nvSpPr>
              <p:cNvPr id="154" name="矩形 153"/>
              <p:cNvSpPr/>
              <p:nvPr/>
            </p:nvSpPr>
            <p:spPr>
              <a:xfrm>
                <a:off x="7187217" y="3649398"/>
                <a:ext cx="379984" cy="4659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sp>
            <p:nvSpPr>
              <p:cNvPr id="155" name="矩形 154"/>
              <p:cNvSpPr/>
              <p:nvPr/>
            </p:nvSpPr>
            <p:spPr>
              <a:xfrm>
                <a:off x="7104431" y="3592203"/>
                <a:ext cx="563913"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56" name="组合 155"/>
            <p:cNvGrpSpPr/>
            <p:nvPr/>
          </p:nvGrpSpPr>
          <p:grpSpPr>
            <a:xfrm>
              <a:off x="4802881" y="4100363"/>
              <a:ext cx="1295646" cy="200784"/>
              <a:chOff x="3772192" y="1415020"/>
              <a:chExt cx="2088233" cy="576064"/>
            </a:xfrm>
          </p:grpSpPr>
          <p:cxnSp>
            <p:nvCxnSpPr>
              <p:cNvPr id="157" name="直接连接符 156"/>
              <p:cNvCxnSpPr/>
              <p:nvPr/>
            </p:nvCxnSpPr>
            <p:spPr>
              <a:xfrm flipH="1">
                <a:off x="3772192" y="1415020"/>
                <a:ext cx="1044179" cy="576064"/>
              </a:xfrm>
              <a:prstGeom prst="line">
                <a:avLst/>
              </a:prstGeom>
            </p:spPr>
            <p:style>
              <a:lnRef idx="1">
                <a:schemeClr val="dk1"/>
              </a:lnRef>
              <a:fillRef idx="0">
                <a:schemeClr val="dk1"/>
              </a:fillRef>
              <a:effectRef idx="0">
                <a:schemeClr val="dk1"/>
              </a:effectRef>
              <a:fontRef idx="minor">
                <a:schemeClr val="tx1"/>
              </a:fontRef>
            </p:style>
          </p:cxnSp>
          <p:cxnSp>
            <p:nvCxnSpPr>
              <p:cNvPr id="158" name="直接连接符 157"/>
              <p:cNvCxnSpPr/>
              <p:nvPr/>
            </p:nvCxnSpPr>
            <p:spPr>
              <a:xfrm>
                <a:off x="4815074" y="1415020"/>
                <a:ext cx="1045351" cy="576064"/>
              </a:xfrm>
              <a:prstGeom prst="line">
                <a:avLst/>
              </a:prstGeom>
            </p:spPr>
            <p:style>
              <a:lnRef idx="1">
                <a:schemeClr val="dk1"/>
              </a:lnRef>
              <a:fillRef idx="0">
                <a:schemeClr val="dk1"/>
              </a:fillRef>
              <a:effectRef idx="0">
                <a:schemeClr val="dk1"/>
              </a:effectRef>
              <a:fontRef idx="minor">
                <a:schemeClr val="tx1"/>
              </a:fontRef>
            </p:style>
          </p:cxnSp>
        </p:grpSp>
        <p:sp>
          <p:nvSpPr>
            <p:cNvPr id="159" name="矩形 158"/>
            <p:cNvSpPr/>
            <p:nvPr/>
          </p:nvSpPr>
          <p:spPr>
            <a:xfrm>
              <a:off x="6028827" y="4338659"/>
              <a:ext cx="139404" cy="290977"/>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nvGrpSpPr>
            <p:cNvPr id="160" name="组合 159"/>
            <p:cNvGrpSpPr/>
            <p:nvPr/>
          </p:nvGrpSpPr>
          <p:grpSpPr>
            <a:xfrm>
              <a:off x="4371750" y="4338659"/>
              <a:ext cx="838117" cy="330501"/>
              <a:chOff x="3940059" y="4544555"/>
              <a:chExt cx="1227090" cy="532275"/>
            </a:xfrm>
          </p:grpSpPr>
          <p:grpSp>
            <p:nvGrpSpPr>
              <p:cNvPr id="161" name="组合 160"/>
              <p:cNvGrpSpPr/>
              <p:nvPr/>
            </p:nvGrpSpPr>
            <p:grpSpPr>
              <a:xfrm>
                <a:off x="4071807" y="4599103"/>
                <a:ext cx="1021485" cy="363903"/>
                <a:chOff x="3516779" y="2277671"/>
                <a:chExt cx="2136994" cy="761304"/>
              </a:xfrm>
            </p:grpSpPr>
            <p:sp>
              <p:nvSpPr>
                <p:cNvPr id="164" name="矩形 163"/>
                <p:cNvSpPr/>
                <p:nvPr/>
              </p:nvSpPr>
              <p:spPr>
                <a:xfrm>
                  <a:off x="3516779" y="2286408"/>
                  <a:ext cx="391617" cy="752567"/>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65" name="矩形 164"/>
                <p:cNvSpPr/>
                <p:nvPr/>
              </p:nvSpPr>
              <p:spPr>
                <a:xfrm>
                  <a:off x="4004585" y="2286408"/>
                  <a:ext cx="391617" cy="752567"/>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66" name="矩形 165"/>
                <p:cNvSpPr/>
                <p:nvPr/>
              </p:nvSpPr>
              <p:spPr>
                <a:xfrm>
                  <a:off x="5262156" y="2277671"/>
                  <a:ext cx="391617" cy="752567"/>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62" name="矩形 161"/>
              <p:cNvSpPr/>
              <p:nvPr/>
            </p:nvSpPr>
            <p:spPr>
              <a:xfrm>
                <a:off x="3940059" y="4544555"/>
                <a:ext cx="1227090"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163" name="矩形 162"/>
              <p:cNvSpPr/>
              <p:nvPr/>
            </p:nvSpPr>
            <p:spPr>
              <a:xfrm>
                <a:off x="4538737" y="4603277"/>
                <a:ext cx="187193" cy="359728"/>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67" name="矩形 166"/>
            <p:cNvSpPr/>
            <p:nvPr/>
          </p:nvSpPr>
          <p:spPr>
            <a:xfrm>
              <a:off x="5350225" y="3773804"/>
              <a:ext cx="139404" cy="290977"/>
            </a:xfrm>
            <a:prstGeom prst="rect">
              <a:avLst/>
            </a:prstGeom>
            <a:solidFill>
              <a:schemeClr val="bg1"/>
            </a:solidFill>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grpSp>
        <p:nvGrpSpPr>
          <p:cNvPr id="169" name="组合 168"/>
          <p:cNvGrpSpPr/>
          <p:nvPr/>
        </p:nvGrpSpPr>
        <p:grpSpPr>
          <a:xfrm>
            <a:off x="1904998" y="1723891"/>
            <a:ext cx="4862778" cy="2796928"/>
            <a:chOff x="1904998" y="1723891"/>
            <a:chExt cx="4862778" cy="2796928"/>
          </a:xfrm>
        </p:grpSpPr>
        <p:grpSp>
          <p:nvGrpSpPr>
            <p:cNvPr id="8" name="组合 7"/>
            <p:cNvGrpSpPr/>
            <p:nvPr/>
          </p:nvGrpSpPr>
          <p:grpSpPr>
            <a:xfrm>
              <a:off x="2587270" y="3003219"/>
              <a:ext cx="1220317" cy="587072"/>
              <a:chOff x="3314701" y="3645329"/>
              <a:chExt cx="2448741" cy="1295847"/>
            </a:xfrm>
          </p:grpSpPr>
          <p:sp>
            <p:nvSpPr>
              <p:cNvPr id="94" name="矩形 93"/>
              <p:cNvSpPr/>
              <p:nvPr/>
            </p:nvSpPr>
            <p:spPr>
              <a:xfrm>
                <a:off x="5044805" y="3775285"/>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95" name="矩形 94"/>
              <p:cNvSpPr/>
              <p:nvPr/>
            </p:nvSpPr>
            <p:spPr>
              <a:xfrm>
                <a:off x="5044805" y="4395167"/>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96" name="组合 95"/>
              <p:cNvGrpSpPr/>
              <p:nvPr/>
            </p:nvGrpSpPr>
            <p:grpSpPr>
              <a:xfrm>
                <a:off x="3465438" y="3780074"/>
                <a:ext cx="1437722" cy="1028723"/>
                <a:chOff x="2837083" y="386089"/>
                <a:chExt cx="2194560" cy="1570258"/>
              </a:xfrm>
            </p:grpSpPr>
            <p:sp>
              <p:nvSpPr>
                <p:cNvPr id="110" name="矩形 109"/>
                <p:cNvSpPr/>
                <p:nvPr/>
              </p:nvSpPr>
              <p:spPr>
                <a:xfrm>
                  <a:off x="283708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1" name="矩形 110"/>
                <p:cNvSpPr/>
                <p:nvPr/>
              </p:nvSpPr>
              <p:spPr>
                <a:xfrm>
                  <a:off x="333455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2" name="矩形 111"/>
                <p:cNvSpPr/>
                <p:nvPr/>
              </p:nvSpPr>
              <p:spPr>
                <a:xfrm>
                  <a:off x="3835302"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3" name="矩形 112"/>
                <p:cNvSpPr/>
                <p:nvPr/>
              </p:nvSpPr>
              <p:spPr>
                <a:xfrm>
                  <a:off x="284252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4" name="矩形 113"/>
                <p:cNvSpPr/>
                <p:nvPr/>
              </p:nvSpPr>
              <p:spPr>
                <a:xfrm>
                  <a:off x="333999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5" name="矩形 114"/>
                <p:cNvSpPr/>
                <p:nvPr/>
              </p:nvSpPr>
              <p:spPr>
                <a:xfrm>
                  <a:off x="3840748"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6" name="矩形 115"/>
                <p:cNvSpPr/>
                <p:nvPr/>
              </p:nvSpPr>
              <p:spPr>
                <a:xfrm>
                  <a:off x="4596205"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7" name="矩形 116"/>
                <p:cNvSpPr/>
                <p:nvPr/>
              </p:nvSpPr>
              <p:spPr>
                <a:xfrm>
                  <a:off x="4601651"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grpSp>
            <p:nvGrpSpPr>
              <p:cNvPr id="97" name="组合 96"/>
              <p:cNvGrpSpPr/>
              <p:nvPr/>
            </p:nvGrpSpPr>
            <p:grpSpPr>
              <a:xfrm>
                <a:off x="3463334" y="3786003"/>
                <a:ext cx="1437722" cy="1028723"/>
                <a:chOff x="2837083" y="386089"/>
                <a:chExt cx="2194560" cy="1570258"/>
              </a:xfrm>
            </p:grpSpPr>
            <p:sp>
              <p:nvSpPr>
                <p:cNvPr id="102" name="矩形 101"/>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3" name="矩形 102"/>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4" name="矩形 103"/>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5" name="矩形 104"/>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6" name="矩形 105"/>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7" name="矩形 106"/>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8" name="矩形 107"/>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9" name="矩形 108"/>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nvGrpSpPr>
              <p:cNvPr id="98" name="组合 97"/>
              <p:cNvGrpSpPr/>
              <p:nvPr/>
            </p:nvGrpSpPr>
            <p:grpSpPr>
              <a:xfrm>
                <a:off x="5044806" y="3775561"/>
                <a:ext cx="555647" cy="1033236"/>
                <a:chOff x="5247853" y="379200"/>
                <a:chExt cx="848147" cy="1577147"/>
              </a:xfrm>
            </p:grpSpPr>
            <p:sp>
              <p:nvSpPr>
                <p:cNvPr id="100" name="矩形 99"/>
                <p:cNvSpPr/>
                <p:nvPr/>
              </p:nvSpPr>
              <p:spPr>
                <a:xfrm>
                  <a:off x="5247853" y="37920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01" name="矩形 100"/>
                <p:cNvSpPr/>
                <p:nvPr/>
              </p:nvSpPr>
              <p:spPr>
                <a:xfrm>
                  <a:off x="5247853" y="132539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99" name="矩形 98"/>
              <p:cNvSpPr/>
              <p:nvPr/>
            </p:nvSpPr>
            <p:spPr>
              <a:xfrm>
                <a:off x="3314701" y="3645329"/>
                <a:ext cx="2448741" cy="129584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9" name="组合 8"/>
            <p:cNvGrpSpPr/>
            <p:nvPr/>
          </p:nvGrpSpPr>
          <p:grpSpPr>
            <a:xfrm>
              <a:off x="5274497" y="3003748"/>
              <a:ext cx="1220317" cy="330501"/>
              <a:chOff x="3310009" y="4944545"/>
              <a:chExt cx="2448741" cy="729517"/>
            </a:xfrm>
          </p:grpSpPr>
          <p:sp>
            <p:nvSpPr>
              <p:cNvPr id="82" name="矩形 81"/>
              <p:cNvSpPr/>
              <p:nvPr/>
            </p:nvSpPr>
            <p:spPr>
              <a:xfrm>
                <a:off x="4115306" y="5019306"/>
                <a:ext cx="279734" cy="6422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83" name="矩形 82"/>
              <p:cNvSpPr/>
              <p:nvPr/>
            </p:nvSpPr>
            <p:spPr>
              <a:xfrm>
                <a:off x="5067180" y="5022934"/>
                <a:ext cx="520792" cy="63864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84" name="组合 83"/>
              <p:cNvGrpSpPr/>
              <p:nvPr/>
            </p:nvGrpSpPr>
            <p:grpSpPr>
              <a:xfrm>
                <a:off x="3490580" y="5019306"/>
                <a:ext cx="1400009" cy="498753"/>
                <a:chOff x="2875460" y="2277671"/>
                <a:chExt cx="2136994" cy="761304"/>
              </a:xfrm>
            </p:grpSpPr>
            <p:sp>
              <p:nvSpPr>
                <p:cNvPr id="91" name="矩形 90"/>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92" name="矩形 91"/>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93" name="矩形 92"/>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grpSp>
            <p:nvGrpSpPr>
              <p:cNvPr id="85" name="组合 84"/>
              <p:cNvGrpSpPr/>
              <p:nvPr/>
            </p:nvGrpSpPr>
            <p:grpSpPr>
              <a:xfrm>
                <a:off x="3490580" y="5018782"/>
                <a:ext cx="1400009" cy="498753"/>
                <a:chOff x="2875460" y="2277671"/>
                <a:chExt cx="2136994" cy="761304"/>
              </a:xfrm>
            </p:grpSpPr>
            <p:sp>
              <p:nvSpPr>
                <p:cNvPr id="88" name="矩形 87"/>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89" name="矩形 88"/>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90" name="矩形 89"/>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86" name="矩形 85"/>
              <p:cNvSpPr/>
              <p:nvPr/>
            </p:nvSpPr>
            <p:spPr>
              <a:xfrm>
                <a:off x="4123626" y="5018782"/>
                <a:ext cx="279734" cy="6422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87" name="矩形 86"/>
              <p:cNvSpPr/>
              <p:nvPr/>
            </p:nvSpPr>
            <p:spPr>
              <a:xfrm>
                <a:off x="3310009" y="4944545"/>
                <a:ext cx="2448741" cy="72951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0" name="组合 9"/>
            <p:cNvGrpSpPr/>
            <p:nvPr/>
          </p:nvGrpSpPr>
          <p:grpSpPr>
            <a:xfrm>
              <a:off x="3453930" y="2676389"/>
              <a:ext cx="2420818" cy="293670"/>
              <a:chOff x="3434731" y="1415020"/>
              <a:chExt cx="2088232" cy="576064"/>
            </a:xfrm>
          </p:grpSpPr>
          <p:cxnSp>
            <p:nvCxnSpPr>
              <p:cNvPr id="80" name="直接连接符 79"/>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81" name="直接连接符 80"/>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11" name="组合 10"/>
            <p:cNvGrpSpPr/>
            <p:nvPr/>
          </p:nvGrpSpPr>
          <p:grpSpPr>
            <a:xfrm>
              <a:off x="4054180" y="1723891"/>
              <a:ext cx="1220317" cy="921928"/>
              <a:chOff x="103957" y="3359352"/>
              <a:chExt cx="3737794" cy="3106220"/>
            </a:xfrm>
          </p:grpSpPr>
          <p:sp>
            <p:nvSpPr>
              <p:cNvPr id="61" name="矩形 60"/>
              <p:cNvSpPr/>
              <p:nvPr/>
            </p:nvSpPr>
            <p:spPr>
              <a:xfrm>
                <a:off x="103957" y="3359352"/>
                <a:ext cx="3737794" cy="3106220"/>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62" name="矩形 61"/>
              <p:cNvSpPr/>
              <p:nvPr/>
            </p:nvSpPr>
            <p:spPr>
              <a:xfrm>
                <a:off x="1327151" y="5466142"/>
                <a:ext cx="426990" cy="9803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63" name="矩形 62"/>
              <p:cNvSpPr/>
              <p:nvPr/>
            </p:nvSpPr>
            <p:spPr>
              <a:xfrm>
                <a:off x="2780105" y="5471681"/>
                <a:ext cx="794945" cy="974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64" name="组合 63"/>
              <p:cNvGrpSpPr/>
              <p:nvPr/>
            </p:nvGrpSpPr>
            <p:grpSpPr>
              <a:xfrm>
                <a:off x="373560" y="5466142"/>
                <a:ext cx="2136994" cy="761304"/>
                <a:chOff x="2875460" y="2277671"/>
                <a:chExt cx="2136994" cy="761304"/>
              </a:xfrm>
            </p:grpSpPr>
            <p:sp>
              <p:nvSpPr>
                <p:cNvPr id="77" name="矩形 76"/>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78" name="矩形 77"/>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79" name="矩形 78"/>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65" name="矩形 64"/>
              <p:cNvSpPr/>
              <p:nvPr/>
            </p:nvSpPr>
            <p:spPr>
              <a:xfrm>
                <a:off x="1339851" y="5465343"/>
                <a:ext cx="426990" cy="9803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66" name="矩形 65"/>
              <p:cNvSpPr/>
              <p:nvPr/>
            </p:nvSpPr>
            <p:spPr>
              <a:xfrm>
                <a:off x="2745952" y="356725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67" name="矩形 66"/>
              <p:cNvSpPr/>
              <p:nvPr/>
            </p:nvSpPr>
            <p:spPr>
              <a:xfrm>
                <a:off x="2745952" y="451344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68" name="组合 67"/>
              <p:cNvGrpSpPr/>
              <p:nvPr/>
            </p:nvGrpSpPr>
            <p:grpSpPr>
              <a:xfrm>
                <a:off x="335183" y="3574560"/>
                <a:ext cx="2194560" cy="1570258"/>
                <a:chOff x="2837083" y="386089"/>
                <a:chExt cx="2194560" cy="1570258"/>
              </a:xfrm>
            </p:grpSpPr>
            <p:sp>
              <p:nvSpPr>
                <p:cNvPr id="69" name="矩形 68"/>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0" name="矩形 69"/>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1" name="矩形 70"/>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2" name="矩形 71"/>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3" name="矩形 72"/>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4" name="矩形 73"/>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5" name="矩形 74"/>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6" name="矩形 75"/>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cxnSp>
          <p:nvCxnSpPr>
            <p:cNvPr id="12" name="直接连接符 11"/>
            <p:cNvCxnSpPr/>
            <p:nvPr/>
          </p:nvCxnSpPr>
          <p:spPr>
            <a:xfrm>
              <a:off x="4054180" y="2313792"/>
              <a:ext cx="12203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904998" y="3859844"/>
              <a:ext cx="829026" cy="587072"/>
              <a:chOff x="793429" y="4012323"/>
              <a:chExt cx="1213777" cy="945485"/>
            </a:xfrm>
          </p:grpSpPr>
          <p:grpSp>
            <p:nvGrpSpPr>
              <p:cNvPr id="51" name="组合 50"/>
              <p:cNvGrpSpPr/>
              <p:nvPr/>
            </p:nvGrpSpPr>
            <p:grpSpPr>
              <a:xfrm>
                <a:off x="903412" y="4110637"/>
                <a:ext cx="1049002" cy="750584"/>
                <a:chOff x="2311950" y="386089"/>
                <a:chExt cx="2194563" cy="1570258"/>
              </a:xfrm>
            </p:grpSpPr>
            <p:sp>
              <p:nvSpPr>
                <p:cNvPr id="53" name="矩形 52"/>
                <p:cNvSpPr/>
                <p:nvPr/>
              </p:nvSpPr>
              <p:spPr>
                <a:xfrm>
                  <a:off x="2311950" y="386089"/>
                  <a:ext cx="429992"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54" name="矩形 53"/>
                <p:cNvSpPr/>
                <p:nvPr/>
              </p:nvSpPr>
              <p:spPr>
                <a:xfrm>
                  <a:off x="2809419" y="386089"/>
                  <a:ext cx="429992"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55" name="矩形 54"/>
                <p:cNvSpPr/>
                <p:nvPr/>
              </p:nvSpPr>
              <p:spPr>
                <a:xfrm>
                  <a:off x="3310169" y="386089"/>
                  <a:ext cx="429992"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56" name="矩形 55"/>
                <p:cNvSpPr/>
                <p:nvPr/>
              </p:nvSpPr>
              <p:spPr>
                <a:xfrm>
                  <a:off x="2317399" y="1324978"/>
                  <a:ext cx="429992"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57" name="矩形 56"/>
                <p:cNvSpPr/>
                <p:nvPr/>
              </p:nvSpPr>
              <p:spPr>
                <a:xfrm>
                  <a:off x="2814868" y="1324978"/>
                  <a:ext cx="429992"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58" name="矩形 57"/>
                <p:cNvSpPr/>
                <p:nvPr/>
              </p:nvSpPr>
              <p:spPr>
                <a:xfrm>
                  <a:off x="3315618" y="1324978"/>
                  <a:ext cx="429992"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59" name="矩形 58"/>
                <p:cNvSpPr/>
                <p:nvPr/>
              </p:nvSpPr>
              <p:spPr>
                <a:xfrm>
                  <a:off x="4071072" y="386089"/>
                  <a:ext cx="429992"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60" name="矩形 59"/>
                <p:cNvSpPr/>
                <p:nvPr/>
              </p:nvSpPr>
              <p:spPr>
                <a:xfrm>
                  <a:off x="4076521" y="1324978"/>
                  <a:ext cx="429992" cy="631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sp>
            <p:nvSpPr>
              <p:cNvPr id="52" name="矩形 51"/>
              <p:cNvSpPr/>
              <p:nvPr/>
            </p:nvSpPr>
            <p:spPr>
              <a:xfrm>
                <a:off x="793429" y="4012323"/>
                <a:ext cx="1213777"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4" name="组合 13"/>
            <p:cNvGrpSpPr/>
            <p:nvPr/>
          </p:nvGrpSpPr>
          <p:grpSpPr>
            <a:xfrm>
              <a:off x="3271388" y="3855337"/>
              <a:ext cx="391292" cy="587072"/>
              <a:chOff x="2621370" y="4005064"/>
              <a:chExt cx="572891" cy="945485"/>
            </a:xfrm>
          </p:grpSpPr>
          <p:sp>
            <p:nvSpPr>
              <p:cNvPr id="45" name="矩形 44"/>
              <p:cNvSpPr/>
              <p:nvPr/>
            </p:nvSpPr>
            <p:spPr>
              <a:xfrm>
                <a:off x="2669924" y="4099883"/>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6" name="矩形 45"/>
              <p:cNvSpPr/>
              <p:nvPr/>
            </p:nvSpPr>
            <p:spPr>
              <a:xfrm>
                <a:off x="2669924" y="4552165"/>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8" name="矩形 47"/>
              <p:cNvSpPr/>
              <p:nvPr/>
            </p:nvSpPr>
            <p:spPr>
              <a:xfrm>
                <a:off x="2621370" y="4005064"/>
                <a:ext cx="572891"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5" name="组合 14"/>
            <p:cNvGrpSpPr/>
            <p:nvPr/>
          </p:nvGrpSpPr>
          <p:grpSpPr>
            <a:xfrm>
              <a:off x="2462659" y="3623263"/>
              <a:ext cx="973438" cy="200784"/>
              <a:chOff x="3066946" y="1415020"/>
              <a:chExt cx="2088233" cy="576064"/>
            </a:xfrm>
          </p:grpSpPr>
          <p:cxnSp>
            <p:nvCxnSpPr>
              <p:cNvPr id="43" name="直接连接符 42"/>
              <p:cNvCxnSpPr/>
              <p:nvPr/>
            </p:nvCxnSpPr>
            <p:spPr>
              <a:xfrm flipH="1">
                <a:off x="3066946" y="1415020"/>
                <a:ext cx="1044181" cy="576064"/>
              </a:xfrm>
              <a:prstGeom prst="line">
                <a:avLst/>
              </a:prstGeom>
            </p:spPr>
            <p:style>
              <a:lnRef idx="1">
                <a:schemeClr val="dk1"/>
              </a:lnRef>
              <a:fillRef idx="0">
                <a:schemeClr val="dk1"/>
              </a:fillRef>
              <a:effectRef idx="0">
                <a:schemeClr val="dk1"/>
              </a:effectRef>
              <a:fontRef idx="minor">
                <a:schemeClr val="tx1"/>
              </a:fontRef>
            </p:style>
          </p:cxnSp>
          <p:cxnSp>
            <p:nvCxnSpPr>
              <p:cNvPr id="44" name="直接连接符 43"/>
              <p:cNvCxnSpPr/>
              <p:nvPr/>
            </p:nvCxnSpPr>
            <p:spPr>
              <a:xfrm>
                <a:off x="4109827" y="1415020"/>
                <a:ext cx="1045352"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16" name="组合 15"/>
            <p:cNvGrpSpPr/>
            <p:nvPr/>
          </p:nvGrpSpPr>
          <p:grpSpPr>
            <a:xfrm>
              <a:off x="5239793" y="3360727"/>
              <a:ext cx="1295646" cy="200784"/>
              <a:chOff x="3434731" y="1415020"/>
              <a:chExt cx="2088232" cy="576064"/>
            </a:xfrm>
          </p:grpSpPr>
          <p:cxnSp>
            <p:nvCxnSpPr>
              <p:cNvPr id="41" name="直接连接符 40"/>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cxnSp>
          <p:nvCxnSpPr>
            <p:cNvPr id="17" name="直接连接符 16"/>
            <p:cNvCxnSpPr/>
            <p:nvPr/>
          </p:nvCxnSpPr>
          <p:spPr>
            <a:xfrm>
              <a:off x="3419950" y="3010666"/>
              <a:ext cx="0" cy="5756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0708" y="3010666"/>
              <a:ext cx="1907" cy="3169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798463" y="3598690"/>
              <a:ext cx="838117" cy="330501"/>
              <a:chOff x="4785072" y="3591731"/>
              <a:chExt cx="1227088" cy="532275"/>
            </a:xfrm>
          </p:grpSpPr>
          <p:sp>
            <p:nvSpPr>
              <p:cNvPr id="35" name="矩形 34"/>
              <p:cNvSpPr/>
              <p:nvPr/>
            </p:nvSpPr>
            <p:spPr>
              <a:xfrm>
                <a:off x="5372637" y="3646279"/>
                <a:ext cx="204101" cy="468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nvGrpSpPr>
              <p:cNvPr id="36" name="组合 35"/>
              <p:cNvGrpSpPr/>
              <p:nvPr/>
            </p:nvGrpSpPr>
            <p:grpSpPr>
              <a:xfrm>
                <a:off x="4916820" y="3646279"/>
                <a:ext cx="1021484" cy="363903"/>
                <a:chOff x="2875460" y="2277671"/>
                <a:chExt cx="2136994" cy="761304"/>
              </a:xfrm>
            </p:grpSpPr>
            <p:sp>
              <p:nvSpPr>
                <p:cNvPr id="38" name="矩形 37"/>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9" name="矩形 38"/>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0" name="矩形 39"/>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37" name="矩形 36"/>
              <p:cNvSpPr/>
              <p:nvPr/>
            </p:nvSpPr>
            <p:spPr>
              <a:xfrm>
                <a:off x="4785072" y="3591731"/>
                <a:ext cx="1227088"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20" name="组合 19"/>
            <p:cNvGrpSpPr/>
            <p:nvPr/>
          </p:nvGrpSpPr>
          <p:grpSpPr>
            <a:xfrm>
              <a:off x="6382616" y="3598983"/>
              <a:ext cx="385160" cy="330501"/>
              <a:chOff x="7104431" y="3592203"/>
              <a:chExt cx="563913" cy="532275"/>
            </a:xfrm>
          </p:grpSpPr>
          <p:sp>
            <p:nvSpPr>
              <p:cNvPr id="33" name="矩形 32"/>
              <p:cNvSpPr/>
              <p:nvPr/>
            </p:nvSpPr>
            <p:spPr>
              <a:xfrm>
                <a:off x="7187217" y="3649398"/>
                <a:ext cx="379984" cy="4659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sp>
            <p:nvSpPr>
              <p:cNvPr id="34" name="矩形 33"/>
              <p:cNvSpPr/>
              <p:nvPr/>
            </p:nvSpPr>
            <p:spPr>
              <a:xfrm>
                <a:off x="7104431" y="3592203"/>
                <a:ext cx="563913"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21" name="组合 20"/>
            <p:cNvGrpSpPr/>
            <p:nvPr/>
          </p:nvGrpSpPr>
          <p:grpSpPr>
            <a:xfrm>
              <a:off x="4642436" y="3952022"/>
              <a:ext cx="1295646" cy="200784"/>
              <a:chOff x="3722067" y="1415020"/>
              <a:chExt cx="2088233" cy="576064"/>
            </a:xfrm>
          </p:grpSpPr>
          <p:cxnSp>
            <p:nvCxnSpPr>
              <p:cNvPr id="31" name="直接连接符 30"/>
              <p:cNvCxnSpPr/>
              <p:nvPr/>
            </p:nvCxnSpPr>
            <p:spPr>
              <a:xfrm flipH="1">
                <a:off x="3722067" y="1415020"/>
                <a:ext cx="1044179" cy="576064"/>
              </a:xfrm>
              <a:prstGeom prst="line">
                <a:avLst/>
              </a:prstGeom>
            </p:spPr>
            <p:style>
              <a:lnRef idx="1">
                <a:schemeClr val="dk1"/>
              </a:lnRef>
              <a:fillRef idx="0">
                <a:schemeClr val="dk1"/>
              </a:fillRef>
              <a:effectRef idx="0">
                <a:schemeClr val="dk1"/>
              </a:effectRef>
              <a:fontRef idx="minor">
                <a:schemeClr val="tx1"/>
              </a:fontRef>
            </p:style>
          </p:cxnSp>
          <p:cxnSp>
            <p:nvCxnSpPr>
              <p:cNvPr id="32" name="直接连接符 31"/>
              <p:cNvCxnSpPr/>
              <p:nvPr/>
            </p:nvCxnSpPr>
            <p:spPr>
              <a:xfrm>
                <a:off x="4764949" y="1415020"/>
                <a:ext cx="1045351" cy="576064"/>
              </a:xfrm>
              <a:prstGeom prst="line">
                <a:avLst/>
              </a:prstGeom>
            </p:spPr>
            <p:style>
              <a:lnRef idx="1">
                <a:schemeClr val="dk1"/>
              </a:lnRef>
              <a:fillRef idx="0">
                <a:schemeClr val="dk1"/>
              </a:fillRef>
              <a:effectRef idx="0">
                <a:schemeClr val="dk1"/>
              </a:effectRef>
              <a:fontRef idx="minor">
                <a:schemeClr val="tx1"/>
              </a:fontRef>
            </p:style>
          </p:cxnSp>
        </p:grpSp>
        <p:sp>
          <p:nvSpPr>
            <p:cNvPr id="22" name="矩形 21"/>
            <p:cNvSpPr/>
            <p:nvPr/>
          </p:nvSpPr>
          <p:spPr>
            <a:xfrm>
              <a:off x="5868382" y="4190318"/>
              <a:ext cx="139404" cy="290977"/>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nvGrpSpPr>
            <p:cNvPr id="23" name="组合 22"/>
            <p:cNvGrpSpPr/>
            <p:nvPr/>
          </p:nvGrpSpPr>
          <p:grpSpPr>
            <a:xfrm>
              <a:off x="4211310" y="4190318"/>
              <a:ext cx="838118" cy="330501"/>
              <a:chOff x="3894525" y="4544555"/>
              <a:chExt cx="1227089" cy="532275"/>
            </a:xfrm>
          </p:grpSpPr>
          <p:grpSp>
            <p:nvGrpSpPr>
              <p:cNvPr id="25" name="组合 24"/>
              <p:cNvGrpSpPr/>
              <p:nvPr/>
            </p:nvGrpSpPr>
            <p:grpSpPr>
              <a:xfrm>
                <a:off x="4026273" y="4599103"/>
                <a:ext cx="1021484" cy="363903"/>
                <a:chOff x="3421519" y="2277671"/>
                <a:chExt cx="2136994" cy="761304"/>
              </a:xfrm>
            </p:grpSpPr>
            <p:sp>
              <p:nvSpPr>
                <p:cNvPr id="28" name="矩形 27"/>
                <p:cNvSpPr/>
                <p:nvPr/>
              </p:nvSpPr>
              <p:spPr>
                <a:xfrm>
                  <a:off x="3421519" y="2286408"/>
                  <a:ext cx="391616" cy="752567"/>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9" name="矩形 28"/>
                <p:cNvSpPr/>
                <p:nvPr/>
              </p:nvSpPr>
              <p:spPr>
                <a:xfrm>
                  <a:off x="3909325" y="2286408"/>
                  <a:ext cx="391616" cy="752567"/>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0" name="矩形 29"/>
                <p:cNvSpPr/>
                <p:nvPr/>
              </p:nvSpPr>
              <p:spPr>
                <a:xfrm>
                  <a:off x="5166897" y="2277671"/>
                  <a:ext cx="391616" cy="752567"/>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26" name="矩形 25"/>
              <p:cNvSpPr/>
              <p:nvPr/>
            </p:nvSpPr>
            <p:spPr>
              <a:xfrm>
                <a:off x="3894525" y="4544555"/>
                <a:ext cx="1227089"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27" name="矩形 26"/>
              <p:cNvSpPr/>
              <p:nvPr/>
            </p:nvSpPr>
            <p:spPr>
              <a:xfrm>
                <a:off x="4493203" y="4603277"/>
                <a:ext cx="187193" cy="359728"/>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24" name="矩形 23"/>
            <p:cNvSpPr/>
            <p:nvPr/>
          </p:nvSpPr>
          <p:spPr>
            <a:xfrm>
              <a:off x="5199778" y="3625463"/>
              <a:ext cx="139404" cy="290977"/>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sp>
        <p:nvSpPr>
          <p:cNvPr id="3" name="右箭头 2"/>
          <p:cNvSpPr/>
          <p:nvPr/>
        </p:nvSpPr>
        <p:spPr>
          <a:xfrm>
            <a:off x="5364484" y="2050023"/>
            <a:ext cx="249303" cy="300809"/>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sp>
        <p:nvSpPr>
          <p:cNvPr id="170" name="右箭头 169"/>
          <p:cNvSpPr/>
          <p:nvPr/>
        </p:nvSpPr>
        <p:spPr>
          <a:xfrm flipH="1">
            <a:off x="3708493" y="2051100"/>
            <a:ext cx="249303" cy="300809"/>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139985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9"/>
                                        </p:tgtEl>
                                      </p:cBhvr>
                                    </p:animEffect>
                                    <p:set>
                                      <p:cBhvr>
                                        <p:cTn id="7" dur="1" fill="hold">
                                          <p:stCondLst>
                                            <p:cond delay="499"/>
                                          </p:stCondLst>
                                        </p:cTn>
                                        <p:tgtEl>
                                          <p:spTgt spid="16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wipe(right)">
                                      <p:cBhvr>
                                        <p:cTn id="15"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An application – Façade retargeting</a:t>
            </a:r>
            <a:endParaRPr lang="zh-CN" altLang="en-US" dirty="0"/>
          </a:p>
        </p:txBody>
      </p:sp>
      <p:sp>
        <p:nvSpPr>
          <p:cNvPr id="3" name="内容占位符 2"/>
          <p:cNvSpPr>
            <a:spLocks noGrp="1"/>
          </p:cNvSpPr>
          <p:nvPr>
            <p:ph idx="1"/>
          </p:nvPr>
        </p:nvSpPr>
        <p:spPr>
          <a:xfrm>
            <a:off x="457200" y="1200521"/>
            <a:ext cx="8229600" cy="447303"/>
          </a:xfrm>
        </p:spPr>
        <p:txBody>
          <a:bodyPr>
            <a:normAutofit fontScale="85000" lnSpcReduction="20000"/>
          </a:bodyPr>
          <a:lstStyle/>
          <a:p>
            <a:r>
              <a:rPr lang="en-US" altLang="zh-CN" dirty="0" smtClean="0"/>
              <a:t>Top-down propagation</a:t>
            </a:r>
            <a:endParaRPr lang="zh-CN" altLang="en-US" dirty="0"/>
          </a:p>
        </p:txBody>
      </p:sp>
      <p:grpSp>
        <p:nvGrpSpPr>
          <p:cNvPr id="10" name="组合 9"/>
          <p:cNvGrpSpPr/>
          <p:nvPr/>
        </p:nvGrpSpPr>
        <p:grpSpPr>
          <a:xfrm>
            <a:off x="3451976" y="2672330"/>
            <a:ext cx="2420818" cy="293670"/>
            <a:chOff x="3434731" y="1415020"/>
            <a:chExt cx="2088232" cy="576064"/>
          </a:xfrm>
        </p:grpSpPr>
        <p:cxnSp>
          <p:nvCxnSpPr>
            <p:cNvPr id="80" name="直接连接符 79"/>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81" name="直接连接符 80"/>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121" name="组合 120"/>
          <p:cNvGrpSpPr/>
          <p:nvPr/>
        </p:nvGrpSpPr>
        <p:grpSpPr>
          <a:xfrm>
            <a:off x="4052227" y="1719832"/>
            <a:ext cx="1220317" cy="921928"/>
            <a:chOff x="4052227" y="1719832"/>
            <a:chExt cx="1220317" cy="921928"/>
          </a:xfrm>
        </p:grpSpPr>
        <p:sp>
          <p:nvSpPr>
            <p:cNvPr id="61" name="矩形 60"/>
            <p:cNvSpPr/>
            <p:nvPr/>
          </p:nvSpPr>
          <p:spPr>
            <a:xfrm>
              <a:off x="4052227" y="1719832"/>
              <a:ext cx="1220317" cy="921928"/>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cxnSp>
          <p:nvCxnSpPr>
            <p:cNvPr id="12" name="直接连接符 11"/>
            <p:cNvCxnSpPr/>
            <p:nvPr/>
          </p:nvCxnSpPr>
          <p:spPr>
            <a:xfrm>
              <a:off x="4052227" y="2309733"/>
              <a:ext cx="12203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04479" y="3855785"/>
            <a:ext cx="829026" cy="587072"/>
            <a:chOff x="1044442" y="4012323"/>
            <a:chExt cx="1213777" cy="945485"/>
          </a:xfrm>
        </p:grpSpPr>
        <p:grpSp>
          <p:nvGrpSpPr>
            <p:cNvPr id="51" name="组合 50"/>
            <p:cNvGrpSpPr/>
            <p:nvPr/>
          </p:nvGrpSpPr>
          <p:grpSpPr>
            <a:xfrm>
              <a:off x="1154420" y="4110637"/>
              <a:ext cx="1048997" cy="750585"/>
              <a:chOff x="2837083" y="386089"/>
              <a:chExt cx="2194560" cy="1570258"/>
            </a:xfrm>
          </p:grpSpPr>
          <p:sp>
            <p:nvSpPr>
              <p:cNvPr id="53" name="矩形 52"/>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54" name="矩形 53"/>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55" name="矩形 54"/>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56" name="矩形 55"/>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57" name="矩形 56"/>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58" name="矩形 57"/>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59" name="矩形 58"/>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60" name="矩形 59"/>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sp>
          <p:nvSpPr>
            <p:cNvPr id="52" name="矩形 51"/>
            <p:cNvSpPr/>
            <p:nvPr/>
          </p:nvSpPr>
          <p:spPr>
            <a:xfrm>
              <a:off x="1044442" y="4012323"/>
              <a:ext cx="1213777"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4" name="组合 13"/>
          <p:cNvGrpSpPr/>
          <p:nvPr/>
        </p:nvGrpSpPr>
        <p:grpSpPr>
          <a:xfrm>
            <a:off x="3270869" y="3851278"/>
            <a:ext cx="391292" cy="587072"/>
            <a:chOff x="2872384" y="4005064"/>
            <a:chExt cx="572891" cy="945485"/>
          </a:xfrm>
        </p:grpSpPr>
        <p:sp>
          <p:nvSpPr>
            <p:cNvPr id="45" name="矩形 44"/>
            <p:cNvSpPr/>
            <p:nvPr/>
          </p:nvSpPr>
          <p:spPr>
            <a:xfrm>
              <a:off x="2920937" y="4099883"/>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6" name="矩形 45"/>
            <p:cNvSpPr/>
            <p:nvPr/>
          </p:nvSpPr>
          <p:spPr>
            <a:xfrm>
              <a:off x="2920937" y="4552166"/>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8" name="矩形 47"/>
            <p:cNvSpPr/>
            <p:nvPr/>
          </p:nvSpPr>
          <p:spPr>
            <a:xfrm>
              <a:off x="2872384" y="4005064"/>
              <a:ext cx="572891"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5" name="组合 14"/>
          <p:cNvGrpSpPr/>
          <p:nvPr/>
        </p:nvGrpSpPr>
        <p:grpSpPr>
          <a:xfrm>
            <a:off x="2462141" y="3619204"/>
            <a:ext cx="973438" cy="200784"/>
            <a:chOff x="3434731" y="1415020"/>
            <a:chExt cx="2088232" cy="576064"/>
          </a:xfrm>
        </p:grpSpPr>
        <p:cxnSp>
          <p:nvCxnSpPr>
            <p:cNvPr id="43" name="直接连接符 42"/>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44" name="直接连接符 43"/>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16" name="组合 15"/>
          <p:cNvGrpSpPr/>
          <p:nvPr/>
        </p:nvGrpSpPr>
        <p:grpSpPr>
          <a:xfrm>
            <a:off x="5237840" y="3356668"/>
            <a:ext cx="1295646" cy="200784"/>
            <a:chOff x="3434731" y="1415020"/>
            <a:chExt cx="2088232" cy="576064"/>
          </a:xfrm>
        </p:grpSpPr>
        <p:cxnSp>
          <p:nvCxnSpPr>
            <p:cNvPr id="41" name="直接连接符 40"/>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123" name="组合 122"/>
          <p:cNvGrpSpPr/>
          <p:nvPr/>
        </p:nvGrpSpPr>
        <p:grpSpPr>
          <a:xfrm>
            <a:off x="2585317" y="2999160"/>
            <a:ext cx="1220317" cy="587072"/>
            <a:chOff x="2585317" y="2999160"/>
            <a:chExt cx="1220317" cy="587072"/>
          </a:xfrm>
        </p:grpSpPr>
        <p:sp>
          <p:nvSpPr>
            <p:cNvPr id="99" name="矩形 98"/>
            <p:cNvSpPr/>
            <p:nvPr/>
          </p:nvSpPr>
          <p:spPr>
            <a:xfrm>
              <a:off x="2585317" y="2999160"/>
              <a:ext cx="1220317" cy="58707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cxnSp>
          <p:nvCxnSpPr>
            <p:cNvPr id="17" name="直接连接符 16"/>
            <p:cNvCxnSpPr/>
            <p:nvPr/>
          </p:nvCxnSpPr>
          <p:spPr>
            <a:xfrm>
              <a:off x="3417997" y="3006607"/>
              <a:ext cx="0" cy="5756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a:off x="5272544" y="2999689"/>
            <a:ext cx="1220317" cy="330501"/>
            <a:chOff x="5272544" y="2999689"/>
            <a:chExt cx="1220317" cy="330501"/>
          </a:xfrm>
        </p:grpSpPr>
        <p:sp>
          <p:nvSpPr>
            <p:cNvPr id="87" name="矩形 86"/>
            <p:cNvSpPr/>
            <p:nvPr/>
          </p:nvSpPr>
          <p:spPr>
            <a:xfrm>
              <a:off x="5272544" y="2999689"/>
              <a:ext cx="1220317" cy="33050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cxnSp>
          <p:nvCxnSpPr>
            <p:cNvPr id="18" name="直接连接符 17"/>
            <p:cNvCxnSpPr/>
            <p:nvPr/>
          </p:nvCxnSpPr>
          <p:spPr>
            <a:xfrm>
              <a:off x="6108755" y="3006607"/>
              <a:ext cx="1907" cy="3169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6380663" y="3594924"/>
            <a:ext cx="385160" cy="330501"/>
            <a:chOff x="7104431" y="3592203"/>
            <a:chExt cx="563913" cy="532275"/>
          </a:xfrm>
        </p:grpSpPr>
        <p:sp>
          <p:nvSpPr>
            <p:cNvPr id="33" name="矩形 32"/>
            <p:cNvSpPr/>
            <p:nvPr/>
          </p:nvSpPr>
          <p:spPr>
            <a:xfrm>
              <a:off x="7187217" y="3649398"/>
              <a:ext cx="379984" cy="4659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sp>
          <p:nvSpPr>
            <p:cNvPr id="34" name="矩形 33"/>
            <p:cNvSpPr/>
            <p:nvPr/>
          </p:nvSpPr>
          <p:spPr>
            <a:xfrm>
              <a:off x="7104431" y="3592203"/>
              <a:ext cx="563913"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21" name="组合 20"/>
          <p:cNvGrpSpPr/>
          <p:nvPr/>
        </p:nvGrpSpPr>
        <p:grpSpPr>
          <a:xfrm>
            <a:off x="4646812" y="3947963"/>
            <a:ext cx="1295646" cy="200784"/>
            <a:chOff x="3434731" y="1415020"/>
            <a:chExt cx="2088232" cy="576064"/>
          </a:xfrm>
        </p:grpSpPr>
        <p:cxnSp>
          <p:nvCxnSpPr>
            <p:cNvPr id="31" name="直接连接符 30"/>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32" name="直接连接符 31"/>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sp>
        <p:nvSpPr>
          <p:cNvPr id="22" name="矩形 21"/>
          <p:cNvSpPr/>
          <p:nvPr/>
        </p:nvSpPr>
        <p:spPr>
          <a:xfrm>
            <a:off x="5872756" y="4186259"/>
            <a:ext cx="139404" cy="290977"/>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nvGrpSpPr>
          <p:cNvPr id="23" name="组合 22"/>
          <p:cNvGrpSpPr/>
          <p:nvPr/>
        </p:nvGrpSpPr>
        <p:grpSpPr>
          <a:xfrm>
            <a:off x="4215683" y="4186259"/>
            <a:ext cx="838117" cy="330501"/>
            <a:chOff x="3633508" y="4544555"/>
            <a:chExt cx="1227088" cy="532275"/>
          </a:xfrm>
        </p:grpSpPr>
        <p:grpSp>
          <p:nvGrpSpPr>
            <p:cNvPr id="25" name="组合 24"/>
            <p:cNvGrpSpPr/>
            <p:nvPr/>
          </p:nvGrpSpPr>
          <p:grpSpPr>
            <a:xfrm>
              <a:off x="3765257" y="4599103"/>
              <a:ext cx="1021485" cy="363903"/>
              <a:chOff x="2875460" y="2277671"/>
              <a:chExt cx="2136994" cy="761304"/>
            </a:xfrm>
          </p:grpSpPr>
          <p:sp>
            <p:nvSpPr>
              <p:cNvPr id="28" name="矩形 27"/>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9" name="矩形 28"/>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0" name="矩形 29"/>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26" name="矩形 25"/>
            <p:cNvSpPr/>
            <p:nvPr/>
          </p:nvSpPr>
          <p:spPr>
            <a:xfrm>
              <a:off x="3633508" y="4544555"/>
              <a:ext cx="1227088"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27" name="矩形 26"/>
            <p:cNvSpPr/>
            <p:nvPr/>
          </p:nvSpPr>
          <p:spPr>
            <a:xfrm>
              <a:off x="4232186" y="4603278"/>
              <a:ext cx="187192" cy="359728"/>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grpSp>
        <p:nvGrpSpPr>
          <p:cNvPr id="155" name="组合 154"/>
          <p:cNvGrpSpPr/>
          <p:nvPr/>
        </p:nvGrpSpPr>
        <p:grpSpPr>
          <a:xfrm>
            <a:off x="4796510" y="3594631"/>
            <a:ext cx="838117" cy="330501"/>
            <a:chOff x="4796510" y="3594631"/>
            <a:chExt cx="838117" cy="330501"/>
          </a:xfrm>
        </p:grpSpPr>
        <p:grpSp>
          <p:nvGrpSpPr>
            <p:cNvPr id="19" name="组合 18"/>
            <p:cNvGrpSpPr/>
            <p:nvPr/>
          </p:nvGrpSpPr>
          <p:grpSpPr>
            <a:xfrm>
              <a:off x="4796510" y="3594631"/>
              <a:ext cx="838117" cy="330501"/>
              <a:chOff x="4785072" y="3591731"/>
              <a:chExt cx="1227088" cy="532275"/>
            </a:xfrm>
          </p:grpSpPr>
          <p:sp>
            <p:nvSpPr>
              <p:cNvPr id="35" name="矩形 34"/>
              <p:cNvSpPr/>
              <p:nvPr/>
            </p:nvSpPr>
            <p:spPr>
              <a:xfrm>
                <a:off x="5372637" y="3646279"/>
                <a:ext cx="204101" cy="468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7" name="矩形 36"/>
              <p:cNvSpPr/>
              <p:nvPr/>
            </p:nvSpPr>
            <p:spPr>
              <a:xfrm>
                <a:off x="4785072" y="3591731"/>
                <a:ext cx="1227088"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sp>
          <p:nvSpPr>
            <p:cNvPr id="24" name="矩形 23"/>
            <p:cNvSpPr/>
            <p:nvPr/>
          </p:nvSpPr>
          <p:spPr>
            <a:xfrm>
              <a:off x="5197825" y="3621404"/>
              <a:ext cx="139404" cy="290977"/>
            </a:xfrm>
            <a:prstGeom prst="rect">
              <a:avLst/>
            </a:prstGeom>
            <a:solidFill>
              <a:schemeClr val="bg1"/>
            </a:solidFill>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grpSp>
        <p:nvGrpSpPr>
          <p:cNvPr id="124" name="组合 123"/>
          <p:cNvGrpSpPr/>
          <p:nvPr/>
        </p:nvGrpSpPr>
        <p:grpSpPr>
          <a:xfrm>
            <a:off x="3772878" y="1721134"/>
            <a:ext cx="1786666" cy="921928"/>
            <a:chOff x="4052227" y="1719832"/>
            <a:chExt cx="1220317" cy="921928"/>
          </a:xfrm>
        </p:grpSpPr>
        <p:sp>
          <p:nvSpPr>
            <p:cNvPr id="125" name="矩形 124"/>
            <p:cNvSpPr/>
            <p:nvPr/>
          </p:nvSpPr>
          <p:spPr>
            <a:xfrm>
              <a:off x="4052227" y="1719832"/>
              <a:ext cx="1220317" cy="921928"/>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cxnSp>
          <p:nvCxnSpPr>
            <p:cNvPr id="126" name="直接连接符 125"/>
            <p:cNvCxnSpPr/>
            <p:nvPr/>
          </p:nvCxnSpPr>
          <p:spPr>
            <a:xfrm>
              <a:off x="4052227" y="2309733"/>
              <a:ext cx="12203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7" name="组合 126"/>
          <p:cNvGrpSpPr/>
          <p:nvPr/>
        </p:nvGrpSpPr>
        <p:grpSpPr>
          <a:xfrm>
            <a:off x="2302405" y="2997558"/>
            <a:ext cx="1786666" cy="587072"/>
            <a:chOff x="2585317" y="2999160"/>
            <a:chExt cx="1220317" cy="587072"/>
          </a:xfrm>
        </p:grpSpPr>
        <p:sp>
          <p:nvSpPr>
            <p:cNvPr id="128" name="矩形 127"/>
            <p:cNvSpPr/>
            <p:nvPr/>
          </p:nvSpPr>
          <p:spPr>
            <a:xfrm>
              <a:off x="2585317" y="2999160"/>
              <a:ext cx="1220317" cy="58707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cxnSp>
          <p:nvCxnSpPr>
            <p:cNvPr id="129" name="直接连接符 128"/>
            <p:cNvCxnSpPr/>
            <p:nvPr/>
          </p:nvCxnSpPr>
          <p:spPr>
            <a:xfrm>
              <a:off x="3417997" y="3006607"/>
              <a:ext cx="0" cy="5756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1" name="组合 150"/>
          <p:cNvGrpSpPr/>
          <p:nvPr/>
        </p:nvGrpSpPr>
        <p:grpSpPr>
          <a:xfrm>
            <a:off x="1712103" y="3859233"/>
            <a:ext cx="1213777" cy="587072"/>
            <a:chOff x="467544" y="3171227"/>
            <a:chExt cx="1213777" cy="587072"/>
          </a:xfrm>
        </p:grpSpPr>
        <p:sp>
          <p:nvSpPr>
            <p:cNvPr id="134" name="矩形 133"/>
            <p:cNvSpPr/>
            <p:nvPr/>
          </p:nvSpPr>
          <p:spPr>
            <a:xfrm>
              <a:off x="467544" y="3171227"/>
              <a:ext cx="1213777" cy="58707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135" name="矩形 134"/>
            <p:cNvSpPr/>
            <p:nvPr/>
          </p:nvSpPr>
          <p:spPr>
            <a:xfrm>
              <a:off x="537774" y="3236150"/>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6" name="矩形 135"/>
            <p:cNvSpPr/>
            <p:nvPr/>
          </p:nvSpPr>
          <p:spPr>
            <a:xfrm>
              <a:off x="721290" y="3236150"/>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7" name="矩形 136"/>
            <p:cNvSpPr/>
            <p:nvPr/>
          </p:nvSpPr>
          <p:spPr>
            <a:xfrm>
              <a:off x="912910" y="3236150"/>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8" name="矩形 137"/>
            <p:cNvSpPr/>
            <p:nvPr/>
          </p:nvSpPr>
          <p:spPr>
            <a:xfrm>
              <a:off x="539552" y="3514813"/>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9" name="矩形 138"/>
            <p:cNvSpPr/>
            <p:nvPr/>
          </p:nvSpPr>
          <p:spPr>
            <a:xfrm>
              <a:off x="723068" y="3514813"/>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0" name="矩形 139"/>
            <p:cNvSpPr/>
            <p:nvPr/>
          </p:nvSpPr>
          <p:spPr>
            <a:xfrm>
              <a:off x="914688" y="3514813"/>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1" name="矩形 140"/>
            <p:cNvSpPr/>
            <p:nvPr/>
          </p:nvSpPr>
          <p:spPr>
            <a:xfrm>
              <a:off x="1102374" y="3234684"/>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2" name="矩形 141"/>
            <p:cNvSpPr/>
            <p:nvPr/>
          </p:nvSpPr>
          <p:spPr>
            <a:xfrm>
              <a:off x="1285890" y="3234684"/>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3" name="矩形 142"/>
            <p:cNvSpPr/>
            <p:nvPr/>
          </p:nvSpPr>
          <p:spPr>
            <a:xfrm>
              <a:off x="1477510" y="3234684"/>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4" name="矩形 143"/>
            <p:cNvSpPr/>
            <p:nvPr/>
          </p:nvSpPr>
          <p:spPr>
            <a:xfrm>
              <a:off x="1104152" y="3513347"/>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5" name="矩形 144"/>
            <p:cNvSpPr/>
            <p:nvPr/>
          </p:nvSpPr>
          <p:spPr>
            <a:xfrm>
              <a:off x="1287668" y="3513347"/>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6" name="矩形 145"/>
            <p:cNvSpPr/>
            <p:nvPr/>
          </p:nvSpPr>
          <p:spPr>
            <a:xfrm>
              <a:off x="1479288" y="3513347"/>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nvGrpSpPr>
          <p:cNvPr id="147" name="组合 146"/>
          <p:cNvGrpSpPr/>
          <p:nvPr/>
        </p:nvGrpSpPr>
        <p:grpSpPr>
          <a:xfrm>
            <a:off x="3184174" y="3849900"/>
            <a:ext cx="572890" cy="587072"/>
            <a:chOff x="2872384" y="4005064"/>
            <a:chExt cx="572891" cy="945485"/>
          </a:xfrm>
        </p:grpSpPr>
        <p:sp>
          <p:nvSpPr>
            <p:cNvPr id="148" name="矩形 147"/>
            <p:cNvSpPr/>
            <p:nvPr/>
          </p:nvSpPr>
          <p:spPr>
            <a:xfrm>
              <a:off x="2920937" y="4099883"/>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49" name="矩形 148"/>
            <p:cNvSpPr/>
            <p:nvPr/>
          </p:nvSpPr>
          <p:spPr>
            <a:xfrm>
              <a:off x="2920937" y="4552166"/>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50" name="矩形 149"/>
            <p:cNvSpPr/>
            <p:nvPr/>
          </p:nvSpPr>
          <p:spPr>
            <a:xfrm>
              <a:off x="2872384" y="4005064"/>
              <a:ext cx="572891"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52" name="组合 151"/>
          <p:cNvGrpSpPr/>
          <p:nvPr/>
        </p:nvGrpSpPr>
        <p:grpSpPr>
          <a:xfrm>
            <a:off x="4994837" y="2997558"/>
            <a:ext cx="1786666" cy="330501"/>
            <a:chOff x="5272544" y="2999689"/>
            <a:chExt cx="1220317" cy="330501"/>
          </a:xfrm>
        </p:grpSpPr>
        <p:sp>
          <p:nvSpPr>
            <p:cNvPr id="153" name="矩形 152"/>
            <p:cNvSpPr/>
            <p:nvPr/>
          </p:nvSpPr>
          <p:spPr>
            <a:xfrm>
              <a:off x="5272544" y="2999689"/>
              <a:ext cx="1220317" cy="33050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cxnSp>
          <p:nvCxnSpPr>
            <p:cNvPr id="154" name="直接连接符 153"/>
            <p:cNvCxnSpPr/>
            <p:nvPr/>
          </p:nvCxnSpPr>
          <p:spPr>
            <a:xfrm>
              <a:off x="6108755" y="3006607"/>
              <a:ext cx="1907" cy="3169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6" name="组合 155"/>
          <p:cNvGrpSpPr/>
          <p:nvPr/>
        </p:nvGrpSpPr>
        <p:grpSpPr>
          <a:xfrm>
            <a:off x="4607170" y="3591824"/>
            <a:ext cx="1227087" cy="330501"/>
            <a:chOff x="4796510" y="3594631"/>
            <a:chExt cx="838117" cy="330501"/>
          </a:xfrm>
        </p:grpSpPr>
        <p:grpSp>
          <p:nvGrpSpPr>
            <p:cNvPr id="157" name="组合 156"/>
            <p:cNvGrpSpPr/>
            <p:nvPr/>
          </p:nvGrpSpPr>
          <p:grpSpPr>
            <a:xfrm>
              <a:off x="4796510" y="3594631"/>
              <a:ext cx="838117" cy="330501"/>
              <a:chOff x="4785072" y="3591731"/>
              <a:chExt cx="1227088" cy="532275"/>
            </a:xfrm>
          </p:grpSpPr>
          <p:sp>
            <p:nvSpPr>
              <p:cNvPr id="159" name="矩形 158"/>
              <p:cNvSpPr/>
              <p:nvPr/>
            </p:nvSpPr>
            <p:spPr>
              <a:xfrm>
                <a:off x="5372637" y="3646279"/>
                <a:ext cx="204101" cy="468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60" name="矩形 159"/>
              <p:cNvSpPr/>
              <p:nvPr/>
            </p:nvSpPr>
            <p:spPr>
              <a:xfrm>
                <a:off x="4785072" y="3591731"/>
                <a:ext cx="1227088"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sp>
          <p:nvSpPr>
            <p:cNvPr id="158" name="矩形 157"/>
            <p:cNvSpPr/>
            <p:nvPr/>
          </p:nvSpPr>
          <p:spPr>
            <a:xfrm>
              <a:off x="5197825" y="3621404"/>
              <a:ext cx="139404" cy="290977"/>
            </a:xfrm>
            <a:prstGeom prst="rect">
              <a:avLst/>
            </a:prstGeom>
            <a:solidFill>
              <a:schemeClr val="bg1"/>
            </a:solidFill>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grpSp>
        <p:nvGrpSpPr>
          <p:cNvPr id="161" name="组合 160"/>
          <p:cNvGrpSpPr/>
          <p:nvPr/>
        </p:nvGrpSpPr>
        <p:grpSpPr>
          <a:xfrm>
            <a:off x="6291286" y="3592189"/>
            <a:ext cx="563913" cy="330501"/>
            <a:chOff x="7104431" y="3592203"/>
            <a:chExt cx="563913" cy="532275"/>
          </a:xfrm>
        </p:grpSpPr>
        <p:sp>
          <p:nvSpPr>
            <p:cNvPr id="162" name="矩形 161"/>
            <p:cNvSpPr/>
            <p:nvPr/>
          </p:nvSpPr>
          <p:spPr>
            <a:xfrm>
              <a:off x="7187217" y="3649398"/>
              <a:ext cx="379984" cy="4659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sp>
          <p:nvSpPr>
            <p:cNvPr id="163" name="矩形 162"/>
            <p:cNvSpPr/>
            <p:nvPr/>
          </p:nvSpPr>
          <p:spPr>
            <a:xfrm>
              <a:off x="7104431" y="3592203"/>
              <a:ext cx="563913"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74" name="组合 173"/>
          <p:cNvGrpSpPr/>
          <p:nvPr/>
        </p:nvGrpSpPr>
        <p:grpSpPr>
          <a:xfrm>
            <a:off x="4026234" y="4184658"/>
            <a:ext cx="1227087" cy="330501"/>
            <a:chOff x="7041811" y="1718181"/>
            <a:chExt cx="1227087" cy="330501"/>
          </a:xfrm>
        </p:grpSpPr>
        <p:sp>
          <p:nvSpPr>
            <p:cNvPr id="168" name="矩形 167"/>
            <p:cNvSpPr/>
            <p:nvPr/>
          </p:nvSpPr>
          <p:spPr>
            <a:xfrm>
              <a:off x="7431792" y="1754644"/>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69" name="矩形 168"/>
            <p:cNvSpPr/>
            <p:nvPr/>
          </p:nvSpPr>
          <p:spPr>
            <a:xfrm>
              <a:off x="7598085" y="1754644"/>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70" name="矩形 169"/>
            <p:cNvSpPr/>
            <p:nvPr/>
          </p:nvSpPr>
          <p:spPr>
            <a:xfrm>
              <a:off x="7917216" y="1752051"/>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66" name="矩形 165"/>
            <p:cNvSpPr/>
            <p:nvPr/>
          </p:nvSpPr>
          <p:spPr>
            <a:xfrm>
              <a:off x="7041811" y="1718181"/>
              <a:ext cx="1227087" cy="33050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167" name="矩形 166"/>
            <p:cNvSpPr/>
            <p:nvPr/>
          </p:nvSpPr>
          <p:spPr>
            <a:xfrm>
              <a:off x="7757745" y="1754643"/>
              <a:ext cx="127855" cy="223363"/>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71" name="矩形 170"/>
            <p:cNvSpPr/>
            <p:nvPr/>
          </p:nvSpPr>
          <p:spPr>
            <a:xfrm>
              <a:off x="7269798" y="1750652"/>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72" name="矩形 171"/>
            <p:cNvSpPr/>
            <p:nvPr/>
          </p:nvSpPr>
          <p:spPr>
            <a:xfrm>
              <a:off x="8082567" y="1754644"/>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73" name="矩形 172"/>
            <p:cNvSpPr/>
            <p:nvPr/>
          </p:nvSpPr>
          <p:spPr>
            <a:xfrm>
              <a:off x="7097038" y="1750648"/>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75" name="矩形 174"/>
          <p:cNvSpPr/>
          <p:nvPr/>
        </p:nvSpPr>
        <p:spPr>
          <a:xfrm>
            <a:off x="5840407" y="4201353"/>
            <a:ext cx="204101" cy="290977"/>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119740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21"/>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24"/>
                                        </p:tgtEl>
                                        <p:attrNameLst>
                                          <p:attrName>style.visibility</p:attrName>
                                        </p:attrNameLst>
                                      </p:cBhvr>
                                      <p:to>
                                        <p:strVal val="visible"/>
                                      </p:to>
                                    </p:set>
                                    <p:animEffect transition="in" filter="fade">
                                      <p:cBhvr>
                                        <p:cTn id="9" dur="500"/>
                                        <p:tgtEl>
                                          <p:spTgt spid="1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2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fade">
                                      <p:cBhvr>
                                        <p:cTn id="16" dur="500"/>
                                        <p:tgtEl>
                                          <p:spTgt spid="12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51"/>
                                        </p:tgtEl>
                                        <p:attrNameLst>
                                          <p:attrName>style.visibility</p:attrName>
                                        </p:attrNameLst>
                                      </p:cBhvr>
                                      <p:to>
                                        <p:strVal val="visible"/>
                                      </p:to>
                                    </p:set>
                                    <p:animEffect transition="in" filter="fade">
                                      <p:cBhvr>
                                        <p:cTn id="23" dur="500"/>
                                        <p:tgtEl>
                                          <p:spTgt spid="1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47"/>
                                        </p:tgtEl>
                                        <p:attrNameLst>
                                          <p:attrName>style.visibility</p:attrName>
                                        </p:attrNameLst>
                                      </p:cBhvr>
                                      <p:to>
                                        <p:strVal val="visible"/>
                                      </p:to>
                                    </p:set>
                                    <p:animEffect transition="in" filter="fade">
                                      <p:cBhvr>
                                        <p:cTn id="31" dur="500"/>
                                        <p:tgtEl>
                                          <p:spTgt spid="14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22"/>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52"/>
                                        </p:tgtEl>
                                        <p:attrNameLst>
                                          <p:attrName>style.visibility</p:attrName>
                                        </p:attrNameLst>
                                      </p:cBhvr>
                                      <p:to>
                                        <p:strVal val="visible"/>
                                      </p:to>
                                    </p:set>
                                    <p:animEffect transition="in" filter="fade">
                                      <p:cBhvr>
                                        <p:cTn id="38" dur="500"/>
                                        <p:tgtEl>
                                          <p:spTgt spid="15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55"/>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56"/>
                                        </p:tgtEl>
                                        <p:attrNameLst>
                                          <p:attrName>style.visibility</p:attrName>
                                        </p:attrNameLst>
                                      </p:cBhvr>
                                      <p:to>
                                        <p:strVal val="visible"/>
                                      </p:to>
                                    </p:set>
                                    <p:animEffect transition="in" filter="fade">
                                      <p:cBhvr>
                                        <p:cTn id="45" dur="500"/>
                                        <p:tgtEl>
                                          <p:spTgt spid="15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0"/>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61"/>
                                        </p:tgtEl>
                                        <p:attrNameLst>
                                          <p:attrName>style.visibility</p:attrName>
                                        </p:attrNameLst>
                                      </p:cBhvr>
                                      <p:to>
                                        <p:strVal val="visible"/>
                                      </p:to>
                                    </p:set>
                                    <p:animEffect transition="in" filter="fade">
                                      <p:cBhvr>
                                        <p:cTn id="52" dur="500"/>
                                        <p:tgtEl>
                                          <p:spTgt spid="16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3"/>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fade">
                                      <p:cBhvr>
                                        <p:cTn id="59" dur="500"/>
                                        <p:tgtEl>
                                          <p:spTgt spid="17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175"/>
                                        </p:tgtEl>
                                        <p:attrNameLst>
                                          <p:attrName>style.visibility</p:attrName>
                                        </p:attrNameLst>
                                      </p:cBhvr>
                                      <p:to>
                                        <p:strVal val="visible"/>
                                      </p:to>
                                    </p:set>
                                    <p:animEffect transition="in" filter="fade">
                                      <p:cBhvr>
                                        <p:cTn id="66"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An application – Façade retargeting</a:t>
            </a:r>
            <a:endParaRPr lang="zh-CN" altLang="en-US" dirty="0"/>
          </a:p>
        </p:txBody>
      </p:sp>
      <p:sp>
        <p:nvSpPr>
          <p:cNvPr id="3" name="内容占位符 2"/>
          <p:cNvSpPr>
            <a:spLocks noGrp="1"/>
          </p:cNvSpPr>
          <p:nvPr>
            <p:ph idx="1"/>
          </p:nvPr>
        </p:nvSpPr>
        <p:spPr>
          <a:xfrm>
            <a:off x="457200" y="1200521"/>
            <a:ext cx="8229600" cy="447303"/>
          </a:xfrm>
        </p:spPr>
        <p:txBody>
          <a:bodyPr>
            <a:normAutofit fontScale="85000" lnSpcReduction="20000"/>
          </a:bodyPr>
          <a:lstStyle/>
          <a:p>
            <a:r>
              <a:rPr lang="en-US" altLang="zh-CN" dirty="0" smtClean="0"/>
              <a:t>Top-down propagation</a:t>
            </a:r>
            <a:endParaRPr lang="zh-CN" altLang="en-US" dirty="0"/>
          </a:p>
        </p:txBody>
      </p:sp>
      <p:sp>
        <p:nvSpPr>
          <p:cNvPr id="125" name="矩形 124"/>
          <p:cNvSpPr/>
          <p:nvPr/>
        </p:nvSpPr>
        <p:spPr>
          <a:xfrm>
            <a:off x="3772878" y="1721134"/>
            <a:ext cx="1786666" cy="921928"/>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nvGrpSpPr>
          <p:cNvPr id="151" name="组合 150"/>
          <p:cNvGrpSpPr/>
          <p:nvPr/>
        </p:nvGrpSpPr>
        <p:grpSpPr>
          <a:xfrm>
            <a:off x="1712103" y="3859233"/>
            <a:ext cx="1213777" cy="587072"/>
            <a:chOff x="467544" y="3171227"/>
            <a:chExt cx="1213777" cy="587072"/>
          </a:xfrm>
        </p:grpSpPr>
        <p:sp>
          <p:nvSpPr>
            <p:cNvPr id="134" name="矩形 133"/>
            <p:cNvSpPr/>
            <p:nvPr/>
          </p:nvSpPr>
          <p:spPr>
            <a:xfrm>
              <a:off x="467544" y="3171227"/>
              <a:ext cx="1213777" cy="58707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135" name="矩形 134"/>
            <p:cNvSpPr/>
            <p:nvPr/>
          </p:nvSpPr>
          <p:spPr>
            <a:xfrm>
              <a:off x="537774" y="3236150"/>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6" name="矩形 135"/>
            <p:cNvSpPr/>
            <p:nvPr/>
          </p:nvSpPr>
          <p:spPr>
            <a:xfrm>
              <a:off x="721290" y="3236150"/>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7" name="矩形 136"/>
            <p:cNvSpPr/>
            <p:nvPr/>
          </p:nvSpPr>
          <p:spPr>
            <a:xfrm>
              <a:off x="912910" y="3236150"/>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8" name="矩形 137"/>
            <p:cNvSpPr/>
            <p:nvPr/>
          </p:nvSpPr>
          <p:spPr>
            <a:xfrm>
              <a:off x="539552" y="3514813"/>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9" name="矩形 138"/>
            <p:cNvSpPr/>
            <p:nvPr/>
          </p:nvSpPr>
          <p:spPr>
            <a:xfrm>
              <a:off x="723068" y="3514813"/>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0" name="矩形 139"/>
            <p:cNvSpPr/>
            <p:nvPr/>
          </p:nvSpPr>
          <p:spPr>
            <a:xfrm>
              <a:off x="914688" y="3514813"/>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1" name="矩形 140"/>
            <p:cNvSpPr/>
            <p:nvPr/>
          </p:nvSpPr>
          <p:spPr>
            <a:xfrm>
              <a:off x="1102374" y="3234684"/>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2" name="矩形 141"/>
            <p:cNvSpPr/>
            <p:nvPr/>
          </p:nvSpPr>
          <p:spPr>
            <a:xfrm>
              <a:off x="1285890" y="3234684"/>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3" name="矩形 142"/>
            <p:cNvSpPr/>
            <p:nvPr/>
          </p:nvSpPr>
          <p:spPr>
            <a:xfrm>
              <a:off x="1477510" y="3234684"/>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4" name="矩形 143"/>
            <p:cNvSpPr/>
            <p:nvPr/>
          </p:nvSpPr>
          <p:spPr>
            <a:xfrm>
              <a:off x="1104152" y="3513347"/>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5" name="矩形 144"/>
            <p:cNvSpPr/>
            <p:nvPr/>
          </p:nvSpPr>
          <p:spPr>
            <a:xfrm>
              <a:off x="1287668" y="3513347"/>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6" name="矩形 145"/>
            <p:cNvSpPr/>
            <p:nvPr/>
          </p:nvSpPr>
          <p:spPr>
            <a:xfrm>
              <a:off x="1479288" y="3513347"/>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nvGrpSpPr>
          <p:cNvPr id="147" name="组合 146"/>
          <p:cNvGrpSpPr/>
          <p:nvPr/>
        </p:nvGrpSpPr>
        <p:grpSpPr>
          <a:xfrm>
            <a:off x="3184174" y="3849900"/>
            <a:ext cx="572890" cy="587072"/>
            <a:chOff x="2872384" y="4005064"/>
            <a:chExt cx="572891" cy="945485"/>
          </a:xfrm>
        </p:grpSpPr>
        <p:sp>
          <p:nvSpPr>
            <p:cNvPr id="148" name="矩形 147"/>
            <p:cNvSpPr/>
            <p:nvPr/>
          </p:nvSpPr>
          <p:spPr>
            <a:xfrm>
              <a:off x="2920937" y="4099883"/>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49" name="矩形 148"/>
            <p:cNvSpPr/>
            <p:nvPr/>
          </p:nvSpPr>
          <p:spPr>
            <a:xfrm>
              <a:off x="2920937" y="4552166"/>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50" name="矩形 149"/>
            <p:cNvSpPr/>
            <p:nvPr/>
          </p:nvSpPr>
          <p:spPr>
            <a:xfrm>
              <a:off x="2872384" y="4005064"/>
              <a:ext cx="572891"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8" name="组合 7"/>
          <p:cNvGrpSpPr/>
          <p:nvPr/>
        </p:nvGrpSpPr>
        <p:grpSpPr>
          <a:xfrm>
            <a:off x="2302405" y="2311035"/>
            <a:ext cx="4479098" cy="1837712"/>
            <a:chOff x="2302405" y="2311035"/>
            <a:chExt cx="4479098" cy="1837712"/>
          </a:xfrm>
        </p:grpSpPr>
        <p:grpSp>
          <p:nvGrpSpPr>
            <p:cNvPr id="10" name="组合 9"/>
            <p:cNvGrpSpPr/>
            <p:nvPr/>
          </p:nvGrpSpPr>
          <p:grpSpPr>
            <a:xfrm>
              <a:off x="3451976" y="2672330"/>
              <a:ext cx="2420818" cy="293670"/>
              <a:chOff x="3434731" y="1415020"/>
              <a:chExt cx="2088232" cy="576064"/>
            </a:xfrm>
          </p:grpSpPr>
          <p:cxnSp>
            <p:nvCxnSpPr>
              <p:cNvPr id="80" name="直接连接符 79"/>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81" name="直接连接符 80"/>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15" name="组合 14"/>
            <p:cNvGrpSpPr/>
            <p:nvPr/>
          </p:nvGrpSpPr>
          <p:grpSpPr>
            <a:xfrm>
              <a:off x="2462141" y="3619204"/>
              <a:ext cx="973438" cy="200784"/>
              <a:chOff x="3434731" y="1415020"/>
              <a:chExt cx="2088232" cy="576064"/>
            </a:xfrm>
          </p:grpSpPr>
          <p:cxnSp>
            <p:nvCxnSpPr>
              <p:cNvPr id="43" name="直接连接符 42"/>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44" name="直接连接符 43"/>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16" name="组合 15"/>
            <p:cNvGrpSpPr/>
            <p:nvPr/>
          </p:nvGrpSpPr>
          <p:grpSpPr>
            <a:xfrm>
              <a:off x="5237840" y="3356668"/>
              <a:ext cx="1295646" cy="200784"/>
              <a:chOff x="3434731" y="1415020"/>
              <a:chExt cx="2088232" cy="576064"/>
            </a:xfrm>
          </p:grpSpPr>
          <p:cxnSp>
            <p:nvCxnSpPr>
              <p:cNvPr id="41" name="直接连接符 40"/>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21" name="组合 20"/>
            <p:cNvGrpSpPr/>
            <p:nvPr/>
          </p:nvGrpSpPr>
          <p:grpSpPr>
            <a:xfrm>
              <a:off x="4646812" y="3947963"/>
              <a:ext cx="1295646" cy="200784"/>
              <a:chOff x="3434731" y="1415020"/>
              <a:chExt cx="2088232" cy="576064"/>
            </a:xfrm>
          </p:grpSpPr>
          <p:cxnSp>
            <p:nvCxnSpPr>
              <p:cNvPr id="31" name="直接连接符 30"/>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32" name="直接连接符 31"/>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cxnSp>
          <p:nvCxnSpPr>
            <p:cNvPr id="126" name="直接连接符 125"/>
            <p:cNvCxnSpPr/>
            <p:nvPr/>
          </p:nvCxnSpPr>
          <p:spPr>
            <a:xfrm>
              <a:off x="3772878" y="2311035"/>
              <a:ext cx="17866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7" name="组合 126"/>
            <p:cNvGrpSpPr/>
            <p:nvPr/>
          </p:nvGrpSpPr>
          <p:grpSpPr>
            <a:xfrm>
              <a:off x="2302405" y="2997558"/>
              <a:ext cx="1786666" cy="587072"/>
              <a:chOff x="2585317" y="2999160"/>
              <a:chExt cx="1220317" cy="587072"/>
            </a:xfrm>
          </p:grpSpPr>
          <p:sp>
            <p:nvSpPr>
              <p:cNvPr id="128" name="矩形 127"/>
              <p:cNvSpPr/>
              <p:nvPr/>
            </p:nvSpPr>
            <p:spPr>
              <a:xfrm>
                <a:off x="2585317" y="2999160"/>
                <a:ext cx="1220317" cy="58707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cxnSp>
            <p:nvCxnSpPr>
              <p:cNvPr id="129" name="直接连接符 128"/>
              <p:cNvCxnSpPr/>
              <p:nvPr/>
            </p:nvCxnSpPr>
            <p:spPr>
              <a:xfrm>
                <a:off x="3417997" y="3006607"/>
                <a:ext cx="0" cy="5756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2" name="组合 151"/>
            <p:cNvGrpSpPr/>
            <p:nvPr/>
          </p:nvGrpSpPr>
          <p:grpSpPr>
            <a:xfrm>
              <a:off x="4994837" y="2997558"/>
              <a:ext cx="1786666" cy="330501"/>
              <a:chOff x="5272544" y="2999689"/>
              <a:chExt cx="1220317" cy="330501"/>
            </a:xfrm>
          </p:grpSpPr>
          <p:sp>
            <p:nvSpPr>
              <p:cNvPr id="153" name="矩形 152"/>
              <p:cNvSpPr/>
              <p:nvPr/>
            </p:nvSpPr>
            <p:spPr>
              <a:xfrm>
                <a:off x="5272544" y="2999689"/>
                <a:ext cx="1220317" cy="33050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cxnSp>
            <p:nvCxnSpPr>
              <p:cNvPr id="154" name="直接连接符 153"/>
              <p:cNvCxnSpPr/>
              <p:nvPr/>
            </p:nvCxnSpPr>
            <p:spPr>
              <a:xfrm>
                <a:off x="6108755" y="3006607"/>
                <a:ext cx="1907" cy="3169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6" name="组合 155"/>
            <p:cNvGrpSpPr/>
            <p:nvPr/>
          </p:nvGrpSpPr>
          <p:grpSpPr>
            <a:xfrm>
              <a:off x="4607170" y="3591824"/>
              <a:ext cx="1227087" cy="330501"/>
              <a:chOff x="4796510" y="3594631"/>
              <a:chExt cx="838117" cy="330501"/>
            </a:xfrm>
          </p:grpSpPr>
          <p:grpSp>
            <p:nvGrpSpPr>
              <p:cNvPr id="157" name="组合 156"/>
              <p:cNvGrpSpPr/>
              <p:nvPr/>
            </p:nvGrpSpPr>
            <p:grpSpPr>
              <a:xfrm>
                <a:off x="4796510" y="3594631"/>
                <a:ext cx="838117" cy="330501"/>
                <a:chOff x="4785072" y="3591731"/>
                <a:chExt cx="1227088" cy="532275"/>
              </a:xfrm>
            </p:grpSpPr>
            <p:sp>
              <p:nvSpPr>
                <p:cNvPr id="159" name="矩形 158"/>
                <p:cNvSpPr/>
                <p:nvPr/>
              </p:nvSpPr>
              <p:spPr>
                <a:xfrm>
                  <a:off x="5372637" y="3646279"/>
                  <a:ext cx="204101" cy="468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60" name="矩形 159"/>
                <p:cNvSpPr/>
                <p:nvPr/>
              </p:nvSpPr>
              <p:spPr>
                <a:xfrm>
                  <a:off x="4785072" y="3591731"/>
                  <a:ext cx="1227088"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sp>
            <p:nvSpPr>
              <p:cNvPr id="158" name="矩形 157"/>
              <p:cNvSpPr/>
              <p:nvPr/>
            </p:nvSpPr>
            <p:spPr>
              <a:xfrm>
                <a:off x="5197825" y="3621404"/>
                <a:ext cx="139404" cy="290977"/>
              </a:xfrm>
              <a:prstGeom prst="rect">
                <a:avLst/>
              </a:prstGeom>
              <a:solidFill>
                <a:schemeClr val="bg1"/>
              </a:solidFill>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grpSp>
      <p:grpSp>
        <p:nvGrpSpPr>
          <p:cNvPr id="161" name="组合 160"/>
          <p:cNvGrpSpPr/>
          <p:nvPr/>
        </p:nvGrpSpPr>
        <p:grpSpPr>
          <a:xfrm>
            <a:off x="6300192" y="3594655"/>
            <a:ext cx="563913" cy="330501"/>
            <a:chOff x="7104431" y="3592203"/>
            <a:chExt cx="563913" cy="532275"/>
          </a:xfrm>
        </p:grpSpPr>
        <p:sp>
          <p:nvSpPr>
            <p:cNvPr id="162" name="矩形 161"/>
            <p:cNvSpPr/>
            <p:nvPr/>
          </p:nvSpPr>
          <p:spPr>
            <a:xfrm>
              <a:off x="7187217" y="3649398"/>
              <a:ext cx="379984" cy="4659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sp>
          <p:nvSpPr>
            <p:cNvPr id="163" name="矩形 162"/>
            <p:cNvSpPr/>
            <p:nvPr/>
          </p:nvSpPr>
          <p:spPr>
            <a:xfrm>
              <a:off x="7104431" y="3592203"/>
              <a:ext cx="563913"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74" name="组合 173"/>
          <p:cNvGrpSpPr/>
          <p:nvPr/>
        </p:nvGrpSpPr>
        <p:grpSpPr>
          <a:xfrm>
            <a:off x="4026234" y="4184658"/>
            <a:ext cx="1227087" cy="330501"/>
            <a:chOff x="7041811" y="1718181"/>
            <a:chExt cx="1227087" cy="330501"/>
          </a:xfrm>
        </p:grpSpPr>
        <p:sp>
          <p:nvSpPr>
            <p:cNvPr id="168" name="矩形 167"/>
            <p:cNvSpPr/>
            <p:nvPr/>
          </p:nvSpPr>
          <p:spPr>
            <a:xfrm>
              <a:off x="7431792" y="1754644"/>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69" name="矩形 168"/>
            <p:cNvSpPr/>
            <p:nvPr/>
          </p:nvSpPr>
          <p:spPr>
            <a:xfrm>
              <a:off x="7598085" y="1754644"/>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70" name="矩形 169"/>
            <p:cNvSpPr/>
            <p:nvPr/>
          </p:nvSpPr>
          <p:spPr>
            <a:xfrm>
              <a:off x="7917216" y="1752051"/>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66" name="矩形 165"/>
            <p:cNvSpPr/>
            <p:nvPr/>
          </p:nvSpPr>
          <p:spPr>
            <a:xfrm>
              <a:off x="7041811" y="1718181"/>
              <a:ext cx="1227087" cy="33050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167" name="矩形 166"/>
            <p:cNvSpPr/>
            <p:nvPr/>
          </p:nvSpPr>
          <p:spPr>
            <a:xfrm>
              <a:off x="7757745" y="1754643"/>
              <a:ext cx="127855" cy="223363"/>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71" name="矩形 170"/>
            <p:cNvSpPr/>
            <p:nvPr/>
          </p:nvSpPr>
          <p:spPr>
            <a:xfrm>
              <a:off x="7269798" y="1750652"/>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72" name="矩形 171"/>
            <p:cNvSpPr/>
            <p:nvPr/>
          </p:nvSpPr>
          <p:spPr>
            <a:xfrm>
              <a:off x="8082567" y="1754644"/>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73" name="矩形 172"/>
            <p:cNvSpPr/>
            <p:nvPr/>
          </p:nvSpPr>
          <p:spPr>
            <a:xfrm>
              <a:off x="7097038" y="1750648"/>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75" name="矩形 174"/>
          <p:cNvSpPr/>
          <p:nvPr/>
        </p:nvSpPr>
        <p:spPr>
          <a:xfrm>
            <a:off x="5840407" y="4201353"/>
            <a:ext cx="204101" cy="290977"/>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41724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2.22222E-6 3.31584E-6 L 0.22535 -0.41279 " pathEditMode="relative" rAng="0" ptsTypes="AA">
                                      <p:cBhvr>
                                        <p:cTn id="9" dur="1000" fill="hold"/>
                                        <p:tgtEl>
                                          <p:spTgt spid="151"/>
                                        </p:tgtEl>
                                        <p:attrNameLst>
                                          <p:attrName>ppt_x</p:attrName>
                                          <p:attrName>ppt_y</p:attrName>
                                        </p:attrNameLst>
                                      </p:cBhvr>
                                      <p:rCtr x="11267" y="-20655"/>
                                    </p:animMotion>
                                  </p:childTnLst>
                                </p:cTn>
                              </p:par>
                              <p:par>
                                <p:cTn id="10" presetID="42" presetClass="path" presetSubtype="0" accel="50000" decel="50000" fill="hold" nodeType="withEffect">
                                  <p:stCondLst>
                                    <p:cond delay="0"/>
                                  </p:stCondLst>
                                  <p:childTnLst>
                                    <p:animMotion origin="layout" path="M -3.88889E-6 -4.26057E-6 L 0.19705 -0.41123 " pathEditMode="relative" rAng="0" ptsTypes="AA">
                                      <p:cBhvr>
                                        <p:cTn id="11" dur="1000" fill="hold"/>
                                        <p:tgtEl>
                                          <p:spTgt spid="147"/>
                                        </p:tgtEl>
                                        <p:attrNameLst>
                                          <p:attrName>ppt_x</p:attrName>
                                          <p:attrName>ppt_y</p:attrName>
                                        </p:attrNameLst>
                                      </p:cBhvr>
                                      <p:rCtr x="9844" y="-20562"/>
                                    </p:animMotion>
                                  </p:childTnLst>
                                </p:cTn>
                              </p:par>
                              <p:par>
                                <p:cTn id="12" presetID="42" presetClass="path" presetSubtype="0" accel="50000" decel="50000" fill="hold" nodeType="withEffect">
                                  <p:stCondLst>
                                    <p:cond delay="0"/>
                                  </p:stCondLst>
                                  <p:childTnLst>
                                    <p:animMotion origin="layout" path="M -1.66667E-6 -1.04971E-7 L -0.02778 -0.36431 " pathEditMode="relative" rAng="0" ptsTypes="AA">
                                      <p:cBhvr>
                                        <p:cTn id="13" dur="1000" fill="hold"/>
                                        <p:tgtEl>
                                          <p:spTgt spid="174"/>
                                        </p:tgtEl>
                                        <p:attrNameLst>
                                          <p:attrName>ppt_x</p:attrName>
                                          <p:attrName>ppt_y</p:attrName>
                                        </p:attrNameLst>
                                      </p:cBhvr>
                                      <p:rCtr x="-1389" y="-18215"/>
                                    </p:animMotion>
                                  </p:childTnLst>
                                </p:cTn>
                              </p:par>
                              <p:par>
                                <p:cTn id="14" presetID="42" presetClass="path" presetSubtype="0" accel="50000" decel="50000" fill="hold" grpId="0" nodeType="withEffect">
                                  <p:stCondLst>
                                    <p:cond delay="0"/>
                                  </p:stCondLst>
                                  <p:childTnLst>
                                    <p:animMotion origin="layout" path="M 3.61111E-6 -2.63044E-6 L -0.15504 -0.36431 " pathEditMode="relative" rAng="0" ptsTypes="AA">
                                      <p:cBhvr>
                                        <p:cTn id="15" dur="1000" fill="hold"/>
                                        <p:tgtEl>
                                          <p:spTgt spid="175"/>
                                        </p:tgtEl>
                                        <p:attrNameLst>
                                          <p:attrName>ppt_x</p:attrName>
                                          <p:attrName>ppt_y</p:attrName>
                                        </p:attrNameLst>
                                      </p:cBhvr>
                                      <p:rCtr x="-7760" y="-18215"/>
                                    </p:animMotion>
                                  </p:childTnLst>
                                </p:cTn>
                              </p:par>
                              <p:par>
                                <p:cTn id="16" presetID="42" presetClass="path" presetSubtype="0" accel="50000" decel="50000" fill="hold" nodeType="withEffect">
                                  <p:stCondLst>
                                    <p:cond delay="0"/>
                                  </p:stCondLst>
                                  <p:childTnLst>
                                    <p:animMotion origin="layout" path="M -1.66667E-6 1.57456E-7 L -0.14462 -0.24915 " pathEditMode="relative" rAng="0" ptsTypes="AA">
                                      <p:cBhvr>
                                        <p:cTn id="17" dur="1000" fill="hold"/>
                                        <p:tgtEl>
                                          <p:spTgt spid="161"/>
                                        </p:tgtEl>
                                        <p:attrNameLst>
                                          <p:attrName>ppt_x</p:attrName>
                                          <p:attrName>ppt_y</p:attrName>
                                        </p:attrNameLst>
                                      </p:cBhvr>
                                      <p:rCtr x="-7240" y="-124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An application – Façade retargeting</a:t>
            </a:r>
            <a:endParaRPr lang="zh-CN" altLang="en-US" dirty="0"/>
          </a:p>
        </p:txBody>
      </p:sp>
      <p:sp>
        <p:nvSpPr>
          <p:cNvPr id="3" name="内容占位符 2"/>
          <p:cNvSpPr>
            <a:spLocks noGrp="1"/>
          </p:cNvSpPr>
          <p:nvPr>
            <p:ph idx="1"/>
          </p:nvPr>
        </p:nvSpPr>
        <p:spPr>
          <a:xfrm>
            <a:off x="457200" y="1200521"/>
            <a:ext cx="8229600" cy="447303"/>
          </a:xfrm>
        </p:spPr>
        <p:txBody>
          <a:bodyPr>
            <a:normAutofit fontScale="85000" lnSpcReduction="20000"/>
          </a:bodyPr>
          <a:lstStyle/>
          <a:p>
            <a:r>
              <a:rPr lang="en-US" altLang="zh-CN" dirty="0" smtClean="0"/>
              <a:t>Top-down propagation</a:t>
            </a:r>
            <a:endParaRPr lang="zh-CN" altLang="en-US" dirty="0"/>
          </a:p>
        </p:txBody>
      </p:sp>
      <p:grpSp>
        <p:nvGrpSpPr>
          <p:cNvPr id="7" name="组合 6"/>
          <p:cNvGrpSpPr/>
          <p:nvPr/>
        </p:nvGrpSpPr>
        <p:grpSpPr>
          <a:xfrm>
            <a:off x="3772878" y="1721134"/>
            <a:ext cx="1786666" cy="921928"/>
            <a:chOff x="3772878" y="1721134"/>
            <a:chExt cx="1786666" cy="921928"/>
          </a:xfrm>
        </p:grpSpPr>
        <p:sp>
          <p:nvSpPr>
            <p:cNvPr id="125" name="矩形 124"/>
            <p:cNvSpPr/>
            <p:nvPr/>
          </p:nvSpPr>
          <p:spPr>
            <a:xfrm>
              <a:off x="3772878" y="1721134"/>
              <a:ext cx="1786666" cy="921928"/>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135" name="矩形 134"/>
            <p:cNvSpPr/>
            <p:nvPr/>
          </p:nvSpPr>
          <p:spPr>
            <a:xfrm>
              <a:off x="3853061" y="1785569"/>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6" name="矩形 135"/>
            <p:cNvSpPr/>
            <p:nvPr/>
          </p:nvSpPr>
          <p:spPr>
            <a:xfrm>
              <a:off x="4036577" y="1785569"/>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7" name="矩形 136"/>
            <p:cNvSpPr/>
            <p:nvPr/>
          </p:nvSpPr>
          <p:spPr>
            <a:xfrm>
              <a:off x="4228197" y="1785569"/>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8" name="矩形 137"/>
            <p:cNvSpPr/>
            <p:nvPr/>
          </p:nvSpPr>
          <p:spPr>
            <a:xfrm>
              <a:off x="3854839" y="2064232"/>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39" name="矩形 138"/>
            <p:cNvSpPr/>
            <p:nvPr/>
          </p:nvSpPr>
          <p:spPr>
            <a:xfrm>
              <a:off x="4038355" y="2064232"/>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0" name="矩形 139"/>
            <p:cNvSpPr/>
            <p:nvPr/>
          </p:nvSpPr>
          <p:spPr>
            <a:xfrm>
              <a:off x="4229975" y="2064232"/>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1" name="矩形 140"/>
            <p:cNvSpPr/>
            <p:nvPr/>
          </p:nvSpPr>
          <p:spPr>
            <a:xfrm>
              <a:off x="4417661" y="1784103"/>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2" name="矩形 141"/>
            <p:cNvSpPr/>
            <p:nvPr/>
          </p:nvSpPr>
          <p:spPr>
            <a:xfrm>
              <a:off x="4601177" y="1784103"/>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3" name="矩形 142"/>
            <p:cNvSpPr/>
            <p:nvPr/>
          </p:nvSpPr>
          <p:spPr>
            <a:xfrm>
              <a:off x="4792797" y="1784103"/>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4" name="矩形 143"/>
            <p:cNvSpPr/>
            <p:nvPr/>
          </p:nvSpPr>
          <p:spPr>
            <a:xfrm>
              <a:off x="4419439" y="2062766"/>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5" name="矩形 144"/>
            <p:cNvSpPr/>
            <p:nvPr/>
          </p:nvSpPr>
          <p:spPr>
            <a:xfrm>
              <a:off x="4602955" y="2062766"/>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6" name="矩形 145"/>
            <p:cNvSpPr/>
            <p:nvPr/>
          </p:nvSpPr>
          <p:spPr>
            <a:xfrm>
              <a:off x="4794575" y="2062766"/>
              <a:ext cx="140384" cy="187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48" name="矩形 147"/>
            <p:cNvSpPr/>
            <p:nvPr/>
          </p:nvSpPr>
          <p:spPr>
            <a:xfrm>
              <a:off x="5050614" y="1778684"/>
              <a:ext cx="405414" cy="1872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49" name="矩形 148"/>
            <p:cNvSpPr/>
            <p:nvPr/>
          </p:nvSpPr>
          <p:spPr>
            <a:xfrm>
              <a:off x="5050614" y="2059516"/>
              <a:ext cx="405414" cy="1872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62" name="矩形 161"/>
            <p:cNvSpPr/>
            <p:nvPr/>
          </p:nvSpPr>
          <p:spPr>
            <a:xfrm>
              <a:off x="5050614" y="2336116"/>
              <a:ext cx="405413" cy="28933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sp>
          <p:nvSpPr>
            <p:cNvPr id="168" name="矩形 167"/>
            <p:cNvSpPr/>
            <p:nvPr/>
          </p:nvSpPr>
          <p:spPr>
            <a:xfrm>
              <a:off x="4185994" y="2349486"/>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70" name="矩形 169"/>
            <p:cNvSpPr/>
            <p:nvPr/>
          </p:nvSpPr>
          <p:spPr>
            <a:xfrm>
              <a:off x="4664384" y="2353927"/>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71" name="矩形 170"/>
            <p:cNvSpPr/>
            <p:nvPr/>
          </p:nvSpPr>
          <p:spPr>
            <a:xfrm>
              <a:off x="4024000" y="2352528"/>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72" name="矩形 171"/>
            <p:cNvSpPr/>
            <p:nvPr/>
          </p:nvSpPr>
          <p:spPr>
            <a:xfrm>
              <a:off x="4829735" y="2349486"/>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73" name="矩形 172"/>
            <p:cNvSpPr/>
            <p:nvPr/>
          </p:nvSpPr>
          <p:spPr>
            <a:xfrm>
              <a:off x="3851240" y="2352524"/>
              <a:ext cx="127855" cy="223362"/>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75" name="矩形 174"/>
            <p:cNvSpPr/>
            <p:nvPr/>
          </p:nvSpPr>
          <p:spPr>
            <a:xfrm>
              <a:off x="4385802" y="2322712"/>
              <a:ext cx="204101" cy="29097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grpSp>
        <p:nvGrpSpPr>
          <p:cNvPr id="120" name="组合 119"/>
          <p:cNvGrpSpPr/>
          <p:nvPr/>
        </p:nvGrpSpPr>
        <p:grpSpPr>
          <a:xfrm>
            <a:off x="2559595" y="2659939"/>
            <a:ext cx="1220317" cy="921928"/>
            <a:chOff x="103957" y="3359352"/>
            <a:chExt cx="3737794" cy="3106220"/>
          </a:xfrm>
        </p:grpSpPr>
        <p:sp>
          <p:nvSpPr>
            <p:cNvPr id="211" name="矩形 210"/>
            <p:cNvSpPr/>
            <p:nvPr/>
          </p:nvSpPr>
          <p:spPr>
            <a:xfrm>
              <a:off x="103957" y="3359352"/>
              <a:ext cx="3737794" cy="3106220"/>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212" name="矩形 211"/>
            <p:cNvSpPr/>
            <p:nvPr/>
          </p:nvSpPr>
          <p:spPr>
            <a:xfrm>
              <a:off x="1327151" y="5466142"/>
              <a:ext cx="426990" cy="9803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13" name="矩形 212"/>
            <p:cNvSpPr/>
            <p:nvPr/>
          </p:nvSpPr>
          <p:spPr>
            <a:xfrm>
              <a:off x="2780105" y="5471681"/>
              <a:ext cx="794945" cy="974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214" name="组合 213"/>
            <p:cNvGrpSpPr/>
            <p:nvPr/>
          </p:nvGrpSpPr>
          <p:grpSpPr>
            <a:xfrm>
              <a:off x="373560" y="5466142"/>
              <a:ext cx="2136994" cy="761304"/>
              <a:chOff x="2875460" y="2277671"/>
              <a:chExt cx="2136994" cy="761304"/>
            </a:xfrm>
          </p:grpSpPr>
          <p:sp>
            <p:nvSpPr>
              <p:cNvPr id="227" name="矩形 226"/>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28" name="矩形 227"/>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29" name="矩形 228"/>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215" name="矩形 214"/>
            <p:cNvSpPr/>
            <p:nvPr/>
          </p:nvSpPr>
          <p:spPr>
            <a:xfrm>
              <a:off x="1339851" y="5465343"/>
              <a:ext cx="426990" cy="9803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216" name="矩形 215"/>
            <p:cNvSpPr/>
            <p:nvPr/>
          </p:nvSpPr>
          <p:spPr>
            <a:xfrm>
              <a:off x="2745952" y="356725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17" name="矩形 216"/>
            <p:cNvSpPr/>
            <p:nvPr/>
          </p:nvSpPr>
          <p:spPr>
            <a:xfrm>
              <a:off x="2745952" y="451344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218" name="组合 217"/>
            <p:cNvGrpSpPr/>
            <p:nvPr/>
          </p:nvGrpSpPr>
          <p:grpSpPr>
            <a:xfrm>
              <a:off x="335183" y="3574560"/>
              <a:ext cx="2194560" cy="1570258"/>
              <a:chOff x="2837083" y="386089"/>
              <a:chExt cx="2194560" cy="1570258"/>
            </a:xfrm>
          </p:grpSpPr>
          <p:sp>
            <p:nvSpPr>
              <p:cNvPr id="219" name="矩形 218"/>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0" name="矩形 219"/>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1" name="矩形 220"/>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2" name="矩形 221"/>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3" name="矩形 222"/>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4" name="矩形 223"/>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5" name="矩形 224"/>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6" name="矩形 225"/>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sp>
        <p:nvSpPr>
          <p:cNvPr id="14" name="矩形 13"/>
          <p:cNvSpPr/>
          <p:nvPr/>
        </p:nvSpPr>
        <p:spPr>
          <a:xfrm>
            <a:off x="2832544" y="3652664"/>
            <a:ext cx="679994" cy="369332"/>
          </a:xfrm>
          <a:prstGeom prst="rect">
            <a:avLst/>
          </a:prstGeom>
        </p:spPr>
        <p:txBody>
          <a:bodyPr wrap="none">
            <a:spAutoFit/>
          </a:bodyPr>
          <a:lstStyle/>
          <a:p>
            <a:pPr algn="ctr"/>
            <a:r>
              <a:rPr lang="en-US" altLang="zh-CN" dirty="0" smtClean="0"/>
              <a:t>input</a:t>
            </a:r>
            <a:endParaRPr lang="zh-CN" altLang="en-US" dirty="0"/>
          </a:p>
        </p:txBody>
      </p:sp>
      <p:sp>
        <p:nvSpPr>
          <p:cNvPr id="268" name="矩形 267"/>
          <p:cNvSpPr/>
          <p:nvPr/>
        </p:nvSpPr>
        <p:spPr>
          <a:xfrm>
            <a:off x="4812600" y="3652664"/>
            <a:ext cx="1170705" cy="369332"/>
          </a:xfrm>
          <a:prstGeom prst="rect">
            <a:avLst/>
          </a:prstGeom>
        </p:spPr>
        <p:txBody>
          <a:bodyPr wrap="none">
            <a:spAutoFit/>
          </a:bodyPr>
          <a:lstStyle/>
          <a:p>
            <a:pPr algn="ctr"/>
            <a:r>
              <a:rPr lang="en-US" altLang="zh-CN" dirty="0" smtClean="0"/>
              <a:t>retargeted</a:t>
            </a:r>
            <a:endParaRPr lang="zh-CN" altLang="en-US" dirty="0"/>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385519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42" presetClass="path" presetSubtype="0" accel="50000" decel="50000" fill="hold" nodeType="withEffect">
                                  <p:stCondLst>
                                    <p:cond delay="0"/>
                                  </p:stCondLst>
                                  <p:childTnLst>
                                    <p:animMotion origin="layout" path="M -3.05556E-6 4.99846E-6 L 0.08056 0.18431 " pathEditMode="relative" rAng="0" ptsTypes="AA">
                                      <p:cBhvr>
                                        <p:cTn id="9" dur="1000" fill="hold"/>
                                        <p:tgtEl>
                                          <p:spTgt spid="7"/>
                                        </p:tgtEl>
                                        <p:attrNameLst>
                                          <p:attrName>ppt_x</p:attrName>
                                          <p:attrName>ppt_y</p:attrName>
                                        </p:attrNameLst>
                                      </p:cBhvr>
                                      <p:rCtr x="4028" y="9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diting.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95300" y="664840"/>
            <a:ext cx="8153400" cy="4572000"/>
          </a:xfrm>
          <a:prstGeom prst="rect">
            <a:avLst/>
          </a:prstGeom>
        </p:spPr>
      </p:pic>
      <p:grpSp>
        <p:nvGrpSpPr>
          <p:cNvPr id="8" name="组合 7"/>
          <p:cNvGrpSpPr/>
          <p:nvPr/>
        </p:nvGrpSpPr>
        <p:grpSpPr>
          <a:xfrm>
            <a:off x="259904" y="268288"/>
            <a:ext cx="8784976" cy="4968552"/>
            <a:chOff x="259904" y="348680"/>
            <a:chExt cx="8784976" cy="4968552"/>
          </a:xfrm>
        </p:grpSpPr>
        <p:sp>
          <p:nvSpPr>
            <p:cNvPr id="9" name="矩形 8"/>
            <p:cNvSpPr/>
            <p:nvPr/>
          </p:nvSpPr>
          <p:spPr>
            <a:xfrm>
              <a:off x="259904" y="348680"/>
              <a:ext cx="87849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59904" y="4597152"/>
              <a:ext cx="878497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349945" y="672716"/>
              <a:ext cx="648072" cy="3916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p:txBody>
          <a:bodyPr/>
          <a:lstStyle/>
          <a:p>
            <a:r>
              <a:rPr lang="en-US" altLang="zh-CN" dirty="0" smtClean="0"/>
              <a:t>Structure-aware façade retargeting</a:t>
            </a:r>
            <a:endParaRPr lang="zh-CN" altLang="en-US" dirty="0"/>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4056294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roject\Completed\SymBr\Figure\retargeting\2-8\seam_carving.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745" y="196280"/>
            <a:ext cx="1999567" cy="3999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Project\Completed\SymBr\Figure\retargeting\2-8\small_inp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233" y="1296378"/>
            <a:ext cx="2423718" cy="17989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Project\Completed\SymBr\Figure\retargeting\2-8\retarget_h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4841" y="196280"/>
            <a:ext cx="1999567" cy="39991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9136" y="3220616"/>
            <a:ext cx="849912" cy="461665"/>
          </a:xfrm>
          <a:prstGeom prst="rect">
            <a:avLst/>
          </a:prstGeom>
          <a:noFill/>
        </p:spPr>
        <p:txBody>
          <a:bodyPr wrap="none" rtlCol="0">
            <a:spAutoFit/>
          </a:bodyPr>
          <a:lstStyle/>
          <a:p>
            <a:pPr algn="ctr"/>
            <a:r>
              <a:rPr lang="en-US" altLang="zh-CN" sz="2400" dirty="0" smtClean="0"/>
              <a:t>Input</a:t>
            </a:r>
            <a:endParaRPr lang="zh-CN" altLang="en-US" sz="2400" dirty="0"/>
          </a:p>
        </p:txBody>
      </p:sp>
      <p:sp>
        <p:nvSpPr>
          <p:cNvPr id="11" name="TextBox 10"/>
          <p:cNvSpPr txBox="1"/>
          <p:nvPr/>
        </p:nvSpPr>
        <p:spPr>
          <a:xfrm>
            <a:off x="3834283" y="4214057"/>
            <a:ext cx="1842492" cy="461665"/>
          </a:xfrm>
          <a:prstGeom prst="rect">
            <a:avLst/>
          </a:prstGeom>
          <a:noFill/>
        </p:spPr>
        <p:txBody>
          <a:bodyPr wrap="none" rtlCol="0">
            <a:spAutoFit/>
          </a:bodyPr>
          <a:lstStyle/>
          <a:p>
            <a:pPr algn="ctr"/>
            <a:r>
              <a:rPr lang="en-US" altLang="zh-CN" sz="2400" dirty="0" smtClean="0"/>
              <a:t>Seam carving</a:t>
            </a:r>
            <a:endParaRPr lang="zh-CN" altLang="en-US" sz="2400" dirty="0"/>
          </a:p>
        </p:txBody>
      </p:sp>
      <p:sp>
        <p:nvSpPr>
          <p:cNvPr id="12" name="TextBox 11"/>
          <p:cNvSpPr txBox="1"/>
          <p:nvPr/>
        </p:nvSpPr>
        <p:spPr>
          <a:xfrm>
            <a:off x="6139615" y="4214057"/>
            <a:ext cx="2210029" cy="461665"/>
          </a:xfrm>
          <a:prstGeom prst="rect">
            <a:avLst/>
          </a:prstGeom>
          <a:noFill/>
        </p:spPr>
        <p:txBody>
          <a:bodyPr wrap="none" rtlCol="0">
            <a:spAutoFit/>
          </a:bodyPr>
          <a:lstStyle/>
          <a:p>
            <a:pPr algn="ctr"/>
            <a:r>
              <a:rPr lang="en-US" altLang="zh-CN" sz="2400" dirty="0" smtClean="0"/>
              <a:t>Structure-aware</a:t>
            </a:r>
            <a:endParaRPr lang="zh-CN" altLang="en-US" sz="2400" dirty="0"/>
          </a:p>
        </p:txBody>
      </p:sp>
      <p:grpSp>
        <p:nvGrpSpPr>
          <p:cNvPr id="14" name="组合 13"/>
          <p:cNvGrpSpPr/>
          <p:nvPr/>
        </p:nvGrpSpPr>
        <p:grpSpPr>
          <a:xfrm>
            <a:off x="1331640" y="124272"/>
            <a:ext cx="6518836" cy="4551450"/>
            <a:chOff x="1587892" y="124272"/>
            <a:chExt cx="6518836" cy="4551450"/>
          </a:xfrm>
        </p:grpSpPr>
        <p:sp>
          <p:nvSpPr>
            <p:cNvPr id="13" name="TextBox 12"/>
            <p:cNvSpPr txBox="1"/>
            <p:nvPr/>
          </p:nvSpPr>
          <p:spPr>
            <a:xfrm>
              <a:off x="1629710" y="4214057"/>
              <a:ext cx="6470682" cy="461665"/>
            </a:xfrm>
            <a:prstGeom prst="rect">
              <a:avLst/>
            </a:prstGeom>
            <a:noFill/>
          </p:spPr>
          <p:txBody>
            <a:bodyPr wrap="none" rtlCol="0">
              <a:spAutoFit/>
            </a:bodyPr>
            <a:lstStyle/>
            <a:p>
              <a:pPr algn="ctr"/>
              <a:r>
                <a:rPr lang="en-US" altLang="zh-CN" sz="2400" dirty="0" smtClean="0"/>
                <a:t>User interactive structural analysis [Lin et al. 2011]</a:t>
              </a:r>
              <a:endParaRPr lang="zh-CN" altLang="en-US" sz="2400" dirty="0"/>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2228" y="124272"/>
              <a:ext cx="1714500" cy="407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892" y="1567699"/>
              <a:ext cx="16383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4137" y="1564432"/>
              <a:ext cx="15811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右箭头 9"/>
            <p:cNvSpPr/>
            <p:nvPr/>
          </p:nvSpPr>
          <p:spPr>
            <a:xfrm>
              <a:off x="3458092" y="2644552"/>
              <a:ext cx="263865" cy="36004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sp>
          <p:nvSpPr>
            <p:cNvPr id="18" name="右箭头 17"/>
            <p:cNvSpPr/>
            <p:nvPr/>
          </p:nvSpPr>
          <p:spPr>
            <a:xfrm>
              <a:off x="5856797" y="2595103"/>
              <a:ext cx="263865" cy="36004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grpSp>
      <p:sp>
        <p:nvSpPr>
          <p:cNvPr id="2" name="页脚占位符 1"/>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105045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par>
                                <p:cTn id="12" presetID="10" presetClass="entr" presetSubtype="0" fill="hold" nodeType="with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 I: </a:t>
            </a:r>
            <a:r>
              <a:rPr lang="en-US" altLang="zh-CN" dirty="0"/>
              <a:t>Integral symmetry</a:t>
            </a:r>
            <a:endParaRPr lang="zh-CN" altLang="en-US" dirty="0"/>
          </a:p>
        </p:txBody>
      </p:sp>
      <p:sp>
        <p:nvSpPr>
          <p:cNvPr id="3" name="内容占位符 2"/>
          <p:cNvSpPr>
            <a:spLocks noGrp="1"/>
          </p:cNvSpPr>
          <p:nvPr>
            <p:ph idx="1"/>
          </p:nvPr>
        </p:nvSpPr>
        <p:spPr>
          <a:xfrm>
            <a:off x="457200" y="1200521"/>
            <a:ext cx="8229600" cy="435919"/>
          </a:xfrm>
        </p:spPr>
        <p:txBody>
          <a:bodyPr>
            <a:normAutofit fontScale="85000" lnSpcReduction="20000"/>
          </a:bodyPr>
          <a:lstStyle/>
          <a:p>
            <a:r>
              <a:rPr lang="en-US" altLang="zh-CN" dirty="0" smtClean="0"/>
              <a:t>Symmetry </a:t>
            </a:r>
            <a:r>
              <a:rPr lang="en-US" altLang="zh-CN" dirty="0"/>
              <a:t>ranking </a:t>
            </a:r>
            <a:r>
              <a:rPr lang="en-US" altLang="zh-CN" dirty="0" smtClean="0"/>
              <a:t>tests</a:t>
            </a:r>
            <a:endParaRPr lang="en-US" altLang="zh-CN" dirty="0"/>
          </a:p>
        </p:txBody>
      </p:sp>
      <p:grpSp>
        <p:nvGrpSpPr>
          <p:cNvPr id="9" name="组合 8"/>
          <p:cNvGrpSpPr/>
          <p:nvPr/>
        </p:nvGrpSpPr>
        <p:grpSpPr>
          <a:xfrm>
            <a:off x="1533378" y="1779562"/>
            <a:ext cx="6611816" cy="2805692"/>
            <a:chOff x="1533378" y="1800664"/>
            <a:chExt cx="6611816" cy="2805692"/>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423" y="1888442"/>
              <a:ext cx="4784649" cy="205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225413"/>
              <a:ext cx="3768073" cy="107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 6"/>
            <p:cNvSpPr/>
            <p:nvPr/>
          </p:nvSpPr>
          <p:spPr>
            <a:xfrm>
              <a:off x="1533378" y="1800664"/>
              <a:ext cx="6611816" cy="2788103"/>
            </a:xfrm>
            <a:prstGeom prst="roundRect">
              <a:avLst>
                <a:gd name="adj" fmla="val 6899"/>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8" name="矩形 7"/>
            <p:cNvSpPr/>
            <p:nvPr/>
          </p:nvSpPr>
          <p:spPr>
            <a:xfrm>
              <a:off x="5076056" y="4237024"/>
              <a:ext cx="317716" cy="369332"/>
            </a:xfrm>
            <a:prstGeom prst="rect">
              <a:avLst/>
            </a:prstGeom>
          </p:spPr>
          <p:txBody>
            <a:bodyPr wrap="none">
              <a:spAutoFit/>
            </a:bodyPr>
            <a:lstStyle/>
            <a:p>
              <a:r>
                <a:rPr lang="en-US" altLang="zh-CN" dirty="0" smtClean="0"/>
                <a:t>A</a:t>
              </a:r>
              <a:endParaRPr lang="zh-CN" altLang="en-US" dirty="0"/>
            </a:p>
          </p:txBody>
        </p:sp>
        <p:sp>
          <p:nvSpPr>
            <p:cNvPr id="11" name="矩形 10"/>
            <p:cNvSpPr/>
            <p:nvPr/>
          </p:nvSpPr>
          <p:spPr>
            <a:xfrm>
              <a:off x="6980408" y="4237024"/>
              <a:ext cx="309700" cy="369332"/>
            </a:xfrm>
            <a:prstGeom prst="rect">
              <a:avLst/>
            </a:prstGeom>
          </p:spPr>
          <p:txBody>
            <a:bodyPr wrap="none">
              <a:spAutoFit/>
            </a:bodyPr>
            <a:lstStyle/>
            <a:p>
              <a:pPr algn="ctr"/>
              <a:r>
                <a:rPr lang="en-US" altLang="zh-CN" dirty="0"/>
                <a:t>B</a:t>
              </a:r>
              <a:endParaRPr lang="zh-CN" altLang="en-US" dirty="0"/>
            </a:p>
          </p:txBody>
        </p:sp>
      </p:gr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899499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Evaluation I: Integral symmetry</a:t>
            </a:r>
            <a:endParaRPr lang="zh-CN" altLang="en-US" dirty="0"/>
          </a:p>
        </p:txBody>
      </p:sp>
      <p:sp>
        <p:nvSpPr>
          <p:cNvPr id="3" name="内容占位符 2"/>
          <p:cNvSpPr>
            <a:spLocks noGrp="1"/>
          </p:cNvSpPr>
          <p:nvPr>
            <p:ph idx="1"/>
          </p:nvPr>
        </p:nvSpPr>
        <p:spPr/>
        <p:txBody>
          <a:bodyPr/>
          <a:lstStyle/>
          <a:p>
            <a:r>
              <a:rPr lang="en-US" altLang="zh-CN" dirty="0" smtClean="0"/>
              <a:t>The </a:t>
            </a:r>
            <a:r>
              <a:rPr lang="en-US" altLang="zh-CN" dirty="0"/>
              <a:t>accuracy score obtained is </a:t>
            </a:r>
            <a:r>
              <a:rPr lang="en-US" altLang="zh-CN" dirty="0" smtClean="0"/>
              <a:t>88%</a:t>
            </a:r>
            <a:endParaRPr lang="en-US" altLang="zh-CN" dirty="0"/>
          </a:p>
          <a:p>
            <a:pPr lvl="1"/>
            <a:r>
              <a:rPr lang="en-US" altLang="zh-CN" dirty="0" smtClean="0"/>
              <a:t>Consistent with human perception</a:t>
            </a:r>
            <a:endParaRPr lang="zh-CN" altLang="en-US" dirty="0"/>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3007139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Generative model</a:t>
            </a:r>
            <a:endParaRPr lang="zh-CN" altLang="en-US" dirty="0"/>
          </a:p>
        </p:txBody>
      </p:sp>
      <p:sp>
        <p:nvSpPr>
          <p:cNvPr id="3" name="内容占位符 2"/>
          <p:cNvSpPr>
            <a:spLocks noGrp="1"/>
          </p:cNvSpPr>
          <p:nvPr>
            <p:ph idx="1"/>
          </p:nvPr>
        </p:nvSpPr>
        <p:spPr>
          <a:xfrm>
            <a:off x="457200" y="1200521"/>
            <a:ext cx="4972336" cy="435919"/>
          </a:xfrm>
        </p:spPr>
        <p:txBody>
          <a:bodyPr>
            <a:normAutofit fontScale="85000" lnSpcReduction="20000"/>
          </a:bodyPr>
          <a:lstStyle/>
          <a:p>
            <a:r>
              <a:rPr lang="en-US" altLang="zh-CN" dirty="0" smtClean="0"/>
              <a:t>A </a:t>
            </a:r>
            <a:r>
              <a:rPr lang="en-US" altLang="zh-CN" b="1" dirty="0" smtClean="0">
                <a:solidFill>
                  <a:srgbClr val="0070C0"/>
                </a:solidFill>
              </a:rPr>
              <a:t>hierarchy</a:t>
            </a:r>
            <a:r>
              <a:rPr lang="en-US" altLang="zh-CN" dirty="0" smtClean="0">
                <a:solidFill>
                  <a:srgbClr val="0070C0"/>
                </a:solidFill>
              </a:rPr>
              <a:t> </a:t>
            </a:r>
            <a:r>
              <a:rPr lang="en-US" altLang="zh-CN" dirty="0" smtClean="0"/>
              <a:t>of decompositions</a:t>
            </a:r>
          </a:p>
        </p:txBody>
      </p:sp>
      <p:grpSp>
        <p:nvGrpSpPr>
          <p:cNvPr id="210" name="组合 209"/>
          <p:cNvGrpSpPr/>
          <p:nvPr/>
        </p:nvGrpSpPr>
        <p:grpSpPr>
          <a:xfrm>
            <a:off x="6661799" y="2990258"/>
            <a:ext cx="883716" cy="155764"/>
            <a:chOff x="3434731" y="1415020"/>
            <a:chExt cx="2088232" cy="576064"/>
          </a:xfrm>
        </p:grpSpPr>
        <p:cxnSp>
          <p:nvCxnSpPr>
            <p:cNvPr id="211" name="直接连接符 210"/>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212" name="直接连接符 211"/>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213" name="组合 212"/>
          <p:cNvGrpSpPr/>
          <p:nvPr/>
        </p:nvGrpSpPr>
        <p:grpSpPr>
          <a:xfrm>
            <a:off x="5033242" y="2990258"/>
            <a:ext cx="883716" cy="155764"/>
            <a:chOff x="3434731" y="1415020"/>
            <a:chExt cx="2088232" cy="576064"/>
          </a:xfrm>
        </p:grpSpPr>
        <p:cxnSp>
          <p:nvCxnSpPr>
            <p:cNvPr id="214" name="直接连接符 213"/>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215" name="直接连接符 214"/>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cxnSp>
        <p:nvCxnSpPr>
          <p:cNvPr id="216" name="直接连接符 215"/>
          <p:cNvCxnSpPr/>
          <p:nvPr/>
        </p:nvCxnSpPr>
        <p:spPr>
          <a:xfrm>
            <a:off x="5968649" y="1285529"/>
            <a:ext cx="1638" cy="738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7" name="组合 216"/>
          <p:cNvGrpSpPr/>
          <p:nvPr/>
        </p:nvGrpSpPr>
        <p:grpSpPr>
          <a:xfrm>
            <a:off x="5655064" y="1276400"/>
            <a:ext cx="1132883" cy="738793"/>
            <a:chOff x="1710182" y="1196752"/>
            <a:chExt cx="1658654" cy="1189834"/>
          </a:xfrm>
        </p:grpSpPr>
        <p:grpSp>
          <p:nvGrpSpPr>
            <p:cNvPr id="218" name="组合 217"/>
            <p:cNvGrpSpPr/>
            <p:nvPr/>
          </p:nvGrpSpPr>
          <p:grpSpPr>
            <a:xfrm>
              <a:off x="1723378" y="1351971"/>
              <a:ext cx="1614569" cy="959773"/>
              <a:chOff x="2355962" y="2463051"/>
              <a:chExt cx="3935982" cy="2339726"/>
            </a:xfrm>
          </p:grpSpPr>
          <p:sp>
            <p:nvSpPr>
              <p:cNvPr id="220" name="矩形 219"/>
              <p:cNvSpPr/>
              <p:nvPr/>
            </p:nvSpPr>
            <p:spPr>
              <a:xfrm>
                <a:off x="2612571" y="2636912"/>
                <a:ext cx="539931" cy="7855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21" name="矩形 220"/>
              <p:cNvSpPr/>
              <p:nvPr/>
            </p:nvSpPr>
            <p:spPr>
              <a:xfrm>
                <a:off x="3527487" y="2463051"/>
                <a:ext cx="1088059" cy="631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22" name="矩形 221"/>
              <p:cNvSpPr/>
              <p:nvPr/>
            </p:nvSpPr>
            <p:spPr>
              <a:xfrm>
                <a:off x="5195177" y="2465165"/>
                <a:ext cx="1088059" cy="631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23" name="矩形 222"/>
              <p:cNvSpPr/>
              <p:nvPr/>
            </p:nvSpPr>
            <p:spPr>
              <a:xfrm>
                <a:off x="3523133" y="3555976"/>
                <a:ext cx="1088059" cy="631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24" name="矩形 223"/>
              <p:cNvSpPr/>
              <p:nvPr/>
            </p:nvSpPr>
            <p:spPr>
              <a:xfrm>
                <a:off x="5203885" y="3555976"/>
                <a:ext cx="1088059" cy="631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25" name="矩形 224"/>
              <p:cNvSpPr/>
              <p:nvPr/>
            </p:nvSpPr>
            <p:spPr>
              <a:xfrm>
                <a:off x="4711339" y="2536950"/>
                <a:ext cx="400592" cy="4878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26" name="矩形 225"/>
              <p:cNvSpPr/>
              <p:nvPr/>
            </p:nvSpPr>
            <p:spPr>
              <a:xfrm>
                <a:off x="4706985" y="3612460"/>
                <a:ext cx="400592" cy="4878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27" name="矩形 226"/>
              <p:cNvSpPr/>
              <p:nvPr/>
            </p:nvSpPr>
            <p:spPr>
              <a:xfrm>
                <a:off x="2355962" y="3759156"/>
                <a:ext cx="1044901" cy="928801"/>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nvGrpSpPr>
              <p:cNvPr id="228" name="组合 227"/>
              <p:cNvGrpSpPr/>
              <p:nvPr/>
            </p:nvGrpSpPr>
            <p:grpSpPr>
              <a:xfrm>
                <a:off x="3707120" y="4483605"/>
                <a:ext cx="2303417" cy="319172"/>
                <a:chOff x="3707120" y="4483605"/>
                <a:chExt cx="2303417" cy="319172"/>
              </a:xfrm>
            </p:grpSpPr>
            <p:sp>
              <p:nvSpPr>
                <p:cNvPr id="229" name="矩形 228"/>
                <p:cNvSpPr/>
                <p:nvPr/>
              </p:nvSpPr>
              <p:spPr>
                <a:xfrm>
                  <a:off x="3707120" y="4483605"/>
                  <a:ext cx="525245" cy="3191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230" name="矩形 229"/>
                <p:cNvSpPr/>
                <p:nvPr/>
              </p:nvSpPr>
              <p:spPr>
                <a:xfrm>
                  <a:off x="4634582" y="4483605"/>
                  <a:ext cx="525245" cy="3191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231" name="矩形 230"/>
                <p:cNvSpPr/>
                <p:nvPr/>
              </p:nvSpPr>
              <p:spPr>
                <a:xfrm>
                  <a:off x="5485292" y="4483605"/>
                  <a:ext cx="525245" cy="3191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grpSp>
        </p:grpSp>
        <p:sp>
          <p:nvSpPr>
            <p:cNvPr id="219" name="矩形 218"/>
            <p:cNvSpPr/>
            <p:nvPr/>
          </p:nvSpPr>
          <p:spPr>
            <a:xfrm>
              <a:off x="1710182" y="1196752"/>
              <a:ext cx="1658654" cy="1189834"/>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cxnSp>
        <p:nvCxnSpPr>
          <p:cNvPr id="232" name="直接连接符 231"/>
          <p:cNvCxnSpPr/>
          <p:nvPr/>
        </p:nvCxnSpPr>
        <p:spPr>
          <a:xfrm>
            <a:off x="5341478" y="2639676"/>
            <a:ext cx="3135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3" name="组合 232"/>
          <p:cNvGrpSpPr/>
          <p:nvPr/>
        </p:nvGrpSpPr>
        <p:grpSpPr>
          <a:xfrm>
            <a:off x="5342453" y="2235574"/>
            <a:ext cx="312611" cy="728765"/>
            <a:chOff x="1252488" y="2741511"/>
            <a:chExt cx="457694" cy="1173684"/>
          </a:xfrm>
        </p:grpSpPr>
        <p:sp>
          <p:nvSpPr>
            <p:cNvPr id="234" name="矩形 233"/>
            <p:cNvSpPr/>
            <p:nvPr/>
          </p:nvSpPr>
          <p:spPr>
            <a:xfrm>
              <a:off x="1371440" y="2979858"/>
              <a:ext cx="221484" cy="32224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35" name="矩形 234"/>
            <p:cNvSpPr/>
            <p:nvPr/>
          </p:nvSpPr>
          <p:spPr>
            <a:xfrm>
              <a:off x="1266177" y="3440211"/>
              <a:ext cx="428626" cy="381001"/>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36" name="矩形 235"/>
            <p:cNvSpPr/>
            <p:nvPr/>
          </p:nvSpPr>
          <p:spPr>
            <a:xfrm>
              <a:off x="1252488" y="2741511"/>
              <a:ext cx="457694" cy="1173684"/>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nvGrpSpPr>
          <p:cNvPr id="237" name="组合 236"/>
          <p:cNvGrpSpPr/>
          <p:nvPr/>
        </p:nvGrpSpPr>
        <p:grpSpPr>
          <a:xfrm>
            <a:off x="8129213" y="3952276"/>
            <a:ext cx="115195" cy="420367"/>
            <a:chOff x="5047481" y="5060079"/>
            <a:chExt cx="168657" cy="677005"/>
          </a:xfrm>
        </p:grpSpPr>
        <p:sp>
          <p:nvSpPr>
            <p:cNvPr id="238" name="矩形 237"/>
            <p:cNvSpPr/>
            <p:nvPr/>
          </p:nvSpPr>
          <p:spPr>
            <a:xfrm>
              <a:off x="5051812" y="5063497"/>
              <a:ext cx="164326" cy="2001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39" name="矩形 238"/>
            <p:cNvSpPr/>
            <p:nvPr/>
          </p:nvSpPr>
          <p:spPr>
            <a:xfrm>
              <a:off x="5050026" y="5504679"/>
              <a:ext cx="164326" cy="2001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40" name="矩形 239"/>
            <p:cNvSpPr/>
            <p:nvPr/>
          </p:nvSpPr>
          <p:spPr>
            <a:xfrm>
              <a:off x="5047481" y="5060079"/>
              <a:ext cx="165536" cy="67700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nvGrpSpPr>
          <p:cNvPr id="241" name="组合 240"/>
          <p:cNvGrpSpPr/>
          <p:nvPr/>
        </p:nvGrpSpPr>
        <p:grpSpPr>
          <a:xfrm>
            <a:off x="4855508" y="3183151"/>
            <a:ext cx="312611" cy="404102"/>
            <a:chOff x="254449" y="3821395"/>
            <a:chExt cx="457694" cy="650810"/>
          </a:xfrm>
        </p:grpSpPr>
        <p:sp>
          <p:nvSpPr>
            <p:cNvPr id="242" name="矩形 241"/>
            <p:cNvSpPr/>
            <p:nvPr/>
          </p:nvSpPr>
          <p:spPr>
            <a:xfrm>
              <a:off x="254449" y="3821395"/>
              <a:ext cx="457694" cy="650810"/>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43" name="矩形 242"/>
            <p:cNvSpPr/>
            <p:nvPr/>
          </p:nvSpPr>
          <p:spPr>
            <a:xfrm>
              <a:off x="372554" y="4052354"/>
              <a:ext cx="221484" cy="32224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pSp>
        <p:nvGrpSpPr>
          <p:cNvPr id="244" name="组合 243"/>
          <p:cNvGrpSpPr/>
          <p:nvPr/>
        </p:nvGrpSpPr>
        <p:grpSpPr>
          <a:xfrm>
            <a:off x="5768456" y="3185175"/>
            <a:ext cx="312611" cy="324663"/>
            <a:chOff x="1591097" y="3824654"/>
            <a:chExt cx="457694" cy="522873"/>
          </a:xfrm>
        </p:grpSpPr>
        <p:sp>
          <p:nvSpPr>
            <p:cNvPr id="245" name="矩形 244"/>
            <p:cNvSpPr/>
            <p:nvPr/>
          </p:nvSpPr>
          <p:spPr>
            <a:xfrm>
              <a:off x="1591097" y="3824654"/>
              <a:ext cx="457694" cy="522873"/>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46" name="矩形 245"/>
            <p:cNvSpPr/>
            <p:nvPr/>
          </p:nvSpPr>
          <p:spPr>
            <a:xfrm>
              <a:off x="1604568" y="3878021"/>
              <a:ext cx="428626" cy="381001"/>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cxnSp>
        <p:nvCxnSpPr>
          <p:cNvPr id="247" name="直接连接符 246"/>
          <p:cNvCxnSpPr/>
          <p:nvPr/>
        </p:nvCxnSpPr>
        <p:spPr>
          <a:xfrm>
            <a:off x="6712890" y="2787697"/>
            <a:ext cx="8114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8" name="组合 247"/>
          <p:cNvGrpSpPr/>
          <p:nvPr/>
        </p:nvGrpSpPr>
        <p:grpSpPr>
          <a:xfrm>
            <a:off x="6703959" y="2235574"/>
            <a:ext cx="824564" cy="728765"/>
            <a:chOff x="2764998" y="2741511"/>
            <a:chExt cx="1207245" cy="1173684"/>
          </a:xfrm>
        </p:grpSpPr>
        <p:sp>
          <p:nvSpPr>
            <p:cNvPr id="249" name="矩形 248"/>
            <p:cNvSpPr/>
            <p:nvPr/>
          </p:nvSpPr>
          <p:spPr>
            <a:xfrm>
              <a:off x="2764998" y="2741511"/>
              <a:ext cx="1207245" cy="1173684"/>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50" name="矩形 249"/>
            <p:cNvSpPr/>
            <p:nvPr/>
          </p:nvSpPr>
          <p:spPr>
            <a:xfrm>
              <a:off x="2802517" y="2849494"/>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51" name="矩形 250"/>
            <p:cNvSpPr/>
            <p:nvPr/>
          </p:nvSpPr>
          <p:spPr>
            <a:xfrm>
              <a:off x="3486616" y="2850361"/>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52" name="矩形 251"/>
            <p:cNvSpPr/>
            <p:nvPr/>
          </p:nvSpPr>
          <p:spPr>
            <a:xfrm>
              <a:off x="2800731" y="3297820"/>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53" name="矩形 252"/>
            <p:cNvSpPr/>
            <p:nvPr/>
          </p:nvSpPr>
          <p:spPr>
            <a:xfrm>
              <a:off x="3490188" y="3297820"/>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54" name="矩形 253"/>
            <p:cNvSpPr/>
            <p:nvPr/>
          </p:nvSpPr>
          <p:spPr>
            <a:xfrm>
              <a:off x="3288142" y="2879808"/>
              <a:ext cx="164326" cy="2001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55" name="矩形 254"/>
            <p:cNvSpPr/>
            <p:nvPr/>
          </p:nvSpPr>
          <p:spPr>
            <a:xfrm>
              <a:off x="3286356" y="3320990"/>
              <a:ext cx="164326" cy="2001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56" name="矩形 255"/>
            <p:cNvSpPr/>
            <p:nvPr/>
          </p:nvSpPr>
          <p:spPr>
            <a:xfrm>
              <a:off x="2865114" y="3709335"/>
              <a:ext cx="215459" cy="1309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257" name="矩形 256"/>
            <p:cNvSpPr/>
            <p:nvPr/>
          </p:nvSpPr>
          <p:spPr>
            <a:xfrm>
              <a:off x="3245566" y="3709335"/>
              <a:ext cx="215459" cy="1309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258" name="矩形 257"/>
            <p:cNvSpPr/>
            <p:nvPr/>
          </p:nvSpPr>
          <p:spPr>
            <a:xfrm>
              <a:off x="3594534" y="3709335"/>
              <a:ext cx="215459" cy="1309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grpSp>
      <p:grpSp>
        <p:nvGrpSpPr>
          <p:cNvPr id="259" name="组合 258"/>
          <p:cNvGrpSpPr/>
          <p:nvPr/>
        </p:nvGrpSpPr>
        <p:grpSpPr>
          <a:xfrm>
            <a:off x="6242152" y="3183613"/>
            <a:ext cx="824564" cy="176642"/>
            <a:chOff x="2284635" y="3822139"/>
            <a:chExt cx="1207245" cy="284483"/>
          </a:xfrm>
        </p:grpSpPr>
        <p:sp>
          <p:nvSpPr>
            <p:cNvPr id="260" name="矩形 259"/>
            <p:cNvSpPr/>
            <p:nvPr/>
          </p:nvSpPr>
          <p:spPr>
            <a:xfrm>
              <a:off x="2284635" y="3822139"/>
              <a:ext cx="1207245" cy="284483"/>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61" name="矩形 260"/>
            <p:cNvSpPr/>
            <p:nvPr/>
          </p:nvSpPr>
          <p:spPr>
            <a:xfrm>
              <a:off x="2374303" y="3903988"/>
              <a:ext cx="215459" cy="1309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262" name="矩形 261"/>
            <p:cNvSpPr/>
            <p:nvPr/>
          </p:nvSpPr>
          <p:spPr>
            <a:xfrm>
              <a:off x="2754755" y="3903988"/>
              <a:ext cx="215459" cy="1309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263" name="矩形 262"/>
            <p:cNvSpPr/>
            <p:nvPr/>
          </p:nvSpPr>
          <p:spPr>
            <a:xfrm>
              <a:off x="3103723" y="3903988"/>
              <a:ext cx="215459" cy="1309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grpSp>
      <p:grpSp>
        <p:nvGrpSpPr>
          <p:cNvPr id="265" name="组合 264"/>
          <p:cNvGrpSpPr/>
          <p:nvPr/>
        </p:nvGrpSpPr>
        <p:grpSpPr>
          <a:xfrm>
            <a:off x="7163472" y="3184873"/>
            <a:ext cx="824564" cy="552124"/>
            <a:chOff x="3918642" y="4270368"/>
            <a:chExt cx="1207245" cy="889201"/>
          </a:xfrm>
        </p:grpSpPr>
        <p:sp>
          <p:nvSpPr>
            <p:cNvPr id="266" name="矩形 265"/>
            <p:cNvSpPr/>
            <p:nvPr/>
          </p:nvSpPr>
          <p:spPr>
            <a:xfrm>
              <a:off x="4634750" y="4373335"/>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67" name="矩形 266"/>
            <p:cNvSpPr/>
            <p:nvPr/>
          </p:nvSpPr>
          <p:spPr>
            <a:xfrm>
              <a:off x="4638322" y="4820794"/>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68" name="矩形 267"/>
            <p:cNvSpPr/>
            <p:nvPr/>
          </p:nvSpPr>
          <p:spPr>
            <a:xfrm>
              <a:off x="3918642" y="4270368"/>
              <a:ext cx="1207245" cy="88920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69" name="矩形 268"/>
            <p:cNvSpPr/>
            <p:nvPr/>
          </p:nvSpPr>
          <p:spPr>
            <a:xfrm>
              <a:off x="3950651" y="4372468"/>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70" name="矩形 269"/>
            <p:cNvSpPr/>
            <p:nvPr/>
          </p:nvSpPr>
          <p:spPr>
            <a:xfrm>
              <a:off x="3948865" y="4820794"/>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71" name="矩形 270"/>
            <p:cNvSpPr/>
            <p:nvPr/>
          </p:nvSpPr>
          <p:spPr>
            <a:xfrm>
              <a:off x="4463827" y="4402782"/>
              <a:ext cx="135731" cy="2001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72" name="矩形 271"/>
            <p:cNvSpPr/>
            <p:nvPr/>
          </p:nvSpPr>
          <p:spPr>
            <a:xfrm>
              <a:off x="4463403" y="4843964"/>
              <a:ext cx="140494" cy="2001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grpSp>
        <p:nvGrpSpPr>
          <p:cNvPr id="273" name="组合 272"/>
          <p:cNvGrpSpPr/>
          <p:nvPr/>
        </p:nvGrpSpPr>
        <p:grpSpPr>
          <a:xfrm>
            <a:off x="6635612" y="3952276"/>
            <a:ext cx="824564" cy="552124"/>
            <a:chOff x="2860699" y="5060079"/>
            <a:chExt cx="1207245" cy="889201"/>
          </a:xfrm>
        </p:grpSpPr>
        <p:sp>
          <p:nvSpPr>
            <p:cNvPr id="274" name="矩形 273"/>
            <p:cNvSpPr/>
            <p:nvPr/>
          </p:nvSpPr>
          <p:spPr>
            <a:xfrm>
              <a:off x="2860699" y="5060079"/>
              <a:ext cx="1207245" cy="88920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75" name="矩形 274"/>
            <p:cNvSpPr/>
            <p:nvPr/>
          </p:nvSpPr>
          <p:spPr>
            <a:xfrm>
              <a:off x="2893997" y="5175453"/>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76" name="矩形 275"/>
            <p:cNvSpPr/>
            <p:nvPr/>
          </p:nvSpPr>
          <p:spPr>
            <a:xfrm>
              <a:off x="3578096" y="5176320"/>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77" name="矩形 276"/>
            <p:cNvSpPr/>
            <p:nvPr/>
          </p:nvSpPr>
          <p:spPr>
            <a:xfrm>
              <a:off x="2892211" y="5623779"/>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78" name="矩形 277"/>
            <p:cNvSpPr/>
            <p:nvPr/>
          </p:nvSpPr>
          <p:spPr>
            <a:xfrm>
              <a:off x="3581668" y="5623779"/>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grpSp>
        <p:nvGrpSpPr>
          <p:cNvPr id="279" name="组合 278"/>
          <p:cNvGrpSpPr/>
          <p:nvPr/>
        </p:nvGrpSpPr>
        <p:grpSpPr>
          <a:xfrm>
            <a:off x="5689315" y="2044765"/>
            <a:ext cx="1069296" cy="155764"/>
            <a:chOff x="3434731" y="1415020"/>
            <a:chExt cx="2088232" cy="576064"/>
          </a:xfrm>
        </p:grpSpPr>
        <p:cxnSp>
          <p:nvCxnSpPr>
            <p:cNvPr id="280" name="直接连接符 279"/>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281" name="直接连接符 280"/>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282" name="组合 281"/>
          <p:cNvGrpSpPr/>
          <p:nvPr/>
        </p:nvGrpSpPr>
        <p:grpSpPr>
          <a:xfrm>
            <a:off x="7046437" y="3758933"/>
            <a:ext cx="1069296" cy="155764"/>
            <a:chOff x="3434731" y="1415020"/>
            <a:chExt cx="2088232" cy="576064"/>
          </a:xfrm>
        </p:grpSpPr>
        <p:cxnSp>
          <p:nvCxnSpPr>
            <p:cNvPr id="283" name="直接连接符 282"/>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284" name="直接连接符 283"/>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pic>
        <p:nvPicPr>
          <p:cNvPr id="285" name="Picture 2" descr="D:\xampp\htdocs\symbr\similarity\images\fac (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2157203"/>
            <a:ext cx="1942789" cy="141587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7" name="右箭头 286"/>
          <p:cNvSpPr/>
          <p:nvPr/>
        </p:nvSpPr>
        <p:spPr>
          <a:xfrm>
            <a:off x="4478375" y="2715670"/>
            <a:ext cx="249115" cy="29893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247682" y="2365805"/>
            <a:ext cx="1637361" cy="1118511"/>
            <a:chOff x="2247682" y="2365805"/>
            <a:chExt cx="1637361" cy="1118511"/>
          </a:xfrm>
        </p:grpSpPr>
        <p:sp>
          <p:nvSpPr>
            <p:cNvPr id="292" name="矩形 291"/>
            <p:cNvSpPr/>
            <p:nvPr/>
          </p:nvSpPr>
          <p:spPr>
            <a:xfrm>
              <a:off x="2384712" y="2465294"/>
              <a:ext cx="259175" cy="3821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93" name="矩形 292"/>
            <p:cNvSpPr/>
            <p:nvPr/>
          </p:nvSpPr>
          <p:spPr>
            <a:xfrm>
              <a:off x="2812631" y="2365805"/>
              <a:ext cx="392401" cy="2538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94" name="矩形 293"/>
            <p:cNvSpPr/>
            <p:nvPr/>
          </p:nvSpPr>
          <p:spPr>
            <a:xfrm>
              <a:off x="3488462" y="2366833"/>
              <a:ext cx="392401" cy="2538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95" name="矩形 294"/>
            <p:cNvSpPr/>
            <p:nvPr/>
          </p:nvSpPr>
          <p:spPr>
            <a:xfrm>
              <a:off x="2810541" y="2855933"/>
              <a:ext cx="392401" cy="2538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96" name="矩形 295"/>
            <p:cNvSpPr/>
            <p:nvPr/>
          </p:nvSpPr>
          <p:spPr>
            <a:xfrm>
              <a:off x="3492642" y="2855933"/>
              <a:ext cx="392401" cy="2538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97" name="矩形 296"/>
            <p:cNvSpPr/>
            <p:nvPr/>
          </p:nvSpPr>
          <p:spPr>
            <a:xfrm>
              <a:off x="3246686" y="2368175"/>
              <a:ext cx="192290" cy="2373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98" name="矩形 297"/>
            <p:cNvSpPr/>
            <p:nvPr/>
          </p:nvSpPr>
          <p:spPr>
            <a:xfrm>
              <a:off x="3244596" y="2870611"/>
              <a:ext cx="192290" cy="2373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99" name="矩形 298"/>
            <p:cNvSpPr/>
            <p:nvPr/>
          </p:nvSpPr>
          <p:spPr>
            <a:xfrm>
              <a:off x="2247682" y="2976612"/>
              <a:ext cx="501569" cy="451846"/>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nvGrpSpPr>
            <p:cNvPr id="300" name="组合 299"/>
            <p:cNvGrpSpPr/>
            <p:nvPr/>
          </p:nvGrpSpPr>
          <p:grpSpPr>
            <a:xfrm>
              <a:off x="2861622" y="3329044"/>
              <a:ext cx="960209" cy="155272"/>
              <a:chOff x="3707120" y="4483605"/>
              <a:chExt cx="2000368" cy="319172"/>
            </a:xfrm>
          </p:grpSpPr>
          <p:sp>
            <p:nvSpPr>
              <p:cNvPr id="301" name="矩形 300"/>
              <p:cNvSpPr/>
              <p:nvPr/>
            </p:nvSpPr>
            <p:spPr>
              <a:xfrm>
                <a:off x="3707120" y="4483605"/>
                <a:ext cx="525245" cy="3191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302" name="矩形 301"/>
              <p:cNvSpPr/>
              <p:nvPr/>
            </p:nvSpPr>
            <p:spPr>
              <a:xfrm>
                <a:off x="4418119" y="4483605"/>
                <a:ext cx="525245" cy="3191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303" name="矩形 302"/>
              <p:cNvSpPr/>
              <p:nvPr/>
            </p:nvSpPr>
            <p:spPr>
              <a:xfrm>
                <a:off x="5182243" y="4483605"/>
                <a:ext cx="525245" cy="3191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grpSp>
      </p:grpSp>
      <p:sp>
        <p:nvSpPr>
          <p:cNvPr id="264" name="矩形 263"/>
          <p:cNvSpPr/>
          <p:nvPr/>
        </p:nvSpPr>
        <p:spPr>
          <a:xfrm>
            <a:off x="7520817" y="3254562"/>
            <a:ext cx="118284" cy="424349"/>
          </a:xfrm>
          <a:prstGeom prst="rect">
            <a:avLst/>
          </a:prstGeom>
          <a:noFill/>
          <a:ln w="38100">
            <a:solidFill>
              <a:srgbClr val="00B0F0"/>
            </a:solidFill>
          </a:ln>
          <a:effectLst>
            <a:outerShdw blurRad="50800" dist="38100" dir="13500000" algn="b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161282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7"/>
                                        </p:tgtEl>
                                        <p:attrNameLst>
                                          <p:attrName>style.visibility</p:attrName>
                                        </p:attrNameLst>
                                      </p:cBhvr>
                                      <p:to>
                                        <p:strVal val="visible"/>
                                      </p:to>
                                    </p:set>
                                    <p:animEffect transition="in" filter="wipe(left)">
                                      <p:cBhvr>
                                        <p:cTn id="16" dur="500"/>
                                        <p:tgtEl>
                                          <p:spTgt spid="28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7"/>
                                        </p:tgtEl>
                                        <p:attrNameLst>
                                          <p:attrName>style.visibility</p:attrName>
                                        </p:attrNameLst>
                                      </p:cBhvr>
                                      <p:to>
                                        <p:strVal val="visible"/>
                                      </p:to>
                                    </p:set>
                                    <p:animEffect transition="in" filter="fade">
                                      <p:cBhvr>
                                        <p:cTn id="20" dur="500"/>
                                        <p:tgtEl>
                                          <p:spTgt spid="217"/>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16"/>
                                        </p:tgtEl>
                                        <p:attrNameLst>
                                          <p:attrName>style.visibility</p:attrName>
                                        </p:attrNameLst>
                                      </p:cBhvr>
                                      <p:to>
                                        <p:strVal val="visible"/>
                                      </p:to>
                                    </p:set>
                                    <p:animEffect transition="in" filter="wipe(up)">
                                      <p:cBhvr>
                                        <p:cTn id="24" dur="500"/>
                                        <p:tgtEl>
                                          <p:spTgt spid="216"/>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279"/>
                                        </p:tgtEl>
                                        <p:attrNameLst>
                                          <p:attrName>style.visibility</p:attrName>
                                        </p:attrNameLst>
                                      </p:cBhvr>
                                      <p:to>
                                        <p:strVal val="visible"/>
                                      </p:to>
                                    </p:set>
                                    <p:animEffect transition="in" filter="wipe(up)">
                                      <p:cBhvr>
                                        <p:cTn id="28" dur="500"/>
                                        <p:tgtEl>
                                          <p:spTgt spid="279"/>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33"/>
                                        </p:tgtEl>
                                        <p:attrNameLst>
                                          <p:attrName>style.visibility</p:attrName>
                                        </p:attrNameLst>
                                      </p:cBhvr>
                                      <p:to>
                                        <p:strVal val="visible"/>
                                      </p:to>
                                    </p:set>
                                    <p:animEffect transition="in" filter="fade">
                                      <p:cBhvr>
                                        <p:cTn id="32" dur="500"/>
                                        <p:tgtEl>
                                          <p:spTgt spid="233"/>
                                        </p:tgtEl>
                                      </p:cBhvr>
                                    </p:animEffect>
                                  </p:childTnLst>
                                </p:cTn>
                              </p:par>
                              <p:par>
                                <p:cTn id="33" presetID="10" presetClass="entr" presetSubtype="0" fill="hold" nodeType="withEffect">
                                  <p:stCondLst>
                                    <p:cond delay="0"/>
                                  </p:stCondLst>
                                  <p:childTnLst>
                                    <p:set>
                                      <p:cBhvr>
                                        <p:cTn id="34" dur="1" fill="hold">
                                          <p:stCondLst>
                                            <p:cond delay="0"/>
                                          </p:stCondLst>
                                        </p:cTn>
                                        <p:tgtEl>
                                          <p:spTgt spid="248"/>
                                        </p:tgtEl>
                                        <p:attrNameLst>
                                          <p:attrName>style.visibility</p:attrName>
                                        </p:attrNameLst>
                                      </p:cBhvr>
                                      <p:to>
                                        <p:strVal val="visible"/>
                                      </p:to>
                                    </p:set>
                                    <p:animEffect transition="in" filter="fade">
                                      <p:cBhvr>
                                        <p:cTn id="35" dur="500"/>
                                        <p:tgtEl>
                                          <p:spTgt spid="248"/>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232"/>
                                        </p:tgtEl>
                                        <p:attrNameLst>
                                          <p:attrName>style.visibility</p:attrName>
                                        </p:attrNameLst>
                                      </p:cBhvr>
                                      <p:to>
                                        <p:strVal val="visible"/>
                                      </p:to>
                                    </p:set>
                                    <p:animEffect transition="in" filter="wipe(left)">
                                      <p:cBhvr>
                                        <p:cTn id="39" dur="500"/>
                                        <p:tgtEl>
                                          <p:spTgt spid="232"/>
                                        </p:tgtEl>
                                      </p:cBhvr>
                                    </p:animEffect>
                                  </p:childTnLst>
                                </p:cTn>
                              </p:par>
                            </p:childTnLst>
                          </p:cTn>
                        </p:par>
                        <p:par>
                          <p:cTn id="40" fill="hold">
                            <p:stCondLst>
                              <p:cond delay="3000"/>
                            </p:stCondLst>
                            <p:childTnLst>
                              <p:par>
                                <p:cTn id="41" presetID="22" presetClass="entr" presetSubtype="1" fill="hold" nodeType="afterEffect">
                                  <p:stCondLst>
                                    <p:cond delay="0"/>
                                  </p:stCondLst>
                                  <p:childTnLst>
                                    <p:set>
                                      <p:cBhvr>
                                        <p:cTn id="42" dur="1" fill="hold">
                                          <p:stCondLst>
                                            <p:cond delay="0"/>
                                          </p:stCondLst>
                                        </p:cTn>
                                        <p:tgtEl>
                                          <p:spTgt spid="213"/>
                                        </p:tgtEl>
                                        <p:attrNameLst>
                                          <p:attrName>style.visibility</p:attrName>
                                        </p:attrNameLst>
                                      </p:cBhvr>
                                      <p:to>
                                        <p:strVal val="visible"/>
                                      </p:to>
                                    </p:set>
                                    <p:animEffect transition="in" filter="wipe(up)">
                                      <p:cBhvr>
                                        <p:cTn id="43" dur="500"/>
                                        <p:tgtEl>
                                          <p:spTgt spid="213"/>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241"/>
                                        </p:tgtEl>
                                        <p:attrNameLst>
                                          <p:attrName>style.visibility</p:attrName>
                                        </p:attrNameLst>
                                      </p:cBhvr>
                                      <p:to>
                                        <p:strVal val="visible"/>
                                      </p:to>
                                    </p:set>
                                    <p:animEffect transition="in" filter="fade">
                                      <p:cBhvr>
                                        <p:cTn id="47" dur="500"/>
                                        <p:tgtEl>
                                          <p:spTgt spid="241"/>
                                        </p:tgtEl>
                                      </p:cBhvr>
                                    </p:animEffect>
                                  </p:childTnLst>
                                </p:cTn>
                              </p:par>
                              <p:par>
                                <p:cTn id="48" presetID="10" presetClass="entr" presetSubtype="0" fill="hold" nodeType="withEffect">
                                  <p:stCondLst>
                                    <p:cond delay="0"/>
                                  </p:stCondLst>
                                  <p:childTnLst>
                                    <p:set>
                                      <p:cBhvr>
                                        <p:cTn id="49" dur="1" fill="hold">
                                          <p:stCondLst>
                                            <p:cond delay="0"/>
                                          </p:stCondLst>
                                        </p:cTn>
                                        <p:tgtEl>
                                          <p:spTgt spid="244"/>
                                        </p:tgtEl>
                                        <p:attrNameLst>
                                          <p:attrName>style.visibility</p:attrName>
                                        </p:attrNameLst>
                                      </p:cBhvr>
                                      <p:to>
                                        <p:strVal val="visible"/>
                                      </p:to>
                                    </p:set>
                                    <p:animEffect transition="in" filter="fade">
                                      <p:cBhvr>
                                        <p:cTn id="50" dur="500"/>
                                        <p:tgtEl>
                                          <p:spTgt spid="244"/>
                                        </p:tgtEl>
                                      </p:cBhvr>
                                    </p:animEffect>
                                  </p:childTnLst>
                                </p:cTn>
                              </p:par>
                            </p:childTnLst>
                          </p:cTn>
                        </p:par>
                        <p:par>
                          <p:cTn id="51" fill="hold">
                            <p:stCondLst>
                              <p:cond delay="4000"/>
                            </p:stCondLst>
                            <p:childTnLst>
                              <p:par>
                                <p:cTn id="52" presetID="22" presetClass="entr" presetSubtype="8" fill="hold" nodeType="afterEffect">
                                  <p:stCondLst>
                                    <p:cond delay="0"/>
                                  </p:stCondLst>
                                  <p:childTnLst>
                                    <p:set>
                                      <p:cBhvr>
                                        <p:cTn id="53" dur="1" fill="hold">
                                          <p:stCondLst>
                                            <p:cond delay="0"/>
                                          </p:stCondLst>
                                        </p:cTn>
                                        <p:tgtEl>
                                          <p:spTgt spid="247"/>
                                        </p:tgtEl>
                                        <p:attrNameLst>
                                          <p:attrName>style.visibility</p:attrName>
                                        </p:attrNameLst>
                                      </p:cBhvr>
                                      <p:to>
                                        <p:strVal val="visible"/>
                                      </p:to>
                                    </p:set>
                                    <p:animEffect transition="in" filter="wipe(left)">
                                      <p:cBhvr>
                                        <p:cTn id="54" dur="500"/>
                                        <p:tgtEl>
                                          <p:spTgt spid="247"/>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210"/>
                                        </p:tgtEl>
                                        <p:attrNameLst>
                                          <p:attrName>style.visibility</p:attrName>
                                        </p:attrNameLst>
                                      </p:cBhvr>
                                      <p:to>
                                        <p:strVal val="visible"/>
                                      </p:to>
                                    </p:set>
                                    <p:animEffect transition="in" filter="wipe(up)">
                                      <p:cBhvr>
                                        <p:cTn id="58" dur="500"/>
                                        <p:tgtEl>
                                          <p:spTgt spid="210"/>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259"/>
                                        </p:tgtEl>
                                        <p:attrNameLst>
                                          <p:attrName>style.visibility</p:attrName>
                                        </p:attrNameLst>
                                      </p:cBhvr>
                                      <p:to>
                                        <p:strVal val="visible"/>
                                      </p:to>
                                    </p:set>
                                    <p:animEffect transition="in" filter="fade">
                                      <p:cBhvr>
                                        <p:cTn id="62" dur="500"/>
                                        <p:tgtEl>
                                          <p:spTgt spid="259"/>
                                        </p:tgtEl>
                                      </p:cBhvr>
                                    </p:animEffect>
                                  </p:childTnLst>
                                </p:cTn>
                              </p:par>
                              <p:par>
                                <p:cTn id="63" presetID="10" presetClass="entr" presetSubtype="0" fill="hold" nodeType="withEffect">
                                  <p:stCondLst>
                                    <p:cond delay="0"/>
                                  </p:stCondLst>
                                  <p:childTnLst>
                                    <p:set>
                                      <p:cBhvr>
                                        <p:cTn id="64" dur="1" fill="hold">
                                          <p:stCondLst>
                                            <p:cond delay="0"/>
                                          </p:stCondLst>
                                        </p:cTn>
                                        <p:tgtEl>
                                          <p:spTgt spid="265"/>
                                        </p:tgtEl>
                                        <p:attrNameLst>
                                          <p:attrName>style.visibility</p:attrName>
                                        </p:attrNameLst>
                                      </p:cBhvr>
                                      <p:to>
                                        <p:strVal val="visible"/>
                                      </p:to>
                                    </p:set>
                                    <p:animEffect transition="in" filter="fade">
                                      <p:cBhvr>
                                        <p:cTn id="65" dur="500"/>
                                        <p:tgtEl>
                                          <p:spTgt spid="265"/>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264"/>
                                        </p:tgtEl>
                                        <p:attrNameLst>
                                          <p:attrName>style.visibility</p:attrName>
                                        </p:attrNameLst>
                                      </p:cBhvr>
                                      <p:to>
                                        <p:strVal val="visible"/>
                                      </p:to>
                                    </p:set>
                                    <p:animEffect transition="in" filter="fade">
                                      <p:cBhvr>
                                        <p:cTn id="69" dur="500"/>
                                        <p:tgtEl>
                                          <p:spTgt spid="264"/>
                                        </p:tgtEl>
                                      </p:cBhvr>
                                    </p:animEffect>
                                  </p:childTnLst>
                                </p:cTn>
                              </p:par>
                            </p:childTnLst>
                          </p:cTn>
                        </p:par>
                        <p:par>
                          <p:cTn id="70" fill="hold">
                            <p:stCondLst>
                              <p:cond delay="6000"/>
                            </p:stCondLst>
                            <p:childTnLst>
                              <p:par>
                                <p:cTn id="71" presetID="22" presetClass="entr" presetSubtype="1" fill="hold" nodeType="afterEffect">
                                  <p:stCondLst>
                                    <p:cond delay="0"/>
                                  </p:stCondLst>
                                  <p:childTnLst>
                                    <p:set>
                                      <p:cBhvr>
                                        <p:cTn id="72" dur="1" fill="hold">
                                          <p:stCondLst>
                                            <p:cond delay="0"/>
                                          </p:stCondLst>
                                        </p:cTn>
                                        <p:tgtEl>
                                          <p:spTgt spid="282"/>
                                        </p:tgtEl>
                                        <p:attrNameLst>
                                          <p:attrName>style.visibility</p:attrName>
                                        </p:attrNameLst>
                                      </p:cBhvr>
                                      <p:to>
                                        <p:strVal val="visible"/>
                                      </p:to>
                                    </p:set>
                                    <p:animEffect transition="in" filter="wipe(up)">
                                      <p:cBhvr>
                                        <p:cTn id="73" dur="500"/>
                                        <p:tgtEl>
                                          <p:spTgt spid="282"/>
                                        </p:tgtEl>
                                      </p:cBhvr>
                                    </p:animEffect>
                                  </p:childTnLst>
                                </p:cTn>
                              </p:par>
                            </p:childTnLst>
                          </p:cTn>
                        </p:par>
                        <p:par>
                          <p:cTn id="74" fill="hold">
                            <p:stCondLst>
                              <p:cond delay="6500"/>
                            </p:stCondLst>
                            <p:childTnLst>
                              <p:par>
                                <p:cTn id="75" presetID="10" presetClass="entr" presetSubtype="0" fill="hold" nodeType="afterEffect">
                                  <p:stCondLst>
                                    <p:cond delay="0"/>
                                  </p:stCondLst>
                                  <p:childTnLst>
                                    <p:set>
                                      <p:cBhvr>
                                        <p:cTn id="76" dur="1" fill="hold">
                                          <p:stCondLst>
                                            <p:cond delay="0"/>
                                          </p:stCondLst>
                                        </p:cTn>
                                        <p:tgtEl>
                                          <p:spTgt spid="237"/>
                                        </p:tgtEl>
                                        <p:attrNameLst>
                                          <p:attrName>style.visibility</p:attrName>
                                        </p:attrNameLst>
                                      </p:cBhvr>
                                      <p:to>
                                        <p:strVal val="visible"/>
                                      </p:to>
                                    </p:set>
                                    <p:animEffect transition="in" filter="fade">
                                      <p:cBhvr>
                                        <p:cTn id="77" dur="500"/>
                                        <p:tgtEl>
                                          <p:spTgt spid="237"/>
                                        </p:tgtEl>
                                      </p:cBhvr>
                                    </p:animEffect>
                                  </p:childTnLst>
                                </p:cTn>
                              </p:par>
                              <p:par>
                                <p:cTn id="78" presetID="10" presetClass="entr" presetSubtype="0" fill="hold" nodeType="withEffect">
                                  <p:stCondLst>
                                    <p:cond delay="0"/>
                                  </p:stCondLst>
                                  <p:childTnLst>
                                    <p:set>
                                      <p:cBhvr>
                                        <p:cTn id="79" dur="1" fill="hold">
                                          <p:stCondLst>
                                            <p:cond delay="0"/>
                                          </p:stCondLst>
                                        </p:cTn>
                                        <p:tgtEl>
                                          <p:spTgt spid="273"/>
                                        </p:tgtEl>
                                        <p:attrNameLst>
                                          <p:attrName>style.visibility</p:attrName>
                                        </p:attrNameLst>
                                      </p:cBhvr>
                                      <p:to>
                                        <p:strVal val="visible"/>
                                      </p:to>
                                    </p:set>
                                    <p:animEffect transition="in" filter="fade">
                                      <p:cBhvr>
                                        <p:cTn id="80"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2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Evaluation II: </a:t>
            </a:r>
            <a:r>
              <a:rPr lang="en-US" altLang="zh-CN" sz="3200" dirty="0"/>
              <a:t>Symmetry-driven decomposition</a:t>
            </a:r>
            <a:endParaRPr lang="zh-CN" altLang="en-US" sz="3200" dirty="0"/>
          </a:p>
        </p:txBody>
      </p:sp>
      <p:grpSp>
        <p:nvGrpSpPr>
          <p:cNvPr id="14" name="组合 13"/>
          <p:cNvGrpSpPr/>
          <p:nvPr/>
        </p:nvGrpSpPr>
        <p:grpSpPr>
          <a:xfrm>
            <a:off x="3244329" y="3032713"/>
            <a:ext cx="1220317" cy="587072"/>
            <a:chOff x="3314700" y="3645332"/>
            <a:chExt cx="2448740" cy="1295848"/>
          </a:xfrm>
        </p:grpSpPr>
        <p:sp>
          <p:nvSpPr>
            <p:cNvPr id="97" name="矩形 96"/>
            <p:cNvSpPr/>
            <p:nvPr/>
          </p:nvSpPr>
          <p:spPr>
            <a:xfrm>
              <a:off x="5044805" y="3775285"/>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98" name="矩形 97"/>
            <p:cNvSpPr/>
            <p:nvPr/>
          </p:nvSpPr>
          <p:spPr>
            <a:xfrm>
              <a:off x="5044805" y="4395167"/>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99" name="组合 98"/>
            <p:cNvGrpSpPr/>
            <p:nvPr/>
          </p:nvGrpSpPr>
          <p:grpSpPr>
            <a:xfrm>
              <a:off x="3465438" y="3780074"/>
              <a:ext cx="1437722" cy="1028723"/>
              <a:chOff x="2837083" y="386089"/>
              <a:chExt cx="2194560" cy="1570258"/>
            </a:xfrm>
          </p:grpSpPr>
          <p:sp>
            <p:nvSpPr>
              <p:cNvPr id="113" name="矩形 112"/>
              <p:cNvSpPr/>
              <p:nvPr/>
            </p:nvSpPr>
            <p:spPr>
              <a:xfrm>
                <a:off x="283708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4" name="矩形 113"/>
              <p:cNvSpPr/>
              <p:nvPr/>
            </p:nvSpPr>
            <p:spPr>
              <a:xfrm>
                <a:off x="333455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5" name="矩形 114"/>
              <p:cNvSpPr/>
              <p:nvPr/>
            </p:nvSpPr>
            <p:spPr>
              <a:xfrm>
                <a:off x="3835302"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6" name="矩形 115"/>
              <p:cNvSpPr/>
              <p:nvPr/>
            </p:nvSpPr>
            <p:spPr>
              <a:xfrm>
                <a:off x="284252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7" name="矩形 116"/>
              <p:cNvSpPr/>
              <p:nvPr/>
            </p:nvSpPr>
            <p:spPr>
              <a:xfrm>
                <a:off x="333999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8" name="矩形 117"/>
              <p:cNvSpPr/>
              <p:nvPr/>
            </p:nvSpPr>
            <p:spPr>
              <a:xfrm>
                <a:off x="3840748"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19" name="矩形 118"/>
              <p:cNvSpPr/>
              <p:nvPr/>
            </p:nvSpPr>
            <p:spPr>
              <a:xfrm>
                <a:off x="4596205"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120" name="矩形 119"/>
              <p:cNvSpPr/>
              <p:nvPr/>
            </p:nvSpPr>
            <p:spPr>
              <a:xfrm>
                <a:off x="4601651"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grpSp>
          <p:nvGrpSpPr>
            <p:cNvPr id="100" name="组合 99"/>
            <p:cNvGrpSpPr/>
            <p:nvPr/>
          </p:nvGrpSpPr>
          <p:grpSpPr>
            <a:xfrm>
              <a:off x="3463334" y="3786003"/>
              <a:ext cx="1437722" cy="1028723"/>
              <a:chOff x="2837083" y="386089"/>
              <a:chExt cx="2194560" cy="1570258"/>
            </a:xfrm>
          </p:grpSpPr>
          <p:sp>
            <p:nvSpPr>
              <p:cNvPr id="105" name="矩形 104"/>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6" name="矩形 105"/>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7" name="矩形 106"/>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8" name="矩形 107"/>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09" name="矩形 108"/>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0" name="矩形 109"/>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1" name="矩形 110"/>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112" name="矩形 111"/>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nvGrpSpPr>
            <p:cNvPr id="101" name="组合 100"/>
            <p:cNvGrpSpPr/>
            <p:nvPr/>
          </p:nvGrpSpPr>
          <p:grpSpPr>
            <a:xfrm>
              <a:off x="5044806" y="3775561"/>
              <a:ext cx="555647" cy="1033236"/>
              <a:chOff x="5247853" y="379200"/>
              <a:chExt cx="848147" cy="1577147"/>
            </a:xfrm>
          </p:grpSpPr>
          <p:sp>
            <p:nvSpPr>
              <p:cNvPr id="103" name="矩形 102"/>
              <p:cNvSpPr/>
              <p:nvPr/>
            </p:nvSpPr>
            <p:spPr>
              <a:xfrm>
                <a:off x="5247853" y="37920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04" name="矩形 103"/>
              <p:cNvSpPr/>
              <p:nvPr/>
            </p:nvSpPr>
            <p:spPr>
              <a:xfrm>
                <a:off x="5247853" y="132539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02" name="矩形 101"/>
            <p:cNvSpPr/>
            <p:nvPr/>
          </p:nvSpPr>
          <p:spPr>
            <a:xfrm>
              <a:off x="3314700" y="3645332"/>
              <a:ext cx="2448740" cy="1295848"/>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5" name="组合 14"/>
          <p:cNvGrpSpPr/>
          <p:nvPr/>
        </p:nvGrpSpPr>
        <p:grpSpPr>
          <a:xfrm>
            <a:off x="5096464" y="3032713"/>
            <a:ext cx="1220317" cy="330501"/>
            <a:chOff x="3310009" y="4944545"/>
            <a:chExt cx="2448741" cy="729517"/>
          </a:xfrm>
        </p:grpSpPr>
        <p:sp>
          <p:nvSpPr>
            <p:cNvPr id="85" name="矩形 84"/>
            <p:cNvSpPr/>
            <p:nvPr/>
          </p:nvSpPr>
          <p:spPr>
            <a:xfrm>
              <a:off x="4115306" y="5019306"/>
              <a:ext cx="279734" cy="6422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86" name="矩形 85"/>
            <p:cNvSpPr/>
            <p:nvPr/>
          </p:nvSpPr>
          <p:spPr>
            <a:xfrm>
              <a:off x="5067180" y="5022934"/>
              <a:ext cx="520792" cy="63864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87" name="组合 86"/>
            <p:cNvGrpSpPr/>
            <p:nvPr/>
          </p:nvGrpSpPr>
          <p:grpSpPr>
            <a:xfrm>
              <a:off x="3490580" y="5019306"/>
              <a:ext cx="1400009" cy="498753"/>
              <a:chOff x="2875460" y="2277671"/>
              <a:chExt cx="2136994" cy="761304"/>
            </a:xfrm>
          </p:grpSpPr>
          <p:sp>
            <p:nvSpPr>
              <p:cNvPr id="94" name="矩形 93"/>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95" name="矩形 94"/>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96" name="矩形 95"/>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grpSp>
          <p:nvGrpSpPr>
            <p:cNvPr id="88" name="组合 87"/>
            <p:cNvGrpSpPr/>
            <p:nvPr/>
          </p:nvGrpSpPr>
          <p:grpSpPr>
            <a:xfrm>
              <a:off x="3490580" y="5018782"/>
              <a:ext cx="1400009" cy="498753"/>
              <a:chOff x="2875460" y="2277671"/>
              <a:chExt cx="2136994" cy="761304"/>
            </a:xfrm>
          </p:grpSpPr>
          <p:sp>
            <p:nvSpPr>
              <p:cNvPr id="91" name="矩形 90"/>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92" name="矩形 91"/>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93" name="矩形 92"/>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89" name="矩形 88"/>
            <p:cNvSpPr/>
            <p:nvPr/>
          </p:nvSpPr>
          <p:spPr>
            <a:xfrm>
              <a:off x="4123626" y="5018782"/>
              <a:ext cx="279734" cy="6422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90" name="矩形 89"/>
            <p:cNvSpPr/>
            <p:nvPr/>
          </p:nvSpPr>
          <p:spPr>
            <a:xfrm>
              <a:off x="3310009" y="4944545"/>
              <a:ext cx="2448741" cy="72951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6" name="组合 15"/>
          <p:cNvGrpSpPr/>
          <p:nvPr/>
        </p:nvGrpSpPr>
        <p:grpSpPr>
          <a:xfrm>
            <a:off x="3854488" y="2702327"/>
            <a:ext cx="1852134" cy="330386"/>
            <a:chOff x="3622503" y="1355054"/>
            <a:chExt cx="1597677" cy="648086"/>
          </a:xfrm>
        </p:grpSpPr>
        <p:cxnSp>
          <p:nvCxnSpPr>
            <p:cNvPr id="83" name="直接连接符 82"/>
            <p:cNvCxnSpPr>
              <a:stCxn id="64" idx="2"/>
              <a:endCxn id="102" idx="0"/>
            </p:cNvCxnSpPr>
            <p:nvPr/>
          </p:nvCxnSpPr>
          <p:spPr>
            <a:xfrm flipH="1">
              <a:off x="3622503" y="1355054"/>
              <a:ext cx="856344" cy="648086"/>
            </a:xfrm>
            <a:prstGeom prst="line">
              <a:avLst/>
            </a:prstGeom>
          </p:spPr>
          <p:style>
            <a:lnRef idx="1">
              <a:schemeClr val="dk1"/>
            </a:lnRef>
            <a:fillRef idx="0">
              <a:schemeClr val="dk1"/>
            </a:fillRef>
            <a:effectRef idx="0">
              <a:schemeClr val="dk1"/>
            </a:effectRef>
            <a:fontRef idx="minor">
              <a:schemeClr val="tx1"/>
            </a:fontRef>
          </p:style>
        </p:cxnSp>
        <p:cxnSp>
          <p:nvCxnSpPr>
            <p:cNvPr id="84" name="直接连接符 83"/>
            <p:cNvCxnSpPr>
              <a:stCxn id="64" idx="2"/>
              <a:endCxn id="90" idx="0"/>
            </p:cNvCxnSpPr>
            <p:nvPr/>
          </p:nvCxnSpPr>
          <p:spPr>
            <a:xfrm>
              <a:off x="4478846" y="1355054"/>
              <a:ext cx="741334" cy="648086"/>
            </a:xfrm>
            <a:prstGeom prst="line">
              <a:avLst/>
            </a:prstGeom>
          </p:spPr>
          <p:style>
            <a:lnRef idx="1">
              <a:schemeClr val="dk1"/>
            </a:lnRef>
            <a:fillRef idx="0">
              <a:schemeClr val="dk1"/>
            </a:fillRef>
            <a:effectRef idx="0">
              <a:schemeClr val="dk1"/>
            </a:effectRef>
            <a:fontRef idx="minor">
              <a:schemeClr val="tx1"/>
            </a:fontRef>
          </p:style>
        </p:cxnSp>
      </p:grpSp>
      <p:grpSp>
        <p:nvGrpSpPr>
          <p:cNvPr id="17" name="组合 16"/>
          <p:cNvGrpSpPr/>
          <p:nvPr/>
        </p:nvGrpSpPr>
        <p:grpSpPr>
          <a:xfrm>
            <a:off x="4237060" y="1780399"/>
            <a:ext cx="1220317" cy="921928"/>
            <a:chOff x="103957" y="3359352"/>
            <a:chExt cx="3737794" cy="3106220"/>
          </a:xfrm>
        </p:grpSpPr>
        <p:sp>
          <p:nvSpPr>
            <p:cNvPr id="64" name="矩形 63"/>
            <p:cNvSpPr/>
            <p:nvPr/>
          </p:nvSpPr>
          <p:spPr>
            <a:xfrm>
              <a:off x="103957" y="3359352"/>
              <a:ext cx="3737794" cy="3106220"/>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65" name="矩形 64"/>
            <p:cNvSpPr/>
            <p:nvPr/>
          </p:nvSpPr>
          <p:spPr>
            <a:xfrm>
              <a:off x="1327151" y="5466142"/>
              <a:ext cx="426990" cy="9803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66" name="矩形 65"/>
            <p:cNvSpPr/>
            <p:nvPr/>
          </p:nvSpPr>
          <p:spPr>
            <a:xfrm>
              <a:off x="2780105" y="5471681"/>
              <a:ext cx="794945" cy="974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67" name="组合 66"/>
            <p:cNvGrpSpPr/>
            <p:nvPr/>
          </p:nvGrpSpPr>
          <p:grpSpPr>
            <a:xfrm>
              <a:off x="373560" y="5466142"/>
              <a:ext cx="2136994" cy="761304"/>
              <a:chOff x="2875460" y="2277671"/>
              <a:chExt cx="2136994" cy="761304"/>
            </a:xfrm>
          </p:grpSpPr>
          <p:sp>
            <p:nvSpPr>
              <p:cNvPr id="80" name="矩形 79"/>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81" name="矩形 80"/>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82" name="矩形 81"/>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68" name="矩形 67"/>
            <p:cNvSpPr/>
            <p:nvPr/>
          </p:nvSpPr>
          <p:spPr>
            <a:xfrm>
              <a:off x="1339851" y="5465343"/>
              <a:ext cx="426990" cy="9803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69" name="矩形 68"/>
            <p:cNvSpPr/>
            <p:nvPr/>
          </p:nvSpPr>
          <p:spPr>
            <a:xfrm>
              <a:off x="2745952" y="356725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70" name="矩形 69"/>
            <p:cNvSpPr/>
            <p:nvPr/>
          </p:nvSpPr>
          <p:spPr>
            <a:xfrm>
              <a:off x="2745952" y="451344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71" name="组合 70"/>
            <p:cNvGrpSpPr/>
            <p:nvPr/>
          </p:nvGrpSpPr>
          <p:grpSpPr>
            <a:xfrm>
              <a:off x="335183" y="3574560"/>
              <a:ext cx="2194560" cy="1570258"/>
              <a:chOff x="2837083" y="386089"/>
              <a:chExt cx="2194560" cy="1570258"/>
            </a:xfrm>
          </p:grpSpPr>
          <p:sp>
            <p:nvSpPr>
              <p:cNvPr id="72" name="矩形 71"/>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3" name="矩形 72"/>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4" name="矩形 73"/>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5" name="矩形 74"/>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6" name="矩形 75"/>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7" name="矩形 76"/>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8" name="矩形 77"/>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79" name="矩形 78"/>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cxnSp>
        <p:nvCxnSpPr>
          <p:cNvPr id="18" name="直接连接符 17"/>
          <p:cNvCxnSpPr/>
          <p:nvPr/>
        </p:nvCxnSpPr>
        <p:spPr>
          <a:xfrm>
            <a:off x="4237060" y="2370300"/>
            <a:ext cx="12203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4" name="矩形 123"/>
              <p:cNvSpPr/>
              <p:nvPr/>
            </p:nvSpPr>
            <p:spPr>
              <a:xfrm>
                <a:off x="3055346" y="3787993"/>
                <a:ext cx="16566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zh-CN" b="0" i="0" smtClean="0">
                          <a:latin typeface="Cambria Math"/>
                        </a:rPr>
                        <m:t>SymScore</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𝑐</m:t>
                          </m:r>
                        </m:e>
                        <m:sub>
                          <m:r>
                            <a:rPr lang="en-US" altLang="zh-CN" b="0" i="1" smtClean="0">
                              <a:latin typeface="Cambria Math"/>
                            </a:rPr>
                            <m:t>1</m:t>
                          </m:r>
                        </m:sub>
                      </m:sSub>
                      <m:r>
                        <a:rPr lang="en-US" altLang="zh-CN" b="0" i="1" smtClean="0">
                          <a:latin typeface="Cambria Math"/>
                        </a:rPr>
                        <m:t>)</m:t>
                      </m:r>
                    </m:oMath>
                  </m:oMathPara>
                </a14:m>
                <a:endParaRPr lang="zh-CN" altLang="en-US" dirty="0"/>
              </a:p>
            </p:txBody>
          </p:sp>
        </mc:Choice>
        <mc:Fallback xmlns="">
          <p:sp>
            <p:nvSpPr>
              <p:cNvPr id="124" name="矩形 123"/>
              <p:cNvSpPr>
                <a:spLocks noRot="1" noChangeAspect="1" noMove="1" noResize="1" noEditPoints="1" noAdjustHandles="1" noChangeArrowheads="1" noChangeShapeType="1" noTextEdit="1"/>
              </p:cNvSpPr>
              <p:nvPr/>
            </p:nvSpPr>
            <p:spPr>
              <a:xfrm>
                <a:off x="3055346" y="3787993"/>
                <a:ext cx="1656671" cy="369332"/>
              </a:xfrm>
              <a:prstGeom prst="rect">
                <a:avLst/>
              </a:prstGeom>
              <a:blipFill rotWithShape="1">
                <a:blip r:embed="rId3"/>
                <a:stretch>
                  <a:fillRect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9" name="矩形 128"/>
              <p:cNvSpPr/>
              <p:nvPr/>
            </p:nvSpPr>
            <p:spPr>
              <a:xfrm>
                <a:off x="5000573" y="3791508"/>
                <a:ext cx="152690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b="0" i="0" smtClean="0">
                          <a:latin typeface="Cambria Math"/>
                        </a:rPr>
                        <m:t>SymScore</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𝑐</m:t>
                          </m:r>
                        </m:e>
                        <m:sub>
                          <m:r>
                            <a:rPr lang="en-US" altLang="zh-CN" b="0" i="1" smtClean="0">
                              <a:latin typeface="Cambria Math"/>
                            </a:rPr>
                            <m:t>2</m:t>
                          </m:r>
                        </m:sub>
                      </m:sSub>
                      <m:r>
                        <a:rPr lang="en-US" altLang="zh-CN" b="0" i="1" smtClean="0">
                          <a:latin typeface="Cambria Math"/>
                        </a:rPr>
                        <m:t>)</m:t>
                      </m:r>
                    </m:oMath>
                  </m:oMathPara>
                </a14:m>
                <a:endParaRPr lang="zh-CN" altLang="en-US" dirty="0"/>
              </a:p>
            </p:txBody>
          </p:sp>
        </mc:Choice>
        <mc:Fallback xmlns="">
          <p:sp>
            <p:nvSpPr>
              <p:cNvPr id="129" name="矩形 128"/>
              <p:cNvSpPr>
                <a:spLocks noRot="1" noChangeAspect="1" noMove="1" noResize="1" noEditPoints="1" noAdjustHandles="1" noChangeArrowheads="1" noChangeShapeType="1" noTextEdit="1"/>
              </p:cNvSpPr>
              <p:nvPr/>
            </p:nvSpPr>
            <p:spPr>
              <a:xfrm>
                <a:off x="5000573" y="3791508"/>
                <a:ext cx="1526904" cy="369332"/>
              </a:xfrm>
              <a:prstGeom prst="rect">
                <a:avLst/>
              </a:prstGeom>
              <a:blipFill rotWithShape="1">
                <a:blip r:embed="rId4"/>
                <a:stretch>
                  <a:fillRect l="-797" r="-2390" b="-11475"/>
                </a:stretch>
              </a:blipFill>
            </p:spPr>
            <p:txBody>
              <a:bodyPr/>
              <a:lstStyle/>
              <a:p>
                <a:r>
                  <a:rPr lang="zh-CN" altLang="en-US">
                    <a:noFill/>
                  </a:rPr>
                  <a:t> </a:t>
                </a:r>
              </a:p>
            </p:txBody>
          </p:sp>
        </mc:Fallback>
      </mc:AlternateContent>
      <p:sp>
        <p:nvSpPr>
          <p:cNvPr id="125" name="加号 124"/>
          <p:cNvSpPr/>
          <p:nvPr/>
        </p:nvSpPr>
        <p:spPr>
          <a:xfrm>
            <a:off x="4666902" y="3837788"/>
            <a:ext cx="269743" cy="269743"/>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sp>
        <p:nvSpPr>
          <p:cNvPr id="121" name="矩形 120"/>
          <p:cNvSpPr/>
          <p:nvPr/>
        </p:nvSpPr>
        <p:spPr>
          <a:xfrm>
            <a:off x="2209841" y="3680785"/>
            <a:ext cx="886653" cy="523220"/>
          </a:xfrm>
          <a:prstGeom prst="rect">
            <a:avLst/>
          </a:prstGeom>
        </p:spPr>
        <p:txBody>
          <a:bodyPr wrap="none">
            <a:spAutoFit/>
          </a:bodyPr>
          <a:lstStyle/>
          <a:p>
            <a:r>
              <a:rPr lang="en-US" altLang="zh-CN" sz="2800" dirty="0" smtClean="0">
                <a:solidFill>
                  <a:prstClr val="black"/>
                </a:solidFill>
              </a:rPr>
              <a:t>max.</a:t>
            </a:r>
            <a:endParaRPr lang="zh-CN" altLang="en-US" sz="1600" dirty="0"/>
          </a:p>
        </p:txBody>
      </p:sp>
      <p:sp>
        <p:nvSpPr>
          <p:cNvPr id="8" name="内容占位符 7"/>
          <p:cNvSpPr>
            <a:spLocks noGrp="1"/>
          </p:cNvSpPr>
          <p:nvPr>
            <p:ph idx="1"/>
          </p:nvPr>
        </p:nvSpPr>
        <p:spPr/>
        <p:txBody>
          <a:bodyPr/>
          <a:lstStyle/>
          <a:p>
            <a:r>
              <a:rPr lang="en-US" altLang="zh-CN" dirty="0">
                <a:solidFill>
                  <a:prstClr val="black"/>
                </a:solidFill>
              </a:rPr>
              <a:t>Our </a:t>
            </a:r>
            <a:r>
              <a:rPr lang="en-US" altLang="zh-CN" dirty="0" smtClean="0">
                <a:solidFill>
                  <a:prstClr val="black"/>
                </a:solidFill>
              </a:rPr>
              <a:t>method</a:t>
            </a:r>
            <a:endParaRPr lang="zh-CN" altLang="en-US" sz="1800" dirty="0"/>
          </a:p>
        </p:txBody>
      </p:sp>
      <p:sp>
        <p:nvSpPr>
          <p:cNvPr id="3" name="页脚占位符 2"/>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2888401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Evaluation II: Symmetry-driven decomposition</a:t>
            </a:r>
            <a:endParaRPr lang="zh-CN" altLang="en-US" sz="3200" dirty="0"/>
          </a:p>
        </p:txBody>
      </p:sp>
      <p:sp>
        <p:nvSpPr>
          <p:cNvPr id="14" name="内容占位符 2"/>
          <p:cNvSpPr>
            <a:spLocks noGrp="1"/>
          </p:cNvSpPr>
          <p:nvPr>
            <p:ph idx="1"/>
          </p:nvPr>
        </p:nvSpPr>
        <p:spPr>
          <a:xfrm>
            <a:off x="457200" y="1200521"/>
            <a:ext cx="8229600" cy="507927"/>
          </a:xfrm>
        </p:spPr>
        <p:txBody>
          <a:bodyPr>
            <a:normAutofit fontScale="92500" lnSpcReduction="10000"/>
          </a:bodyPr>
          <a:lstStyle/>
          <a:p>
            <a:r>
              <a:rPr lang="en-US" altLang="zh-CN" dirty="0" smtClean="0"/>
              <a:t>Compare to </a:t>
            </a:r>
            <a:r>
              <a:rPr lang="en-US" altLang="zh-CN" dirty="0"/>
              <a:t>two </a:t>
            </a:r>
            <a:r>
              <a:rPr lang="en-US" altLang="zh-CN" dirty="0" smtClean="0"/>
              <a:t>alternatives</a:t>
            </a:r>
          </a:p>
        </p:txBody>
      </p:sp>
      <p:grpSp>
        <p:nvGrpSpPr>
          <p:cNvPr id="3" name="组合 2"/>
          <p:cNvGrpSpPr/>
          <p:nvPr/>
        </p:nvGrpSpPr>
        <p:grpSpPr>
          <a:xfrm>
            <a:off x="467544" y="1924472"/>
            <a:ext cx="3897240" cy="2380484"/>
            <a:chOff x="467544" y="1924472"/>
            <a:chExt cx="3897240" cy="2380484"/>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43" y="2639783"/>
              <a:ext cx="1750034" cy="1164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233" y="2639070"/>
              <a:ext cx="1769551" cy="117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1096360" y="3935624"/>
              <a:ext cx="2895664" cy="369332"/>
            </a:xfrm>
            <a:prstGeom prst="rect">
              <a:avLst/>
            </a:prstGeom>
          </p:spPr>
          <p:txBody>
            <a:bodyPr wrap="none">
              <a:spAutoFit/>
            </a:bodyPr>
            <a:lstStyle/>
            <a:p>
              <a:pPr algn="ctr"/>
              <a:r>
                <a:rPr lang="en-US" altLang="zh-CN" dirty="0" smtClean="0"/>
                <a:t>Global </a:t>
              </a:r>
              <a:r>
                <a:rPr lang="en-US" altLang="zh-CN" dirty="0" err="1" smtClean="0"/>
                <a:t>reflectional</a:t>
              </a:r>
              <a:r>
                <a:rPr lang="en-US" altLang="zh-CN" dirty="0" smtClean="0"/>
                <a:t> symmetry</a:t>
              </a:r>
              <a:endParaRPr lang="zh-CN" altLang="en-US" dirty="0"/>
            </a:p>
          </p:txBody>
        </p:sp>
        <p:sp>
          <p:nvSpPr>
            <p:cNvPr id="15" name="矩形 14"/>
            <p:cNvSpPr/>
            <p:nvPr/>
          </p:nvSpPr>
          <p:spPr>
            <a:xfrm>
              <a:off x="467544" y="1924472"/>
              <a:ext cx="2150460" cy="523220"/>
            </a:xfrm>
            <a:prstGeom prst="rect">
              <a:avLst/>
            </a:prstGeom>
          </p:spPr>
          <p:txBody>
            <a:bodyPr wrap="none">
              <a:spAutoFit/>
            </a:bodyPr>
            <a:lstStyle/>
            <a:p>
              <a:r>
                <a:rPr lang="en-US" altLang="zh-CN" sz="2800" dirty="0" smtClean="0">
                  <a:solidFill>
                    <a:prstClr val="black"/>
                  </a:solidFill>
                </a:rPr>
                <a:t>Alternative 1:</a:t>
              </a:r>
              <a:endParaRPr lang="zh-CN" altLang="en-US" sz="1600" dirty="0"/>
            </a:p>
          </p:txBody>
        </p:sp>
      </p:grpSp>
      <p:grpSp>
        <p:nvGrpSpPr>
          <p:cNvPr id="8" name="组合 7"/>
          <p:cNvGrpSpPr/>
          <p:nvPr/>
        </p:nvGrpSpPr>
        <p:grpSpPr>
          <a:xfrm>
            <a:off x="4648296" y="1924472"/>
            <a:ext cx="4034477" cy="2380484"/>
            <a:chOff x="4648296" y="1924472"/>
            <a:chExt cx="4034477" cy="2380484"/>
          </a:xfrm>
        </p:grpSpPr>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1975" y="2577738"/>
              <a:ext cx="1805670" cy="128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6191" y="2572544"/>
              <a:ext cx="1816582" cy="130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5543507" y="3935624"/>
              <a:ext cx="2511650" cy="369332"/>
            </a:xfrm>
            <a:prstGeom prst="rect">
              <a:avLst/>
            </a:prstGeom>
          </p:spPr>
          <p:txBody>
            <a:bodyPr wrap="none">
              <a:spAutoFit/>
            </a:bodyPr>
            <a:lstStyle/>
            <a:p>
              <a:r>
                <a:rPr lang="en-US" altLang="zh-CN" dirty="0" smtClean="0"/>
                <a:t>Graph-cut segmentation</a:t>
              </a:r>
              <a:endParaRPr lang="zh-CN" altLang="en-US" dirty="0"/>
            </a:p>
          </p:txBody>
        </p:sp>
        <p:sp>
          <p:nvSpPr>
            <p:cNvPr id="16" name="矩形 15"/>
            <p:cNvSpPr/>
            <p:nvPr/>
          </p:nvSpPr>
          <p:spPr>
            <a:xfrm>
              <a:off x="4648296" y="1924472"/>
              <a:ext cx="2150460" cy="523220"/>
            </a:xfrm>
            <a:prstGeom prst="rect">
              <a:avLst/>
            </a:prstGeom>
          </p:spPr>
          <p:txBody>
            <a:bodyPr wrap="none">
              <a:spAutoFit/>
            </a:bodyPr>
            <a:lstStyle/>
            <a:p>
              <a:r>
                <a:rPr lang="en-US" altLang="zh-CN" sz="2800" dirty="0" smtClean="0">
                  <a:solidFill>
                    <a:prstClr val="black"/>
                  </a:solidFill>
                </a:rPr>
                <a:t>Alternative 2:</a:t>
              </a:r>
              <a:endParaRPr lang="zh-CN" altLang="en-US" sz="1600" dirty="0"/>
            </a:p>
          </p:txBody>
        </p:sp>
      </p:gr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76882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solidFill>
                  <a:prstClr val="black"/>
                </a:solidFill>
              </a:rPr>
              <a:t>Evaluation II: </a:t>
            </a:r>
            <a:r>
              <a:rPr lang="en-US" altLang="zh-CN" sz="3200" dirty="0">
                <a:solidFill>
                  <a:prstClr val="black"/>
                </a:solidFill>
              </a:rPr>
              <a:t>Symmetry-driven decomposition</a:t>
            </a:r>
            <a:endParaRPr lang="zh-CN" alt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12504"/>
            <a:ext cx="3091553" cy="139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9883" y="2154564"/>
            <a:ext cx="4672277" cy="215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3707904" y="1422157"/>
            <a:ext cx="5096236" cy="646331"/>
          </a:xfrm>
          <a:prstGeom prst="rect">
            <a:avLst/>
          </a:prstGeom>
        </p:spPr>
        <p:txBody>
          <a:bodyPr wrap="square">
            <a:spAutoFit/>
          </a:bodyPr>
          <a:lstStyle/>
          <a:p>
            <a:r>
              <a:rPr lang="en-US" altLang="zh-CN" dirty="0" smtClean="0"/>
              <a:t>Please select </a:t>
            </a:r>
            <a:r>
              <a:rPr lang="en-US" altLang="zh-CN" dirty="0"/>
              <a:t>which one, A or B, appears to </a:t>
            </a:r>
            <a:r>
              <a:rPr lang="en-US" altLang="zh-CN" dirty="0" smtClean="0"/>
              <a:t>offer </a:t>
            </a:r>
            <a:r>
              <a:rPr lang="en-US" altLang="zh-CN" b="1" dirty="0" smtClean="0"/>
              <a:t>the </a:t>
            </a:r>
            <a:r>
              <a:rPr lang="en-US" altLang="zh-CN" b="1" dirty="0"/>
              <a:t>best high-level </a:t>
            </a:r>
            <a:r>
              <a:rPr lang="en-US" altLang="zh-CN" b="1" dirty="0" smtClean="0"/>
              <a:t>explanation of </a:t>
            </a:r>
            <a:r>
              <a:rPr lang="en-US" altLang="zh-CN" b="1" dirty="0"/>
              <a:t>the facade structure:</a:t>
            </a:r>
            <a:endParaRPr lang="zh-CN" altLang="en-US" dirty="0"/>
          </a:p>
        </p:txBody>
      </p:sp>
      <p:sp>
        <p:nvSpPr>
          <p:cNvPr id="12" name="圆角矩形 11"/>
          <p:cNvSpPr/>
          <p:nvPr/>
        </p:nvSpPr>
        <p:spPr>
          <a:xfrm>
            <a:off x="288389" y="1308295"/>
            <a:ext cx="8609426" cy="3200400"/>
          </a:xfrm>
          <a:prstGeom prst="roundRect">
            <a:avLst>
              <a:gd name="adj" fmla="val 6899"/>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2865251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solidFill>
                  <a:prstClr val="black"/>
                </a:solidFill>
              </a:rPr>
              <a:t>Evaluation II: Symmetry-driven decomposition</a:t>
            </a:r>
            <a:endParaRPr lang="zh-CN" altLang="en-US" sz="3200" dirty="0"/>
          </a:p>
        </p:txBody>
      </p:sp>
      <p:sp>
        <p:nvSpPr>
          <p:cNvPr id="3" name="内容占位符 2"/>
          <p:cNvSpPr>
            <a:spLocks noGrp="1"/>
          </p:cNvSpPr>
          <p:nvPr>
            <p:ph idx="1"/>
          </p:nvPr>
        </p:nvSpPr>
        <p:spPr/>
        <p:txBody>
          <a:bodyPr/>
          <a:lstStyle/>
          <a:p>
            <a:r>
              <a:rPr lang="en-US" altLang="zh-CN" dirty="0" smtClean="0"/>
              <a:t>On 600 questions</a:t>
            </a:r>
          </a:p>
          <a:p>
            <a:r>
              <a:rPr lang="en-US" altLang="zh-CN" dirty="0" smtClean="0"/>
              <a:t>Obtain </a:t>
            </a:r>
            <a:r>
              <a:rPr lang="en-US" altLang="zh-CN" dirty="0"/>
              <a:t>a </a:t>
            </a:r>
            <a:r>
              <a:rPr lang="en-US" altLang="zh-CN" dirty="0" smtClean="0"/>
              <a:t>winning percentage</a:t>
            </a:r>
          </a:p>
          <a:p>
            <a:pPr lvl="1"/>
            <a:r>
              <a:rPr lang="en-US" altLang="zh-CN" dirty="0" smtClean="0"/>
              <a:t>of 73% against Alternative 1</a:t>
            </a:r>
          </a:p>
          <a:p>
            <a:pPr lvl="1"/>
            <a:r>
              <a:rPr lang="en-US" altLang="zh-CN" dirty="0" smtClean="0"/>
              <a:t>of 79% against Alternative 2</a:t>
            </a:r>
            <a:endParaRPr lang="zh-CN" altLang="en-US" dirty="0"/>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13076887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Limitations</a:t>
            </a:r>
            <a:endParaRPr lang="zh-CN" altLang="en-US" dirty="0"/>
          </a:p>
        </p:txBody>
      </p:sp>
      <p:sp>
        <p:nvSpPr>
          <p:cNvPr id="3" name="内容占位符 2"/>
          <p:cNvSpPr>
            <a:spLocks noGrp="1"/>
          </p:cNvSpPr>
          <p:nvPr>
            <p:ph idx="1"/>
          </p:nvPr>
        </p:nvSpPr>
        <p:spPr>
          <a:xfrm>
            <a:off x="457200" y="1200521"/>
            <a:ext cx="6131024" cy="3247851"/>
          </a:xfrm>
        </p:spPr>
        <p:txBody>
          <a:bodyPr>
            <a:normAutofit fontScale="77500" lnSpcReduction="20000"/>
          </a:bodyPr>
          <a:lstStyle/>
          <a:p>
            <a:r>
              <a:rPr lang="en-US" altLang="zh-CN" dirty="0" smtClean="0"/>
              <a:t>Box abstraction and element grouping carried </a:t>
            </a:r>
            <a:r>
              <a:rPr lang="en-US" altLang="zh-CN" dirty="0"/>
              <a:t>out with user </a:t>
            </a:r>
            <a:r>
              <a:rPr lang="en-US" altLang="zh-CN" dirty="0" smtClean="0"/>
              <a:t>assistance</a:t>
            </a:r>
          </a:p>
          <a:p>
            <a:pPr lvl="1"/>
            <a:endParaRPr lang="en-US" altLang="zh-CN" dirty="0" smtClean="0"/>
          </a:p>
          <a:p>
            <a:r>
              <a:rPr lang="en-US" altLang="zh-CN" dirty="0" smtClean="0"/>
              <a:t>Limited </a:t>
            </a:r>
            <a:r>
              <a:rPr lang="en-US" altLang="zh-CN" dirty="0"/>
              <a:t>to </a:t>
            </a:r>
            <a:r>
              <a:rPr lang="en-US" altLang="zh-CN" dirty="0" smtClean="0"/>
              <a:t>axis-aligned structures</a:t>
            </a:r>
          </a:p>
          <a:p>
            <a:pPr lvl="1"/>
            <a:endParaRPr lang="en-US" altLang="zh-CN" dirty="0" smtClean="0"/>
          </a:p>
          <a:p>
            <a:r>
              <a:rPr lang="en-US" altLang="zh-CN" dirty="0" smtClean="0"/>
              <a:t>Limited to binary decompositions</a:t>
            </a:r>
          </a:p>
          <a:p>
            <a:pPr lvl="1"/>
            <a:endParaRPr lang="en-US" altLang="zh-CN" dirty="0" smtClean="0"/>
          </a:p>
          <a:p>
            <a:r>
              <a:rPr lang="en-US" altLang="zh-CN" dirty="0"/>
              <a:t>H</a:t>
            </a:r>
            <a:r>
              <a:rPr lang="en-US" altLang="zh-CN" dirty="0" smtClean="0"/>
              <a:t>uman perception related</a:t>
            </a:r>
          </a:p>
          <a:p>
            <a:pPr lvl="1"/>
            <a:r>
              <a:rPr lang="en-US" altLang="zh-CN" dirty="0" smtClean="0"/>
              <a:t>learning/crowdsourcing?</a:t>
            </a:r>
            <a:endParaRPr lang="zh-CN" altLang="en-US" dirty="0"/>
          </a:p>
        </p:txBody>
      </p:sp>
      <p:grpSp>
        <p:nvGrpSpPr>
          <p:cNvPr id="79" name="组合 78"/>
          <p:cNvGrpSpPr/>
          <p:nvPr/>
        </p:nvGrpSpPr>
        <p:grpSpPr>
          <a:xfrm>
            <a:off x="5594358" y="1261669"/>
            <a:ext cx="3388900" cy="3228000"/>
            <a:chOff x="5507486" y="1315553"/>
            <a:chExt cx="3388900" cy="3228000"/>
          </a:xfrm>
        </p:grpSpPr>
        <p:grpSp>
          <p:nvGrpSpPr>
            <p:cNvPr id="4" name="组合 3"/>
            <p:cNvGrpSpPr/>
            <p:nvPr/>
          </p:nvGrpSpPr>
          <p:grpSpPr>
            <a:xfrm>
              <a:off x="7313777" y="3029411"/>
              <a:ext cx="883716" cy="155764"/>
              <a:chOff x="3434731" y="1415020"/>
              <a:chExt cx="2088232" cy="576064"/>
            </a:xfrm>
          </p:grpSpPr>
          <p:cxnSp>
            <p:nvCxnSpPr>
              <p:cNvPr id="5" name="直接连接符 4"/>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6" name="直接连接符 5"/>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7" name="组合 6"/>
            <p:cNvGrpSpPr/>
            <p:nvPr/>
          </p:nvGrpSpPr>
          <p:grpSpPr>
            <a:xfrm>
              <a:off x="5685220" y="3029411"/>
              <a:ext cx="883716" cy="155764"/>
              <a:chOff x="3434731" y="1415020"/>
              <a:chExt cx="2088232" cy="576064"/>
            </a:xfrm>
          </p:grpSpPr>
          <p:cxnSp>
            <p:nvCxnSpPr>
              <p:cNvPr id="8" name="直接连接符 7"/>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cxnSp>
          <p:nvCxnSpPr>
            <p:cNvPr id="10" name="直接连接符 9"/>
            <p:cNvCxnSpPr/>
            <p:nvPr/>
          </p:nvCxnSpPr>
          <p:spPr>
            <a:xfrm>
              <a:off x="6620627" y="1324682"/>
              <a:ext cx="1638" cy="738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6307042" y="1315553"/>
              <a:ext cx="1132883" cy="738793"/>
              <a:chOff x="1710182" y="1196752"/>
              <a:chExt cx="1658654" cy="1189834"/>
            </a:xfrm>
          </p:grpSpPr>
          <p:grpSp>
            <p:nvGrpSpPr>
              <p:cNvPr id="12" name="组合 11"/>
              <p:cNvGrpSpPr/>
              <p:nvPr/>
            </p:nvGrpSpPr>
            <p:grpSpPr>
              <a:xfrm>
                <a:off x="1723378" y="1351971"/>
                <a:ext cx="1614569" cy="959773"/>
                <a:chOff x="2355962" y="2463051"/>
                <a:chExt cx="3935982" cy="2339726"/>
              </a:xfrm>
            </p:grpSpPr>
            <p:sp>
              <p:nvSpPr>
                <p:cNvPr id="14" name="矩形 13"/>
                <p:cNvSpPr/>
                <p:nvPr/>
              </p:nvSpPr>
              <p:spPr>
                <a:xfrm>
                  <a:off x="2612571" y="2636912"/>
                  <a:ext cx="539931" cy="7855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5" name="矩形 14"/>
                <p:cNvSpPr/>
                <p:nvPr/>
              </p:nvSpPr>
              <p:spPr>
                <a:xfrm>
                  <a:off x="3527487" y="2463051"/>
                  <a:ext cx="1088059" cy="631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6" name="矩形 15"/>
                <p:cNvSpPr/>
                <p:nvPr/>
              </p:nvSpPr>
              <p:spPr>
                <a:xfrm>
                  <a:off x="5195177" y="2465165"/>
                  <a:ext cx="1088059" cy="631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7" name="矩形 16"/>
                <p:cNvSpPr/>
                <p:nvPr/>
              </p:nvSpPr>
              <p:spPr>
                <a:xfrm>
                  <a:off x="3523133" y="3555976"/>
                  <a:ext cx="1088059" cy="631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8" name="矩形 17"/>
                <p:cNvSpPr/>
                <p:nvPr/>
              </p:nvSpPr>
              <p:spPr>
                <a:xfrm>
                  <a:off x="5203885" y="3555976"/>
                  <a:ext cx="1088059" cy="631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9" name="矩形 18"/>
                <p:cNvSpPr/>
                <p:nvPr/>
              </p:nvSpPr>
              <p:spPr>
                <a:xfrm>
                  <a:off x="4711339" y="2536950"/>
                  <a:ext cx="400592" cy="4878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0" name="矩形 19"/>
                <p:cNvSpPr/>
                <p:nvPr/>
              </p:nvSpPr>
              <p:spPr>
                <a:xfrm>
                  <a:off x="4706985" y="3612460"/>
                  <a:ext cx="400592" cy="4878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1" name="矩形 20"/>
                <p:cNvSpPr/>
                <p:nvPr/>
              </p:nvSpPr>
              <p:spPr>
                <a:xfrm>
                  <a:off x="2355962" y="3759156"/>
                  <a:ext cx="1044901" cy="928801"/>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nvGrpSpPr>
                <p:cNvPr id="22" name="组合 21"/>
                <p:cNvGrpSpPr/>
                <p:nvPr/>
              </p:nvGrpSpPr>
              <p:grpSpPr>
                <a:xfrm>
                  <a:off x="3707120" y="4483605"/>
                  <a:ext cx="2303417" cy="319172"/>
                  <a:chOff x="3707120" y="4483605"/>
                  <a:chExt cx="2303417" cy="319172"/>
                </a:xfrm>
              </p:grpSpPr>
              <p:sp>
                <p:nvSpPr>
                  <p:cNvPr id="23" name="矩形 22"/>
                  <p:cNvSpPr/>
                  <p:nvPr/>
                </p:nvSpPr>
                <p:spPr>
                  <a:xfrm>
                    <a:off x="3707120" y="4483605"/>
                    <a:ext cx="525245" cy="3191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24" name="矩形 23"/>
                  <p:cNvSpPr/>
                  <p:nvPr/>
                </p:nvSpPr>
                <p:spPr>
                  <a:xfrm>
                    <a:off x="4634582" y="4483605"/>
                    <a:ext cx="525245" cy="3191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25" name="矩形 24"/>
                  <p:cNvSpPr/>
                  <p:nvPr/>
                </p:nvSpPr>
                <p:spPr>
                  <a:xfrm>
                    <a:off x="5485292" y="4483605"/>
                    <a:ext cx="525245" cy="3191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grpSp>
          </p:grpSp>
          <p:sp>
            <p:nvSpPr>
              <p:cNvPr id="13" name="矩形 12"/>
              <p:cNvSpPr/>
              <p:nvPr/>
            </p:nvSpPr>
            <p:spPr>
              <a:xfrm>
                <a:off x="1710182" y="1196752"/>
                <a:ext cx="1658654" cy="1189834"/>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cxnSp>
          <p:nvCxnSpPr>
            <p:cNvPr id="26" name="直接连接符 25"/>
            <p:cNvCxnSpPr/>
            <p:nvPr/>
          </p:nvCxnSpPr>
          <p:spPr>
            <a:xfrm>
              <a:off x="5993456" y="2678829"/>
              <a:ext cx="3135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5994431" y="2274727"/>
              <a:ext cx="312611" cy="728765"/>
              <a:chOff x="1252488" y="2741511"/>
              <a:chExt cx="457694" cy="1173684"/>
            </a:xfrm>
          </p:grpSpPr>
          <p:sp>
            <p:nvSpPr>
              <p:cNvPr id="28" name="矩形 27"/>
              <p:cNvSpPr/>
              <p:nvPr/>
            </p:nvSpPr>
            <p:spPr>
              <a:xfrm>
                <a:off x="1371440" y="2979858"/>
                <a:ext cx="221484" cy="32224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9" name="矩形 28"/>
              <p:cNvSpPr/>
              <p:nvPr/>
            </p:nvSpPr>
            <p:spPr>
              <a:xfrm>
                <a:off x="1266177" y="3440211"/>
                <a:ext cx="428626" cy="381001"/>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30" name="矩形 29"/>
              <p:cNvSpPr/>
              <p:nvPr/>
            </p:nvSpPr>
            <p:spPr>
              <a:xfrm>
                <a:off x="1252488" y="2741511"/>
                <a:ext cx="457694" cy="1173684"/>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nvGrpSpPr>
            <p:cNvPr id="31" name="组合 30"/>
            <p:cNvGrpSpPr/>
            <p:nvPr/>
          </p:nvGrpSpPr>
          <p:grpSpPr>
            <a:xfrm>
              <a:off x="8781191" y="3991429"/>
              <a:ext cx="115195" cy="420367"/>
              <a:chOff x="5047481" y="5060079"/>
              <a:chExt cx="168657" cy="677005"/>
            </a:xfrm>
          </p:grpSpPr>
          <p:sp>
            <p:nvSpPr>
              <p:cNvPr id="32" name="矩形 31"/>
              <p:cNvSpPr/>
              <p:nvPr/>
            </p:nvSpPr>
            <p:spPr>
              <a:xfrm>
                <a:off x="5051812" y="5063497"/>
                <a:ext cx="164326" cy="2001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3" name="矩形 32"/>
              <p:cNvSpPr/>
              <p:nvPr/>
            </p:nvSpPr>
            <p:spPr>
              <a:xfrm>
                <a:off x="5050026" y="5504679"/>
                <a:ext cx="164326" cy="2001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4" name="矩形 33"/>
              <p:cNvSpPr/>
              <p:nvPr/>
            </p:nvSpPr>
            <p:spPr>
              <a:xfrm>
                <a:off x="5047481" y="5060079"/>
                <a:ext cx="165536" cy="67700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nvGrpSpPr>
            <p:cNvPr id="35" name="组合 34"/>
            <p:cNvGrpSpPr/>
            <p:nvPr/>
          </p:nvGrpSpPr>
          <p:grpSpPr>
            <a:xfrm>
              <a:off x="5507486" y="3222304"/>
              <a:ext cx="312611" cy="404102"/>
              <a:chOff x="254449" y="3821395"/>
              <a:chExt cx="457694" cy="650810"/>
            </a:xfrm>
          </p:grpSpPr>
          <p:sp>
            <p:nvSpPr>
              <p:cNvPr id="36" name="矩形 35"/>
              <p:cNvSpPr/>
              <p:nvPr/>
            </p:nvSpPr>
            <p:spPr>
              <a:xfrm>
                <a:off x="254449" y="3821395"/>
                <a:ext cx="457694" cy="650810"/>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7" name="矩形 36"/>
              <p:cNvSpPr/>
              <p:nvPr/>
            </p:nvSpPr>
            <p:spPr>
              <a:xfrm>
                <a:off x="372554" y="4052354"/>
                <a:ext cx="221484" cy="32224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pSp>
          <p:nvGrpSpPr>
            <p:cNvPr id="38" name="组合 37"/>
            <p:cNvGrpSpPr/>
            <p:nvPr/>
          </p:nvGrpSpPr>
          <p:grpSpPr>
            <a:xfrm>
              <a:off x="6420434" y="3224328"/>
              <a:ext cx="312611" cy="324663"/>
              <a:chOff x="1591097" y="3824654"/>
              <a:chExt cx="457694" cy="522873"/>
            </a:xfrm>
          </p:grpSpPr>
          <p:sp>
            <p:nvSpPr>
              <p:cNvPr id="39" name="矩形 38"/>
              <p:cNvSpPr/>
              <p:nvPr/>
            </p:nvSpPr>
            <p:spPr>
              <a:xfrm>
                <a:off x="1591097" y="3824654"/>
                <a:ext cx="457694" cy="522873"/>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0" name="矩形 39"/>
              <p:cNvSpPr/>
              <p:nvPr/>
            </p:nvSpPr>
            <p:spPr>
              <a:xfrm>
                <a:off x="1604568" y="3878021"/>
                <a:ext cx="428626" cy="381001"/>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cxnSp>
          <p:nvCxnSpPr>
            <p:cNvPr id="41" name="直接连接符 40"/>
            <p:cNvCxnSpPr/>
            <p:nvPr/>
          </p:nvCxnSpPr>
          <p:spPr>
            <a:xfrm>
              <a:off x="7364868" y="2826850"/>
              <a:ext cx="8114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7355937" y="2274727"/>
              <a:ext cx="824564" cy="728765"/>
              <a:chOff x="2764998" y="2741511"/>
              <a:chExt cx="1207245" cy="1173684"/>
            </a:xfrm>
          </p:grpSpPr>
          <p:sp>
            <p:nvSpPr>
              <p:cNvPr id="43" name="矩形 42"/>
              <p:cNvSpPr/>
              <p:nvPr/>
            </p:nvSpPr>
            <p:spPr>
              <a:xfrm>
                <a:off x="2764998" y="2741511"/>
                <a:ext cx="1207245" cy="1173684"/>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4" name="矩形 43"/>
              <p:cNvSpPr/>
              <p:nvPr/>
            </p:nvSpPr>
            <p:spPr>
              <a:xfrm>
                <a:off x="2802517" y="2849494"/>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5" name="矩形 44"/>
              <p:cNvSpPr/>
              <p:nvPr/>
            </p:nvSpPr>
            <p:spPr>
              <a:xfrm>
                <a:off x="3486616" y="2850361"/>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6" name="矩形 45"/>
              <p:cNvSpPr/>
              <p:nvPr/>
            </p:nvSpPr>
            <p:spPr>
              <a:xfrm>
                <a:off x="2800731" y="3297820"/>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7" name="矩形 46"/>
              <p:cNvSpPr/>
              <p:nvPr/>
            </p:nvSpPr>
            <p:spPr>
              <a:xfrm>
                <a:off x="3490188" y="3297820"/>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8" name="矩形 47"/>
              <p:cNvSpPr/>
              <p:nvPr/>
            </p:nvSpPr>
            <p:spPr>
              <a:xfrm>
                <a:off x="3288142" y="2879808"/>
                <a:ext cx="164326" cy="2001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49" name="矩形 48"/>
              <p:cNvSpPr/>
              <p:nvPr/>
            </p:nvSpPr>
            <p:spPr>
              <a:xfrm>
                <a:off x="3286356" y="3320990"/>
                <a:ext cx="164326" cy="2001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50" name="矩形 49"/>
              <p:cNvSpPr/>
              <p:nvPr/>
            </p:nvSpPr>
            <p:spPr>
              <a:xfrm>
                <a:off x="2865114" y="3709335"/>
                <a:ext cx="215459" cy="1309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51" name="矩形 50"/>
              <p:cNvSpPr/>
              <p:nvPr/>
            </p:nvSpPr>
            <p:spPr>
              <a:xfrm>
                <a:off x="3245566" y="3709335"/>
                <a:ext cx="215459" cy="1309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52" name="矩形 51"/>
              <p:cNvSpPr/>
              <p:nvPr/>
            </p:nvSpPr>
            <p:spPr>
              <a:xfrm>
                <a:off x="3594534" y="3709335"/>
                <a:ext cx="215459" cy="1309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grpSp>
        <p:grpSp>
          <p:nvGrpSpPr>
            <p:cNvPr id="53" name="组合 52"/>
            <p:cNvGrpSpPr/>
            <p:nvPr/>
          </p:nvGrpSpPr>
          <p:grpSpPr>
            <a:xfrm>
              <a:off x="6894130" y="3222766"/>
              <a:ext cx="824564" cy="176642"/>
              <a:chOff x="2284635" y="3822139"/>
              <a:chExt cx="1207245" cy="284483"/>
            </a:xfrm>
          </p:grpSpPr>
          <p:sp>
            <p:nvSpPr>
              <p:cNvPr id="54" name="矩形 53"/>
              <p:cNvSpPr/>
              <p:nvPr/>
            </p:nvSpPr>
            <p:spPr>
              <a:xfrm>
                <a:off x="2284635" y="3822139"/>
                <a:ext cx="1207245" cy="284483"/>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5" name="矩形 54"/>
              <p:cNvSpPr/>
              <p:nvPr/>
            </p:nvSpPr>
            <p:spPr>
              <a:xfrm>
                <a:off x="2374303" y="3903988"/>
                <a:ext cx="215459" cy="1309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56" name="矩形 55"/>
              <p:cNvSpPr/>
              <p:nvPr/>
            </p:nvSpPr>
            <p:spPr>
              <a:xfrm>
                <a:off x="2754755" y="3903988"/>
                <a:ext cx="215459" cy="1309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57" name="矩形 56"/>
              <p:cNvSpPr/>
              <p:nvPr/>
            </p:nvSpPr>
            <p:spPr>
              <a:xfrm>
                <a:off x="3103723" y="3903988"/>
                <a:ext cx="215459" cy="1309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grpSp>
        <p:grpSp>
          <p:nvGrpSpPr>
            <p:cNvPr id="58" name="组合 57"/>
            <p:cNvGrpSpPr/>
            <p:nvPr/>
          </p:nvGrpSpPr>
          <p:grpSpPr>
            <a:xfrm>
              <a:off x="7815450" y="3224026"/>
              <a:ext cx="824564" cy="552124"/>
              <a:chOff x="3918642" y="4270368"/>
              <a:chExt cx="1207245" cy="889201"/>
            </a:xfrm>
          </p:grpSpPr>
          <p:sp>
            <p:nvSpPr>
              <p:cNvPr id="59" name="矩形 58"/>
              <p:cNvSpPr/>
              <p:nvPr/>
            </p:nvSpPr>
            <p:spPr>
              <a:xfrm>
                <a:off x="4634750" y="4373335"/>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60" name="矩形 59"/>
              <p:cNvSpPr/>
              <p:nvPr/>
            </p:nvSpPr>
            <p:spPr>
              <a:xfrm>
                <a:off x="4638322" y="4820794"/>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61" name="矩形 60"/>
              <p:cNvSpPr/>
              <p:nvPr/>
            </p:nvSpPr>
            <p:spPr>
              <a:xfrm>
                <a:off x="3918642" y="4270368"/>
                <a:ext cx="1207245" cy="88920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2" name="矩形 61"/>
              <p:cNvSpPr/>
              <p:nvPr/>
            </p:nvSpPr>
            <p:spPr>
              <a:xfrm>
                <a:off x="3950651" y="4372468"/>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63" name="矩形 62"/>
              <p:cNvSpPr/>
              <p:nvPr/>
            </p:nvSpPr>
            <p:spPr>
              <a:xfrm>
                <a:off x="3948865" y="4820794"/>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64" name="矩形 63"/>
              <p:cNvSpPr/>
              <p:nvPr/>
            </p:nvSpPr>
            <p:spPr>
              <a:xfrm>
                <a:off x="4463827" y="4402782"/>
                <a:ext cx="135731" cy="2001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65" name="矩形 64"/>
              <p:cNvSpPr/>
              <p:nvPr/>
            </p:nvSpPr>
            <p:spPr>
              <a:xfrm>
                <a:off x="4463403" y="4843964"/>
                <a:ext cx="140494" cy="2001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grpSp>
          <p:nvGrpSpPr>
            <p:cNvPr id="66" name="组合 65"/>
            <p:cNvGrpSpPr/>
            <p:nvPr/>
          </p:nvGrpSpPr>
          <p:grpSpPr>
            <a:xfrm>
              <a:off x="7287590" y="3991429"/>
              <a:ext cx="824564" cy="552124"/>
              <a:chOff x="2860699" y="5060079"/>
              <a:chExt cx="1207245" cy="889201"/>
            </a:xfrm>
          </p:grpSpPr>
          <p:sp>
            <p:nvSpPr>
              <p:cNvPr id="67" name="矩形 66"/>
              <p:cNvSpPr/>
              <p:nvPr/>
            </p:nvSpPr>
            <p:spPr>
              <a:xfrm>
                <a:off x="2860699" y="5060079"/>
                <a:ext cx="1207245" cy="88920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8" name="矩形 67"/>
              <p:cNvSpPr/>
              <p:nvPr/>
            </p:nvSpPr>
            <p:spPr>
              <a:xfrm>
                <a:off x="2893997" y="5175453"/>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69" name="矩形 68"/>
              <p:cNvSpPr/>
              <p:nvPr/>
            </p:nvSpPr>
            <p:spPr>
              <a:xfrm>
                <a:off x="3578096" y="5176320"/>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70" name="矩形 69"/>
              <p:cNvSpPr/>
              <p:nvPr/>
            </p:nvSpPr>
            <p:spPr>
              <a:xfrm>
                <a:off x="2892211" y="5623779"/>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71" name="矩形 70"/>
              <p:cNvSpPr/>
              <p:nvPr/>
            </p:nvSpPr>
            <p:spPr>
              <a:xfrm>
                <a:off x="3581668" y="5623779"/>
                <a:ext cx="446330" cy="2589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grpSp>
          <p:nvGrpSpPr>
            <p:cNvPr id="72" name="组合 71"/>
            <p:cNvGrpSpPr/>
            <p:nvPr/>
          </p:nvGrpSpPr>
          <p:grpSpPr>
            <a:xfrm>
              <a:off x="6341293" y="2083918"/>
              <a:ext cx="1069296" cy="155764"/>
              <a:chOff x="3434731" y="1415020"/>
              <a:chExt cx="2088232" cy="576064"/>
            </a:xfrm>
          </p:grpSpPr>
          <p:cxnSp>
            <p:nvCxnSpPr>
              <p:cNvPr id="73" name="直接连接符 72"/>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74" name="直接连接符 73"/>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75" name="组合 74"/>
            <p:cNvGrpSpPr/>
            <p:nvPr/>
          </p:nvGrpSpPr>
          <p:grpSpPr>
            <a:xfrm>
              <a:off x="7698415" y="3798086"/>
              <a:ext cx="1069296" cy="155764"/>
              <a:chOff x="3434731" y="1415020"/>
              <a:chExt cx="2088232" cy="576064"/>
            </a:xfrm>
          </p:grpSpPr>
          <p:cxnSp>
            <p:nvCxnSpPr>
              <p:cNvPr id="76" name="直接连接符 75"/>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77" name="直接连接符 76"/>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sp>
          <p:nvSpPr>
            <p:cNvPr id="78" name="矩形 77"/>
            <p:cNvSpPr/>
            <p:nvPr/>
          </p:nvSpPr>
          <p:spPr>
            <a:xfrm>
              <a:off x="8172795" y="3293715"/>
              <a:ext cx="118284" cy="424349"/>
            </a:xfrm>
            <a:prstGeom prst="rect">
              <a:avLst/>
            </a:prstGeom>
            <a:noFill/>
            <a:ln w="38100">
              <a:solidFill>
                <a:srgbClr val="00B0F0"/>
              </a:solidFill>
            </a:ln>
            <a:effectLst>
              <a:outerShdw blurRad="50800" dist="38100" dir="13500000" algn="b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pic>
        <p:nvPicPr>
          <p:cNvPr id="80" name="Picture 2" descr="D:\xampp\htdocs\symbr\similarity\images\fac (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0820" y="1191492"/>
            <a:ext cx="1206319" cy="87914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1" name="页脚占位符 80"/>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34636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a:xfrm>
            <a:off x="457200" y="1200521"/>
            <a:ext cx="8435280" cy="3316240"/>
          </a:xfrm>
        </p:spPr>
        <p:txBody>
          <a:bodyPr>
            <a:normAutofit fontScale="85000" lnSpcReduction="20000"/>
          </a:bodyPr>
          <a:lstStyle/>
          <a:p>
            <a:r>
              <a:rPr lang="en-US" altLang="zh-CN" dirty="0" smtClean="0"/>
              <a:t>Hierarchical and layered analysis of irregular facades</a:t>
            </a:r>
          </a:p>
          <a:p>
            <a:pPr lvl="1"/>
            <a:endParaRPr lang="en-US" altLang="zh-CN" dirty="0" smtClean="0"/>
          </a:p>
          <a:p>
            <a:r>
              <a:rPr lang="en-US" altLang="zh-CN" dirty="0" smtClean="0"/>
              <a:t>Generative model: hierarchy of decompositions</a:t>
            </a:r>
          </a:p>
          <a:p>
            <a:pPr marL="457200" lvl="1" indent="0">
              <a:buNone/>
            </a:pPr>
            <a:endParaRPr lang="en-US" altLang="zh-CN" dirty="0" smtClean="0"/>
          </a:p>
          <a:p>
            <a:r>
              <a:rPr lang="en-US" altLang="zh-CN" dirty="0" smtClean="0"/>
              <a:t>A clearly defined objective: symmetry maximization</a:t>
            </a:r>
          </a:p>
          <a:p>
            <a:pPr marL="457200" lvl="1" indent="0">
              <a:buNone/>
            </a:pPr>
            <a:endParaRPr lang="en-US" altLang="zh-CN" dirty="0" smtClean="0"/>
          </a:p>
          <a:p>
            <a:r>
              <a:rPr lang="en-US" altLang="zh-CN" dirty="0" smtClean="0"/>
              <a:t>Applications:</a:t>
            </a:r>
          </a:p>
          <a:p>
            <a:pPr lvl="1"/>
            <a:r>
              <a:rPr lang="en-US" altLang="zh-CN" dirty="0" smtClean="0"/>
              <a:t>Structure-aware façade retargeting/editing/exploration</a:t>
            </a:r>
            <a:endParaRPr lang="zh-CN" altLang="en-US" dirty="0"/>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188342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Acknowledgement</a:t>
            </a:r>
            <a:endParaRPr lang="zh-CN" altLang="en-US" dirty="0"/>
          </a:p>
        </p:txBody>
      </p:sp>
      <p:sp>
        <p:nvSpPr>
          <p:cNvPr id="3" name="内容占位符 2"/>
          <p:cNvSpPr>
            <a:spLocks noGrp="1"/>
          </p:cNvSpPr>
          <p:nvPr>
            <p:ph idx="1"/>
          </p:nvPr>
        </p:nvSpPr>
        <p:spPr>
          <a:xfrm>
            <a:off x="457200" y="1200520"/>
            <a:ext cx="8229600" cy="3460255"/>
          </a:xfrm>
        </p:spPr>
        <p:txBody>
          <a:bodyPr>
            <a:normAutofit fontScale="77500" lnSpcReduction="20000"/>
          </a:bodyPr>
          <a:lstStyle/>
          <a:p>
            <a:r>
              <a:rPr lang="en-US" altLang="zh-CN" dirty="0" smtClean="0"/>
              <a:t>Anonymous reviewers</a:t>
            </a:r>
          </a:p>
          <a:p>
            <a:pPr lvl="1"/>
            <a:endParaRPr lang="en-US" altLang="zh-CN" dirty="0" smtClean="0"/>
          </a:p>
          <a:p>
            <a:r>
              <a:rPr lang="en-US" altLang="zh-CN" dirty="0" err="1" smtClean="0"/>
              <a:t>Yangyan</a:t>
            </a:r>
            <a:r>
              <a:rPr lang="en-US" altLang="zh-CN" dirty="0" smtClean="0"/>
              <a:t> Li, </a:t>
            </a:r>
            <a:r>
              <a:rPr lang="en-US" altLang="zh-CN" dirty="0" err="1" smtClean="0"/>
              <a:t>Niloy</a:t>
            </a:r>
            <a:r>
              <a:rPr lang="en-US" altLang="zh-CN" dirty="0" smtClean="0"/>
              <a:t> </a:t>
            </a:r>
            <a:r>
              <a:rPr lang="en-US" altLang="zh-CN" dirty="0" err="1" smtClean="0"/>
              <a:t>Mitra</a:t>
            </a:r>
            <a:r>
              <a:rPr lang="en-US" altLang="zh-CN" dirty="0" smtClean="0"/>
              <a:t>, and Ariel Shamir</a:t>
            </a:r>
          </a:p>
          <a:p>
            <a:pPr lvl="1"/>
            <a:endParaRPr lang="en-US" altLang="zh-CN" dirty="0"/>
          </a:p>
          <a:p>
            <a:r>
              <a:rPr lang="en-US" altLang="zh-CN" dirty="0" smtClean="0"/>
              <a:t>Participants of our user studies</a:t>
            </a:r>
          </a:p>
          <a:p>
            <a:pPr lvl="1"/>
            <a:endParaRPr lang="en-US" altLang="zh-CN" dirty="0" smtClean="0"/>
          </a:p>
          <a:p>
            <a:r>
              <a:rPr lang="en-US" altLang="zh-CN" dirty="0" smtClean="0"/>
              <a:t>Research grants</a:t>
            </a:r>
          </a:p>
          <a:p>
            <a:pPr lvl="1"/>
            <a:r>
              <a:rPr lang="en-US" altLang="zh-CN" dirty="0"/>
              <a:t>NSERC </a:t>
            </a:r>
            <a:r>
              <a:rPr lang="en-US" altLang="zh-CN" dirty="0" smtClean="0"/>
              <a:t>Canada, NSFC China, Guangdong Sci</a:t>
            </a:r>
            <a:r>
              <a:rPr lang="en-US" altLang="zh-CN" dirty="0"/>
              <a:t>. and Tech. </a:t>
            </a:r>
            <a:r>
              <a:rPr lang="en-US" altLang="zh-CN" dirty="0" smtClean="0"/>
              <a:t>Program, </a:t>
            </a:r>
            <a:r>
              <a:rPr lang="en-US" altLang="zh-CN" dirty="0"/>
              <a:t>Shenzhen Sci. </a:t>
            </a:r>
            <a:r>
              <a:rPr lang="en-US" altLang="zh-CN" dirty="0" smtClean="0"/>
              <a:t>and </a:t>
            </a:r>
            <a:r>
              <a:rPr lang="en-US" altLang="zh-CN" dirty="0" err="1" smtClean="0"/>
              <a:t>Inno</a:t>
            </a:r>
            <a:r>
              <a:rPr lang="en-US" altLang="zh-CN" dirty="0"/>
              <a:t>. </a:t>
            </a:r>
            <a:r>
              <a:rPr lang="en-US" altLang="zh-CN" dirty="0" smtClean="0"/>
              <a:t>Program, CPSF, and </a:t>
            </a:r>
            <a:r>
              <a:rPr lang="en-US" altLang="zh-CN" dirty="0"/>
              <a:t>the Israel Science Foundation.</a:t>
            </a:r>
            <a:endParaRPr lang="zh-CN" altLang="en-US" dirty="0"/>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943680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diting.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65430" y="-1171872"/>
            <a:ext cx="8153400" cy="4572000"/>
          </a:xfrm>
          <a:prstGeom prst="rect">
            <a:avLst/>
          </a:prstGeom>
        </p:spPr>
      </p:pic>
      <p:sp>
        <p:nvSpPr>
          <p:cNvPr id="4" name="矩形 3"/>
          <p:cNvSpPr/>
          <p:nvPr/>
        </p:nvSpPr>
        <p:spPr>
          <a:xfrm>
            <a:off x="1511660" y="2600162"/>
            <a:ext cx="8460940" cy="1064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511660" y="-699664"/>
            <a:ext cx="8460940" cy="1090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31739" y="-119986"/>
            <a:ext cx="213807" cy="2720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7334" y="2428528"/>
            <a:ext cx="3816424" cy="830997"/>
          </a:xfrm>
          <a:prstGeom prst="rect">
            <a:avLst/>
          </a:prstGeom>
        </p:spPr>
        <p:txBody>
          <a:bodyPr wrap="square">
            <a:spAutoFit/>
          </a:bodyPr>
          <a:lstStyle/>
          <a:p>
            <a:r>
              <a:rPr lang="en-US" altLang="zh-CN" sz="4800" dirty="0" smtClean="0"/>
              <a:t>Thank you!</a:t>
            </a:r>
            <a:endParaRPr lang="zh-CN" altLang="en-US" sz="4800" dirty="0"/>
          </a:p>
        </p:txBody>
      </p:sp>
      <p:sp>
        <p:nvSpPr>
          <p:cNvPr id="14" name="矩形 13"/>
          <p:cNvSpPr/>
          <p:nvPr/>
        </p:nvSpPr>
        <p:spPr>
          <a:xfrm>
            <a:off x="9053280" y="26880"/>
            <a:ext cx="213807" cy="2720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688702" y="26880"/>
            <a:ext cx="97103" cy="2720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11560" y="3664861"/>
            <a:ext cx="7704856" cy="523220"/>
          </a:xfrm>
          <a:prstGeom prst="rect">
            <a:avLst/>
          </a:prstGeom>
        </p:spPr>
        <p:txBody>
          <a:bodyPr wrap="square">
            <a:spAutoFit/>
          </a:bodyPr>
          <a:lstStyle/>
          <a:p>
            <a:r>
              <a:rPr lang="en-US" altLang="zh-CN" sz="2800" dirty="0" smtClean="0"/>
              <a:t>Code and data are available: </a:t>
            </a:r>
            <a:r>
              <a:rPr lang="en-US" altLang="zh-CN" sz="2800" dirty="0" smtClean="0">
                <a:hlinkClick r:id="rId6"/>
              </a:rPr>
              <a:t>kevinkaixu.net</a:t>
            </a:r>
            <a:r>
              <a:rPr lang="en-US" altLang="zh-CN" sz="2800" dirty="0" smtClean="0"/>
              <a:t> </a:t>
            </a:r>
            <a:endParaRPr lang="zh-CN" altLang="en-US" sz="2800" dirty="0"/>
          </a:p>
        </p:txBody>
      </p:sp>
      <p:sp>
        <p:nvSpPr>
          <p:cNvPr id="2" name="页脚占位符 1"/>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398953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75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Generative model</a:t>
            </a:r>
            <a:endParaRPr lang="zh-CN" altLang="en-US" dirty="0"/>
          </a:p>
        </p:txBody>
      </p:sp>
      <p:sp>
        <p:nvSpPr>
          <p:cNvPr id="3" name="内容占位符 2"/>
          <p:cNvSpPr>
            <a:spLocks noGrp="1"/>
          </p:cNvSpPr>
          <p:nvPr>
            <p:ph idx="1"/>
          </p:nvPr>
        </p:nvSpPr>
        <p:spPr>
          <a:xfrm>
            <a:off x="457200" y="1200521"/>
            <a:ext cx="8229600" cy="435919"/>
          </a:xfrm>
        </p:spPr>
        <p:txBody>
          <a:bodyPr>
            <a:normAutofit fontScale="85000" lnSpcReduction="20000"/>
          </a:bodyPr>
          <a:lstStyle/>
          <a:p>
            <a:r>
              <a:rPr lang="en-US" altLang="zh-CN" dirty="0" smtClean="0"/>
              <a:t>Two decomposition operations: split + layering</a:t>
            </a:r>
            <a:endParaRPr lang="zh-CN" altLang="en-US" dirty="0"/>
          </a:p>
        </p:txBody>
      </p:sp>
      <p:grpSp>
        <p:nvGrpSpPr>
          <p:cNvPr id="57" name="组合 56"/>
          <p:cNvGrpSpPr/>
          <p:nvPr/>
        </p:nvGrpSpPr>
        <p:grpSpPr>
          <a:xfrm>
            <a:off x="1547664" y="2577392"/>
            <a:ext cx="1753345" cy="988225"/>
            <a:chOff x="288429" y="3636640"/>
            <a:chExt cx="3066220" cy="1728192"/>
          </a:xfrm>
        </p:grpSpPr>
        <p:sp>
          <p:nvSpPr>
            <p:cNvPr id="63" name="矩形 62"/>
            <p:cNvSpPr/>
            <p:nvPr/>
          </p:nvSpPr>
          <p:spPr>
            <a:xfrm>
              <a:off x="288429" y="3636640"/>
              <a:ext cx="3066220" cy="172819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4" name="矩形 63"/>
            <p:cNvSpPr/>
            <p:nvPr/>
          </p:nvSpPr>
          <p:spPr>
            <a:xfrm>
              <a:off x="453704" y="3814654"/>
              <a:ext cx="564073" cy="648072"/>
            </a:xfrm>
            <a:prstGeom prst="rect">
              <a:avLst/>
            </a:prstGeom>
            <a:solidFill>
              <a:schemeClr val="accent5">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5" name="矩形 64"/>
            <p:cNvSpPr/>
            <p:nvPr/>
          </p:nvSpPr>
          <p:spPr>
            <a:xfrm>
              <a:off x="1178940" y="3810418"/>
              <a:ext cx="555910" cy="648072"/>
            </a:xfrm>
            <a:prstGeom prst="rect">
              <a:avLst/>
            </a:prstGeom>
            <a:solidFill>
              <a:schemeClr val="accent5">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6" name="矩形 65"/>
            <p:cNvSpPr/>
            <p:nvPr/>
          </p:nvSpPr>
          <p:spPr>
            <a:xfrm>
              <a:off x="1906228" y="3810418"/>
              <a:ext cx="564073" cy="648072"/>
            </a:xfrm>
            <a:prstGeom prst="rect">
              <a:avLst/>
            </a:prstGeom>
            <a:solidFill>
              <a:schemeClr val="accent5">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7" name="矩形 66"/>
            <p:cNvSpPr/>
            <p:nvPr/>
          </p:nvSpPr>
          <p:spPr>
            <a:xfrm>
              <a:off x="2629413" y="3814654"/>
              <a:ext cx="564073" cy="648072"/>
            </a:xfrm>
            <a:prstGeom prst="rect">
              <a:avLst/>
            </a:prstGeom>
            <a:solidFill>
              <a:schemeClr val="accent6">
                <a:lumMod val="40000"/>
                <a:lumOff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8" name="矩形 67"/>
            <p:cNvSpPr/>
            <p:nvPr/>
          </p:nvSpPr>
          <p:spPr>
            <a:xfrm>
              <a:off x="445542" y="4572744"/>
              <a:ext cx="564073" cy="648072"/>
            </a:xfrm>
            <a:prstGeom prst="rect">
              <a:avLst/>
            </a:prstGeom>
            <a:solidFill>
              <a:schemeClr val="accent5">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9" name="矩形 68"/>
            <p:cNvSpPr/>
            <p:nvPr/>
          </p:nvSpPr>
          <p:spPr>
            <a:xfrm>
              <a:off x="1170777" y="4568508"/>
              <a:ext cx="564073" cy="648072"/>
            </a:xfrm>
            <a:prstGeom prst="rect">
              <a:avLst/>
            </a:prstGeom>
            <a:solidFill>
              <a:schemeClr val="accent5">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70" name="矩形 69"/>
            <p:cNvSpPr/>
            <p:nvPr/>
          </p:nvSpPr>
          <p:spPr>
            <a:xfrm>
              <a:off x="2629413" y="4568508"/>
              <a:ext cx="564073" cy="648072"/>
            </a:xfrm>
            <a:prstGeom prst="rect">
              <a:avLst/>
            </a:prstGeom>
            <a:solidFill>
              <a:schemeClr val="accent6">
                <a:lumMod val="40000"/>
                <a:lumOff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1" name="矩形 70"/>
            <p:cNvSpPr/>
            <p:nvPr/>
          </p:nvSpPr>
          <p:spPr>
            <a:xfrm>
              <a:off x="1906227" y="4581128"/>
              <a:ext cx="564073" cy="648072"/>
            </a:xfrm>
            <a:prstGeom prst="rect">
              <a:avLst/>
            </a:prstGeom>
            <a:solidFill>
              <a:schemeClr val="accent5">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grpSp>
      <p:sp>
        <p:nvSpPr>
          <p:cNvPr id="58" name="右箭头 57"/>
          <p:cNvSpPr/>
          <p:nvPr/>
        </p:nvSpPr>
        <p:spPr>
          <a:xfrm>
            <a:off x="3437153" y="2947976"/>
            <a:ext cx="205880" cy="2470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2057472" y="3539873"/>
            <a:ext cx="739305" cy="400110"/>
          </a:xfrm>
          <a:prstGeom prst="rect">
            <a:avLst/>
          </a:prstGeom>
          <a:noFill/>
        </p:spPr>
        <p:txBody>
          <a:bodyPr wrap="none" rtlCol="0">
            <a:spAutoFit/>
          </a:bodyPr>
          <a:lstStyle/>
          <a:p>
            <a:r>
              <a:rPr lang="en-US" altLang="zh-CN" sz="2000" dirty="0" smtClean="0"/>
              <a:t>Input</a:t>
            </a:r>
            <a:endParaRPr lang="zh-CN" altLang="en-US" sz="2000" dirty="0"/>
          </a:p>
        </p:txBody>
      </p:sp>
      <p:grpSp>
        <p:nvGrpSpPr>
          <p:cNvPr id="7" name="组合 6"/>
          <p:cNvGrpSpPr/>
          <p:nvPr/>
        </p:nvGrpSpPr>
        <p:grpSpPr>
          <a:xfrm>
            <a:off x="3774351" y="2497335"/>
            <a:ext cx="4003450" cy="1492291"/>
            <a:chOff x="3884828" y="2565447"/>
            <a:chExt cx="3639500" cy="1356629"/>
          </a:xfrm>
        </p:grpSpPr>
        <p:sp>
          <p:nvSpPr>
            <p:cNvPr id="51" name="圆角矩形 50"/>
            <p:cNvSpPr/>
            <p:nvPr/>
          </p:nvSpPr>
          <p:spPr>
            <a:xfrm>
              <a:off x="3884828" y="2565447"/>
              <a:ext cx="3639500" cy="1032831"/>
            </a:xfrm>
            <a:prstGeom prst="roundRect">
              <a:avLst>
                <a:gd name="adj" fmla="val 9738"/>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53" name="组合 52"/>
            <p:cNvGrpSpPr/>
            <p:nvPr/>
          </p:nvGrpSpPr>
          <p:grpSpPr>
            <a:xfrm>
              <a:off x="3949226" y="2628329"/>
              <a:ext cx="1593949" cy="898386"/>
              <a:chOff x="4104853" y="1717657"/>
              <a:chExt cx="3066220" cy="1728192"/>
            </a:xfrm>
          </p:grpSpPr>
          <p:sp>
            <p:nvSpPr>
              <p:cNvPr id="84" name="矩形 83"/>
              <p:cNvSpPr/>
              <p:nvPr/>
            </p:nvSpPr>
            <p:spPr>
              <a:xfrm>
                <a:off x="4104853" y="1717657"/>
                <a:ext cx="3066220" cy="172819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000"/>
              </a:p>
            </p:txBody>
          </p:sp>
          <p:sp>
            <p:nvSpPr>
              <p:cNvPr id="85" name="矩形 84"/>
              <p:cNvSpPr/>
              <p:nvPr/>
            </p:nvSpPr>
            <p:spPr>
              <a:xfrm>
                <a:off x="4270128" y="1895671"/>
                <a:ext cx="564073" cy="648072"/>
              </a:xfrm>
              <a:prstGeom prst="rect">
                <a:avLst/>
              </a:prstGeom>
              <a:solidFill>
                <a:schemeClr val="accent5">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sz="2000"/>
              </a:p>
            </p:txBody>
          </p:sp>
          <p:sp>
            <p:nvSpPr>
              <p:cNvPr id="86" name="矩形 85"/>
              <p:cNvSpPr/>
              <p:nvPr/>
            </p:nvSpPr>
            <p:spPr>
              <a:xfrm>
                <a:off x="4995364" y="1891435"/>
                <a:ext cx="555910" cy="648072"/>
              </a:xfrm>
              <a:prstGeom prst="rect">
                <a:avLst/>
              </a:prstGeom>
              <a:solidFill>
                <a:schemeClr val="accent5">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sz="2000"/>
              </a:p>
            </p:txBody>
          </p:sp>
          <p:sp>
            <p:nvSpPr>
              <p:cNvPr id="87" name="矩形 86"/>
              <p:cNvSpPr/>
              <p:nvPr/>
            </p:nvSpPr>
            <p:spPr>
              <a:xfrm>
                <a:off x="5722652" y="1891435"/>
                <a:ext cx="564073" cy="648072"/>
              </a:xfrm>
              <a:prstGeom prst="rect">
                <a:avLst/>
              </a:prstGeom>
              <a:solidFill>
                <a:schemeClr val="accent5">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sz="2000"/>
              </a:p>
            </p:txBody>
          </p:sp>
          <p:sp>
            <p:nvSpPr>
              <p:cNvPr id="88" name="矩形 87"/>
              <p:cNvSpPr/>
              <p:nvPr/>
            </p:nvSpPr>
            <p:spPr>
              <a:xfrm>
                <a:off x="4261966" y="2653761"/>
                <a:ext cx="564073" cy="648072"/>
              </a:xfrm>
              <a:prstGeom prst="rect">
                <a:avLst/>
              </a:prstGeom>
              <a:solidFill>
                <a:schemeClr val="accent5">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sz="2000"/>
              </a:p>
            </p:txBody>
          </p:sp>
          <p:sp>
            <p:nvSpPr>
              <p:cNvPr id="89" name="矩形 88"/>
              <p:cNvSpPr/>
              <p:nvPr/>
            </p:nvSpPr>
            <p:spPr>
              <a:xfrm>
                <a:off x="5722651" y="2667394"/>
                <a:ext cx="564073" cy="648072"/>
              </a:xfrm>
              <a:prstGeom prst="rect">
                <a:avLst/>
              </a:prstGeom>
              <a:solidFill>
                <a:schemeClr val="accent5">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sz="2000"/>
              </a:p>
            </p:txBody>
          </p:sp>
          <p:sp>
            <p:nvSpPr>
              <p:cNvPr id="90" name="矩形 89"/>
              <p:cNvSpPr/>
              <p:nvPr/>
            </p:nvSpPr>
            <p:spPr>
              <a:xfrm>
                <a:off x="4995364" y="2667394"/>
                <a:ext cx="564073" cy="648072"/>
              </a:xfrm>
              <a:prstGeom prst="rect">
                <a:avLst/>
              </a:prstGeom>
              <a:solidFill>
                <a:schemeClr val="accent5">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sz="2000"/>
              </a:p>
            </p:txBody>
          </p:sp>
        </p:grpSp>
        <p:grpSp>
          <p:nvGrpSpPr>
            <p:cNvPr id="54" name="组合 53"/>
            <p:cNvGrpSpPr/>
            <p:nvPr/>
          </p:nvGrpSpPr>
          <p:grpSpPr>
            <a:xfrm>
              <a:off x="5856637" y="2628329"/>
              <a:ext cx="1593949" cy="898386"/>
              <a:chOff x="7345213" y="1717657"/>
              <a:chExt cx="3066220" cy="1728192"/>
            </a:xfrm>
          </p:grpSpPr>
          <p:sp>
            <p:nvSpPr>
              <p:cNvPr id="81" name="矩形 80"/>
              <p:cNvSpPr/>
              <p:nvPr/>
            </p:nvSpPr>
            <p:spPr>
              <a:xfrm>
                <a:off x="7345213" y="1717657"/>
                <a:ext cx="3066220" cy="172819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000"/>
              </a:p>
            </p:txBody>
          </p:sp>
          <p:sp>
            <p:nvSpPr>
              <p:cNvPr id="82" name="矩形 81"/>
              <p:cNvSpPr/>
              <p:nvPr/>
            </p:nvSpPr>
            <p:spPr>
              <a:xfrm>
                <a:off x="9667114" y="2653157"/>
                <a:ext cx="564073" cy="648072"/>
              </a:xfrm>
              <a:prstGeom prst="rect">
                <a:avLst/>
              </a:prstGeom>
              <a:solidFill>
                <a:schemeClr val="accent6">
                  <a:lumMod val="40000"/>
                  <a:lumOff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a:p>
            </p:txBody>
          </p:sp>
          <p:sp>
            <p:nvSpPr>
              <p:cNvPr id="83" name="矩形 82"/>
              <p:cNvSpPr/>
              <p:nvPr/>
            </p:nvSpPr>
            <p:spPr>
              <a:xfrm>
                <a:off x="9673988" y="1881068"/>
                <a:ext cx="564073" cy="648072"/>
              </a:xfrm>
              <a:prstGeom prst="rect">
                <a:avLst/>
              </a:prstGeom>
              <a:solidFill>
                <a:schemeClr val="accent6">
                  <a:lumMod val="40000"/>
                  <a:lumOff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a:p>
            </p:txBody>
          </p:sp>
        </p:grpSp>
        <p:sp>
          <p:nvSpPr>
            <p:cNvPr id="55" name="TextBox 54"/>
            <p:cNvSpPr txBox="1"/>
            <p:nvPr/>
          </p:nvSpPr>
          <p:spPr>
            <a:xfrm>
              <a:off x="5497375" y="2733393"/>
              <a:ext cx="399585" cy="643533"/>
            </a:xfrm>
            <a:prstGeom prst="rect">
              <a:avLst/>
            </a:prstGeom>
            <a:noFill/>
            <a:ln>
              <a:noFill/>
            </a:ln>
          </p:spPr>
          <p:txBody>
            <a:bodyPr wrap="none" rtlCol="0">
              <a:spAutoFit/>
            </a:bodyPr>
            <a:lstStyle/>
            <a:p>
              <a:r>
                <a:rPr lang="en-US" altLang="zh-CN" sz="4000" b="1" dirty="0" smtClean="0"/>
                <a:t>+</a:t>
              </a:r>
              <a:endParaRPr lang="zh-CN" altLang="en-US" sz="4000" b="1" dirty="0"/>
            </a:p>
          </p:txBody>
        </p:sp>
        <p:sp>
          <p:nvSpPr>
            <p:cNvPr id="61" name="TextBox 60"/>
            <p:cNvSpPr txBox="1"/>
            <p:nvPr/>
          </p:nvSpPr>
          <p:spPr>
            <a:xfrm>
              <a:off x="4748041" y="3558339"/>
              <a:ext cx="1905067" cy="363737"/>
            </a:xfrm>
            <a:prstGeom prst="rect">
              <a:avLst/>
            </a:prstGeom>
            <a:noFill/>
          </p:spPr>
          <p:txBody>
            <a:bodyPr wrap="none" rtlCol="0">
              <a:spAutoFit/>
            </a:bodyPr>
            <a:lstStyle/>
            <a:p>
              <a:pPr algn="ctr"/>
              <a:r>
                <a:rPr lang="en-US" altLang="zh-CN" sz="2000" dirty="0" smtClean="0"/>
                <a:t>Two substructures</a:t>
              </a:r>
              <a:endParaRPr lang="zh-CN" altLang="en-US" sz="2000" dirty="0"/>
            </a:p>
          </p:txBody>
        </p:sp>
      </p:grpSp>
      <p:cxnSp>
        <p:nvCxnSpPr>
          <p:cNvPr id="62" name="直接连接符 61"/>
          <p:cNvCxnSpPr/>
          <p:nvPr/>
        </p:nvCxnSpPr>
        <p:spPr>
          <a:xfrm flipH="1">
            <a:off x="2845964" y="2577392"/>
            <a:ext cx="6134" cy="988225"/>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92" name="TextBox 91"/>
          <p:cNvSpPr txBox="1"/>
          <p:nvPr/>
        </p:nvSpPr>
        <p:spPr>
          <a:xfrm>
            <a:off x="2065603" y="3540783"/>
            <a:ext cx="657552" cy="400110"/>
          </a:xfrm>
          <a:prstGeom prst="rect">
            <a:avLst/>
          </a:prstGeom>
          <a:noFill/>
        </p:spPr>
        <p:txBody>
          <a:bodyPr wrap="none" rtlCol="0">
            <a:spAutoFit/>
          </a:bodyPr>
          <a:lstStyle/>
          <a:p>
            <a:pPr algn="ctr"/>
            <a:r>
              <a:rPr lang="en-US" altLang="zh-CN" sz="2000" b="1" dirty="0" smtClean="0">
                <a:solidFill>
                  <a:srgbClr val="FF0000"/>
                </a:solidFill>
              </a:rPr>
              <a:t>Split</a:t>
            </a:r>
            <a:endParaRPr lang="zh-CN" altLang="en-US" sz="2000" b="1" dirty="0">
              <a:solidFill>
                <a:srgbClr val="FF0000"/>
              </a:solidFill>
            </a:endParaRPr>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3287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up)">
                                      <p:cBhvr>
                                        <p:cTn id="11" dur="500"/>
                                        <p:tgtEl>
                                          <p:spTgt spid="62"/>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left)">
                                      <p:cBhvr>
                                        <p:cTn id="18" dur="500"/>
                                        <p:tgtEl>
                                          <p:spTgt spid="58"/>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Generative model</a:t>
            </a:r>
            <a:endParaRPr lang="zh-CN" altLang="en-US" dirty="0"/>
          </a:p>
        </p:txBody>
      </p:sp>
      <p:grpSp>
        <p:nvGrpSpPr>
          <p:cNvPr id="9" name="组合 8"/>
          <p:cNvGrpSpPr/>
          <p:nvPr/>
        </p:nvGrpSpPr>
        <p:grpSpPr>
          <a:xfrm>
            <a:off x="1547664" y="2576809"/>
            <a:ext cx="1753343" cy="988224"/>
            <a:chOff x="654587" y="2395255"/>
            <a:chExt cx="1753343" cy="988224"/>
          </a:xfrm>
        </p:grpSpPr>
        <p:sp>
          <p:nvSpPr>
            <p:cNvPr id="136" name="矩形 135"/>
            <p:cNvSpPr/>
            <p:nvPr/>
          </p:nvSpPr>
          <p:spPr>
            <a:xfrm>
              <a:off x="654587" y="2395255"/>
              <a:ext cx="1753343" cy="98822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37" name="矩形 136"/>
            <p:cNvSpPr/>
            <p:nvPr/>
          </p:nvSpPr>
          <p:spPr>
            <a:xfrm>
              <a:off x="749096" y="2497048"/>
              <a:ext cx="322551"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8" name="矩形 137"/>
            <p:cNvSpPr/>
            <p:nvPr/>
          </p:nvSpPr>
          <p:spPr>
            <a:xfrm>
              <a:off x="1163804" y="2494626"/>
              <a:ext cx="317884"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9" name="矩形 138"/>
            <p:cNvSpPr/>
            <p:nvPr/>
          </p:nvSpPr>
          <p:spPr>
            <a:xfrm>
              <a:off x="1579686" y="2494626"/>
              <a:ext cx="322551"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0" name="矩形 139"/>
            <p:cNvSpPr/>
            <p:nvPr/>
          </p:nvSpPr>
          <p:spPr>
            <a:xfrm>
              <a:off x="1993222" y="2497048"/>
              <a:ext cx="322551"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1" name="矩形 140"/>
            <p:cNvSpPr/>
            <p:nvPr/>
          </p:nvSpPr>
          <p:spPr>
            <a:xfrm>
              <a:off x="744428" y="2930544"/>
              <a:ext cx="322551"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2" name="矩形 141"/>
            <p:cNvSpPr/>
            <p:nvPr/>
          </p:nvSpPr>
          <p:spPr>
            <a:xfrm>
              <a:off x="1159136" y="2928121"/>
              <a:ext cx="322551" cy="370584"/>
            </a:xfrm>
            <a:prstGeom prst="rect">
              <a:avLst/>
            </a:prstGeom>
            <a:solidFill>
              <a:schemeClr val="accent6">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3" name="矩形 142"/>
            <p:cNvSpPr/>
            <p:nvPr/>
          </p:nvSpPr>
          <p:spPr>
            <a:xfrm>
              <a:off x="1575018" y="2928121"/>
              <a:ext cx="322551" cy="370584"/>
            </a:xfrm>
            <a:prstGeom prst="rect">
              <a:avLst/>
            </a:prstGeom>
            <a:solidFill>
              <a:schemeClr val="accent6">
                <a:lumMod val="60000"/>
                <a:lumOff val="4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44" name="矩形 143"/>
            <p:cNvSpPr/>
            <p:nvPr/>
          </p:nvSpPr>
          <p:spPr>
            <a:xfrm>
              <a:off x="1993222" y="2928121"/>
              <a:ext cx="322551"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grpSp>
      <p:grpSp>
        <p:nvGrpSpPr>
          <p:cNvPr id="8" name="组合 7"/>
          <p:cNvGrpSpPr/>
          <p:nvPr/>
        </p:nvGrpSpPr>
        <p:grpSpPr>
          <a:xfrm>
            <a:off x="1547664" y="2583429"/>
            <a:ext cx="1753343" cy="988224"/>
            <a:chOff x="2849797" y="2395255"/>
            <a:chExt cx="1753343" cy="988224"/>
          </a:xfrm>
        </p:grpSpPr>
        <p:sp>
          <p:nvSpPr>
            <p:cNvPr id="145" name="矩形 144"/>
            <p:cNvSpPr/>
            <p:nvPr/>
          </p:nvSpPr>
          <p:spPr>
            <a:xfrm>
              <a:off x="2849797" y="2395255"/>
              <a:ext cx="1753343" cy="98822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46" name="矩形 145"/>
            <p:cNvSpPr/>
            <p:nvPr/>
          </p:nvSpPr>
          <p:spPr>
            <a:xfrm>
              <a:off x="2944305" y="2497047"/>
              <a:ext cx="322551"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7" name="矩形 146"/>
            <p:cNvSpPr/>
            <p:nvPr/>
          </p:nvSpPr>
          <p:spPr>
            <a:xfrm>
              <a:off x="3359014" y="2494625"/>
              <a:ext cx="317884"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8" name="矩形 147"/>
            <p:cNvSpPr/>
            <p:nvPr/>
          </p:nvSpPr>
          <p:spPr>
            <a:xfrm>
              <a:off x="3774896" y="2494625"/>
              <a:ext cx="322551"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9" name="矩形 148"/>
            <p:cNvSpPr/>
            <p:nvPr/>
          </p:nvSpPr>
          <p:spPr>
            <a:xfrm>
              <a:off x="4188432" y="2497047"/>
              <a:ext cx="322551"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50" name="矩形 149"/>
            <p:cNvSpPr/>
            <p:nvPr/>
          </p:nvSpPr>
          <p:spPr>
            <a:xfrm>
              <a:off x="2939638" y="2930543"/>
              <a:ext cx="322551"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51" name="矩形 150"/>
            <p:cNvSpPr/>
            <p:nvPr/>
          </p:nvSpPr>
          <p:spPr>
            <a:xfrm>
              <a:off x="3354346" y="2928121"/>
              <a:ext cx="322551"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52" name="矩形 151"/>
            <p:cNvSpPr/>
            <p:nvPr/>
          </p:nvSpPr>
          <p:spPr>
            <a:xfrm>
              <a:off x="4188432" y="2928121"/>
              <a:ext cx="322551"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53" name="矩形 152"/>
            <p:cNvSpPr/>
            <p:nvPr/>
          </p:nvSpPr>
          <p:spPr>
            <a:xfrm>
              <a:off x="3774895" y="2930543"/>
              <a:ext cx="322551"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grpSp>
      <p:sp>
        <p:nvSpPr>
          <p:cNvPr id="155" name="TextBox 154"/>
          <p:cNvSpPr txBox="1"/>
          <p:nvPr/>
        </p:nvSpPr>
        <p:spPr>
          <a:xfrm>
            <a:off x="2105059" y="3606439"/>
            <a:ext cx="753283" cy="406265"/>
          </a:xfrm>
          <a:prstGeom prst="rect">
            <a:avLst/>
          </a:prstGeom>
          <a:noFill/>
        </p:spPr>
        <p:txBody>
          <a:bodyPr wrap="none" rtlCol="0">
            <a:spAutoFit/>
          </a:bodyPr>
          <a:lstStyle/>
          <a:p>
            <a:r>
              <a:rPr lang="en-US" altLang="zh-CN" sz="2000" dirty="0" smtClean="0"/>
              <a:t>Input</a:t>
            </a:r>
            <a:endParaRPr lang="zh-CN" altLang="en-US" sz="2000" dirty="0"/>
          </a:p>
        </p:txBody>
      </p:sp>
      <p:sp>
        <p:nvSpPr>
          <p:cNvPr id="156" name="TextBox 155"/>
          <p:cNvSpPr txBox="1"/>
          <p:nvPr/>
        </p:nvSpPr>
        <p:spPr>
          <a:xfrm>
            <a:off x="1895123" y="3599819"/>
            <a:ext cx="1082669" cy="406265"/>
          </a:xfrm>
          <a:prstGeom prst="rect">
            <a:avLst/>
          </a:prstGeom>
          <a:noFill/>
        </p:spPr>
        <p:txBody>
          <a:bodyPr wrap="none" rtlCol="0">
            <a:spAutoFit/>
          </a:bodyPr>
          <a:lstStyle/>
          <a:p>
            <a:pPr algn="ctr"/>
            <a:r>
              <a:rPr lang="en-US" altLang="zh-CN" sz="2000" b="1" dirty="0" smtClean="0">
                <a:solidFill>
                  <a:srgbClr val="00A1DA"/>
                </a:solidFill>
              </a:rPr>
              <a:t>Layering</a:t>
            </a:r>
            <a:endParaRPr lang="zh-CN" altLang="en-US" sz="2000" b="1" dirty="0">
              <a:solidFill>
                <a:srgbClr val="00A1DA"/>
              </a:solidFill>
            </a:endParaRPr>
          </a:p>
        </p:txBody>
      </p:sp>
      <p:sp>
        <p:nvSpPr>
          <p:cNvPr id="154" name="右箭头 153"/>
          <p:cNvSpPr/>
          <p:nvPr/>
        </p:nvSpPr>
        <p:spPr>
          <a:xfrm>
            <a:off x="3445023" y="2947525"/>
            <a:ext cx="205881" cy="2470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779469" y="2514390"/>
            <a:ext cx="4003450" cy="1492291"/>
            <a:chOff x="3779469" y="2514390"/>
            <a:chExt cx="4003450" cy="1492291"/>
          </a:xfrm>
        </p:grpSpPr>
        <p:sp>
          <p:nvSpPr>
            <p:cNvPr id="131" name="圆角矩形 130"/>
            <p:cNvSpPr/>
            <p:nvPr/>
          </p:nvSpPr>
          <p:spPr>
            <a:xfrm>
              <a:off x="3779469" y="2514390"/>
              <a:ext cx="4003450" cy="1136113"/>
            </a:xfrm>
            <a:prstGeom prst="roundRect">
              <a:avLst>
                <a:gd name="adj" fmla="val 9738"/>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3" name="组合 132"/>
            <p:cNvGrpSpPr/>
            <p:nvPr/>
          </p:nvGrpSpPr>
          <p:grpSpPr>
            <a:xfrm>
              <a:off x="3850307" y="2583561"/>
              <a:ext cx="1753343" cy="988224"/>
              <a:chOff x="4104853" y="1717657"/>
              <a:chExt cx="3066220" cy="1728192"/>
            </a:xfrm>
          </p:grpSpPr>
          <p:sp>
            <p:nvSpPr>
              <p:cNvPr id="164" name="矩形 163"/>
              <p:cNvSpPr/>
              <p:nvPr/>
            </p:nvSpPr>
            <p:spPr>
              <a:xfrm>
                <a:off x="4104853" y="1717657"/>
                <a:ext cx="3066220" cy="172819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65" name="矩形 164"/>
              <p:cNvSpPr/>
              <p:nvPr/>
            </p:nvSpPr>
            <p:spPr>
              <a:xfrm>
                <a:off x="4270128" y="1895671"/>
                <a:ext cx="564073" cy="648072"/>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66" name="矩形 165"/>
              <p:cNvSpPr/>
              <p:nvPr/>
            </p:nvSpPr>
            <p:spPr>
              <a:xfrm>
                <a:off x="4995364" y="1891435"/>
                <a:ext cx="555910" cy="648072"/>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67" name="矩形 166"/>
              <p:cNvSpPr/>
              <p:nvPr/>
            </p:nvSpPr>
            <p:spPr>
              <a:xfrm>
                <a:off x="5722652" y="1891435"/>
                <a:ext cx="564073" cy="648072"/>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68" name="矩形 167"/>
              <p:cNvSpPr/>
              <p:nvPr/>
            </p:nvSpPr>
            <p:spPr>
              <a:xfrm>
                <a:off x="6445837" y="1895671"/>
                <a:ext cx="564073" cy="648072"/>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69" name="矩形 168"/>
              <p:cNvSpPr/>
              <p:nvPr/>
            </p:nvSpPr>
            <p:spPr>
              <a:xfrm>
                <a:off x="4280888" y="2671754"/>
                <a:ext cx="564073" cy="648072"/>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70" name="矩形 169"/>
              <p:cNvSpPr/>
              <p:nvPr/>
            </p:nvSpPr>
            <p:spPr>
              <a:xfrm>
                <a:off x="6445837" y="2649525"/>
                <a:ext cx="564073" cy="648072"/>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grpSp>
        <p:grpSp>
          <p:nvGrpSpPr>
            <p:cNvPr id="134" name="组合 133"/>
            <p:cNvGrpSpPr/>
            <p:nvPr/>
          </p:nvGrpSpPr>
          <p:grpSpPr>
            <a:xfrm>
              <a:off x="5948459" y="2583561"/>
              <a:ext cx="1753343" cy="988224"/>
              <a:chOff x="7345213" y="1717657"/>
              <a:chExt cx="3066220" cy="1728192"/>
            </a:xfrm>
          </p:grpSpPr>
          <p:sp>
            <p:nvSpPr>
              <p:cNvPr id="161" name="矩形 160"/>
              <p:cNvSpPr/>
              <p:nvPr/>
            </p:nvSpPr>
            <p:spPr>
              <a:xfrm>
                <a:off x="7345213" y="1717657"/>
                <a:ext cx="3066220" cy="172819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62" name="矩形 161"/>
              <p:cNvSpPr/>
              <p:nvPr/>
            </p:nvSpPr>
            <p:spPr>
              <a:xfrm>
                <a:off x="8973023" y="2667394"/>
                <a:ext cx="564073" cy="648072"/>
              </a:xfrm>
              <a:prstGeom prst="rect">
                <a:avLst/>
              </a:prstGeom>
              <a:solidFill>
                <a:schemeClr val="accent6">
                  <a:lumMod val="60000"/>
                  <a:lumOff val="4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63" name="矩形 162"/>
              <p:cNvSpPr/>
              <p:nvPr/>
            </p:nvSpPr>
            <p:spPr>
              <a:xfrm>
                <a:off x="8248835" y="2671754"/>
                <a:ext cx="564073" cy="648072"/>
              </a:xfrm>
              <a:prstGeom prst="rect">
                <a:avLst/>
              </a:prstGeom>
              <a:solidFill>
                <a:schemeClr val="accent6">
                  <a:lumMod val="60000"/>
                  <a:lumOff val="4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sp>
          <p:nvSpPr>
            <p:cNvPr id="135" name="TextBox 134"/>
            <p:cNvSpPr txBox="1"/>
            <p:nvPr/>
          </p:nvSpPr>
          <p:spPr>
            <a:xfrm>
              <a:off x="5555215" y="2702124"/>
              <a:ext cx="483498" cy="778674"/>
            </a:xfrm>
            <a:prstGeom prst="rect">
              <a:avLst/>
            </a:prstGeom>
            <a:noFill/>
            <a:ln>
              <a:noFill/>
            </a:ln>
          </p:spPr>
          <p:txBody>
            <a:bodyPr wrap="none" rtlCol="0">
              <a:spAutoFit/>
            </a:bodyPr>
            <a:lstStyle/>
            <a:p>
              <a:r>
                <a:rPr lang="en-US" altLang="zh-CN" sz="4000" b="1" dirty="0" smtClean="0"/>
                <a:t>+</a:t>
              </a:r>
              <a:endParaRPr lang="zh-CN" altLang="en-US" sz="4000" b="1" dirty="0"/>
            </a:p>
          </p:txBody>
        </p:sp>
        <p:sp>
          <p:nvSpPr>
            <p:cNvPr id="157" name="TextBox 156"/>
            <p:cNvSpPr txBox="1"/>
            <p:nvPr/>
          </p:nvSpPr>
          <p:spPr>
            <a:xfrm>
              <a:off x="4319147" y="3606571"/>
              <a:ext cx="2915286" cy="400110"/>
            </a:xfrm>
            <a:prstGeom prst="rect">
              <a:avLst/>
            </a:prstGeom>
            <a:noFill/>
          </p:spPr>
          <p:txBody>
            <a:bodyPr wrap="none" rtlCol="0">
              <a:spAutoFit/>
            </a:bodyPr>
            <a:lstStyle/>
            <a:p>
              <a:pPr algn="ctr"/>
              <a:r>
                <a:rPr lang="en-US" altLang="zh-CN" sz="2000" dirty="0" smtClean="0"/>
                <a:t>Two substructures (layers)</a:t>
              </a:r>
              <a:endParaRPr lang="zh-CN" altLang="en-US" sz="2000" dirty="0"/>
            </a:p>
          </p:txBody>
        </p:sp>
      </p:grpSp>
      <p:grpSp>
        <p:nvGrpSpPr>
          <p:cNvPr id="7" name="组合 6"/>
          <p:cNvGrpSpPr/>
          <p:nvPr/>
        </p:nvGrpSpPr>
        <p:grpSpPr>
          <a:xfrm>
            <a:off x="2056449" y="3109675"/>
            <a:ext cx="734197" cy="370584"/>
            <a:chOff x="3438995" y="3005350"/>
            <a:chExt cx="734197" cy="370584"/>
          </a:xfrm>
        </p:grpSpPr>
        <p:sp>
          <p:nvSpPr>
            <p:cNvPr id="158" name="矩形 157"/>
            <p:cNvSpPr/>
            <p:nvPr/>
          </p:nvSpPr>
          <p:spPr>
            <a:xfrm>
              <a:off x="3438995" y="3005350"/>
              <a:ext cx="322552" cy="370584"/>
            </a:xfrm>
            <a:prstGeom prst="rect">
              <a:avLst/>
            </a:prstGeom>
            <a:solidFill>
              <a:schemeClr val="accent6">
                <a:lumMod val="60000"/>
                <a:lumOff val="40000"/>
              </a:schemeClr>
            </a:solidFill>
            <a:ln>
              <a:solidFill>
                <a:schemeClr val="tx1"/>
              </a:solidFill>
            </a:ln>
            <a:effectLst>
              <a:outerShdw blurRad="76200" dist="114300" dir="13500000" sx="101000" sy="101000" algn="br" rotWithShape="0">
                <a:prstClr val="black">
                  <a:alpha val="42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59" name="矩形 158"/>
            <p:cNvSpPr/>
            <p:nvPr/>
          </p:nvSpPr>
          <p:spPr>
            <a:xfrm>
              <a:off x="3850640" y="3005350"/>
              <a:ext cx="322552" cy="370584"/>
            </a:xfrm>
            <a:prstGeom prst="rect">
              <a:avLst/>
            </a:prstGeom>
            <a:solidFill>
              <a:schemeClr val="accent6">
                <a:lumMod val="60000"/>
                <a:lumOff val="40000"/>
              </a:schemeClr>
            </a:solidFill>
            <a:ln>
              <a:solidFill>
                <a:schemeClr val="tx1"/>
              </a:solidFill>
            </a:ln>
            <a:effectLst>
              <a:outerShdw blurRad="76200" dist="114300" dir="13500000" sx="101000" sy="101000" algn="br" rotWithShape="0">
                <a:prstClr val="black">
                  <a:alpha val="42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60" name="矩形 159"/>
            <p:cNvSpPr/>
            <p:nvPr/>
          </p:nvSpPr>
          <p:spPr>
            <a:xfrm>
              <a:off x="3438995" y="3005796"/>
              <a:ext cx="734197" cy="370136"/>
            </a:xfrm>
            <a:prstGeom prst="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4361784" y="3127827"/>
            <a:ext cx="741980" cy="371895"/>
            <a:chOff x="4361784" y="3127827"/>
            <a:chExt cx="741980" cy="371895"/>
          </a:xfrm>
        </p:grpSpPr>
        <p:sp>
          <p:nvSpPr>
            <p:cNvPr id="171" name="矩形 170"/>
            <p:cNvSpPr/>
            <p:nvPr/>
          </p:nvSpPr>
          <p:spPr>
            <a:xfrm>
              <a:off x="4361784" y="3129138"/>
              <a:ext cx="322551"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72" name="矩形 171"/>
            <p:cNvSpPr/>
            <p:nvPr/>
          </p:nvSpPr>
          <p:spPr>
            <a:xfrm>
              <a:off x="4781213" y="3127827"/>
              <a:ext cx="322551" cy="370584"/>
            </a:xfrm>
            <a:prstGeom prst="rect">
              <a:avLst/>
            </a:prstGeom>
            <a:solidFill>
              <a:schemeClr val="accent3">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grpSp>
      <p:sp>
        <p:nvSpPr>
          <p:cNvPr id="173" name="TextBox 172"/>
          <p:cNvSpPr txBox="1"/>
          <p:nvPr/>
        </p:nvSpPr>
        <p:spPr>
          <a:xfrm>
            <a:off x="4572000" y="3940696"/>
            <a:ext cx="2440605" cy="400110"/>
          </a:xfrm>
          <a:prstGeom prst="rect">
            <a:avLst/>
          </a:prstGeom>
          <a:noFill/>
        </p:spPr>
        <p:txBody>
          <a:bodyPr wrap="none" rtlCol="0">
            <a:spAutoFit/>
          </a:bodyPr>
          <a:lstStyle/>
          <a:p>
            <a:pPr algn="ctr"/>
            <a:r>
              <a:rPr lang="en-US" altLang="zh-CN" sz="2000" b="1" dirty="0" smtClean="0">
                <a:solidFill>
                  <a:srgbClr val="0070C0"/>
                </a:solidFill>
              </a:rPr>
              <a:t>Structure completion</a:t>
            </a:r>
            <a:endParaRPr lang="zh-CN" altLang="en-US" sz="2000" b="1" dirty="0">
              <a:solidFill>
                <a:srgbClr val="0070C0"/>
              </a:solidFill>
            </a:endParaRPr>
          </a:p>
        </p:txBody>
      </p:sp>
      <p:sp>
        <p:nvSpPr>
          <p:cNvPr id="174" name="内容占位符 2"/>
          <p:cNvSpPr>
            <a:spLocks noGrp="1"/>
          </p:cNvSpPr>
          <p:nvPr>
            <p:ph idx="1"/>
          </p:nvPr>
        </p:nvSpPr>
        <p:spPr>
          <a:xfrm>
            <a:off x="457200" y="1200521"/>
            <a:ext cx="8229600" cy="435919"/>
          </a:xfrm>
        </p:spPr>
        <p:txBody>
          <a:bodyPr>
            <a:normAutofit fontScale="85000" lnSpcReduction="20000"/>
          </a:bodyPr>
          <a:lstStyle/>
          <a:p>
            <a:r>
              <a:rPr lang="en-US" altLang="zh-CN" dirty="0" smtClean="0"/>
              <a:t>Two decomposition operations: split + layering</a:t>
            </a:r>
            <a:endParaRPr lang="zh-CN" altLang="en-US" dirty="0"/>
          </a:p>
        </p:txBody>
      </p:sp>
      <p:sp>
        <p:nvSpPr>
          <p:cNvPr id="3" name="页脚占位符 2"/>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292377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5"/>
                                        </p:tgtEl>
                                        <p:attrNameLst>
                                          <p:attrName>style.visibility</p:attrName>
                                        </p:attrNameLst>
                                      </p:cBhvr>
                                      <p:to>
                                        <p:strVal val="visible"/>
                                      </p:to>
                                    </p:set>
                                  </p:childTnLst>
                                  <p:subTnLst>
                                    <p:set>
                                      <p:cBhvr override="childStyle">
                                        <p:cTn dur="1" fill="hold" display="0" masterRel="nextClick" afterEffect="1"/>
                                        <p:tgtEl>
                                          <p:spTgt spid="15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nodeType="afterEffect">
                                  <p:stCondLst>
                                    <p:cond delay="0"/>
                                  </p:stCondLst>
                                  <p:childTnLst>
                                    <p:animMotion origin="layout" path="M -1.11111E-6 -3.53486E-6 L 0.00972 0.02098 " pathEditMode="relative" rAng="0" ptsTypes="AA">
                                      <p:cBhvr>
                                        <p:cTn id="13" dur="2000" fill="hold"/>
                                        <p:tgtEl>
                                          <p:spTgt spid="7"/>
                                        </p:tgtEl>
                                        <p:attrNameLst>
                                          <p:attrName>ppt_x</p:attrName>
                                          <p:attrName>ppt_y</p:attrName>
                                        </p:attrNameLst>
                                      </p:cBhvr>
                                      <p:rCtr x="486" y="1049"/>
                                    </p:animMotion>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54"/>
                                        </p:tgtEl>
                                        <p:attrNameLst>
                                          <p:attrName>style.visibility</p:attrName>
                                        </p:attrNameLst>
                                      </p:cBhvr>
                                      <p:to>
                                        <p:strVal val="visible"/>
                                      </p:to>
                                    </p:set>
                                    <p:animEffect transition="in" filter="wipe(left)">
                                      <p:cBhvr>
                                        <p:cTn id="22" dur="500"/>
                                        <p:tgtEl>
                                          <p:spTgt spid="154"/>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35" presetClass="emph" presetSubtype="0" repeatCount="3000" fill="hold" nodeType="withEffect">
                                  <p:stCondLst>
                                    <p:cond delay="0"/>
                                  </p:stCondLst>
                                  <p:childTnLst>
                                    <p:anim calcmode="discrete" valueType="str">
                                      <p:cBhvr>
                                        <p:cTn id="32" dur="500" fill="hold"/>
                                        <p:tgtEl>
                                          <p:spTgt spid="10"/>
                                        </p:tgtEl>
                                        <p:attrNameLst>
                                          <p:attrName>style.visibility</p:attrName>
                                        </p:attrNameLst>
                                      </p:cBhvr>
                                      <p:tavLst>
                                        <p:tav tm="0">
                                          <p:val>
                                            <p:strVal val="hidden"/>
                                          </p:val>
                                        </p:tav>
                                        <p:tav tm="50000">
                                          <p:val>
                                            <p:strVal val="visible"/>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73"/>
                                        </p:tgtEl>
                                        <p:attrNameLst>
                                          <p:attrName>style.visibility</p:attrName>
                                        </p:attrNameLst>
                                      </p:cBhvr>
                                      <p:to>
                                        <p:strVal val="visible"/>
                                      </p:to>
                                    </p:set>
                                    <p:animEffect transition="in" filter="fade">
                                      <p:cBhvr>
                                        <p:cTn id="36"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6" grpId="0"/>
      <p:bldP spid="154" grpId="0" animBg="1"/>
      <p:bldP spid="1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t>
            </a:r>
            <a:r>
              <a:rPr lang="en-US" altLang="zh-CN" dirty="0" smtClean="0"/>
              <a:t>ore compact generative model</a:t>
            </a:r>
            <a:endParaRPr lang="zh-CN" altLang="en-US" dirty="0"/>
          </a:p>
        </p:txBody>
      </p:sp>
      <p:grpSp>
        <p:nvGrpSpPr>
          <p:cNvPr id="10" name="组合 9"/>
          <p:cNvGrpSpPr/>
          <p:nvPr/>
        </p:nvGrpSpPr>
        <p:grpSpPr>
          <a:xfrm>
            <a:off x="619543" y="2068488"/>
            <a:ext cx="2440289" cy="2000835"/>
            <a:chOff x="383577" y="2068488"/>
            <a:chExt cx="2440289" cy="2000835"/>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77" y="2068488"/>
              <a:ext cx="2440289" cy="15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1187624" y="3669213"/>
              <a:ext cx="734496" cy="400110"/>
            </a:xfrm>
            <a:prstGeom prst="rect">
              <a:avLst/>
            </a:prstGeom>
          </p:spPr>
          <p:txBody>
            <a:bodyPr wrap="none">
              <a:spAutoFit/>
            </a:bodyPr>
            <a:lstStyle/>
            <a:p>
              <a:pPr algn="ctr"/>
              <a:r>
                <a:rPr lang="en-US" altLang="zh-CN" sz="2000" dirty="0" smtClean="0"/>
                <a:t>input</a:t>
              </a:r>
              <a:endParaRPr lang="zh-CN" altLang="en-US" sz="2000" dirty="0"/>
            </a:p>
          </p:txBody>
        </p:sp>
      </p:grpSp>
      <p:grpSp>
        <p:nvGrpSpPr>
          <p:cNvPr id="3" name="组合 2"/>
          <p:cNvGrpSpPr/>
          <p:nvPr/>
        </p:nvGrpSpPr>
        <p:grpSpPr>
          <a:xfrm>
            <a:off x="3335904" y="2089957"/>
            <a:ext cx="2411665" cy="2287142"/>
            <a:chOff x="3335904" y="2089957"/>
            <a:chExt cx="2411665" cy="2287142"/>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904" y="2089957"/>
              <a:ext cx="2411665" cy="149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3971195" y="3669213"/>
              <a:ext cx="1127232" cy="707886"/>
            </a:xfrm>
            <a:prstGeom prst="rect">
              <a:avLst/>
            </a:prstGeom>
          </p:spPr>
          <p:txBody>
            <a:bodyPr wrap="none">
              <a:spAutoFit/>
            </a:bodyPr>
            <a:lstStyle/>
            <a:p>
              <a:pPr algn="ctr"/>
              <a:r>
                <a:rPr lang="en-US" altLang="zh-CN" sz="2000" dirty="0" smtClean="0"/>
                <a:t>split only</a:t>
              </a:r>
            </a:p>
            <a:p>
              <a:pPr algn="ctr"/>
              <a:r>
                <a:rPr lang="en-US" altLang="zh-CN" sz="2000" dirty="0" smtClean="0"/>
                <a:t>8 ops.</a:t>
              </a:r>
              <a:endParaRPr lang="zh-CN" altLang="en-US" sz="2000" dirty="0"/>
            </a:p>
          </p:txBody>
        </p:sp>
      </p:grpSp>
      <p:grpSp>
        <p:nvGrpSpPr>
          <p:cNvPr id="9" name="组合 8"/>
          <p:cNvGrpSpPr/>
          <p:nvPr/>
        </p:nvGrpSpPr>
        <p:grpSpPr>
          <a:xfrm>
            <a:off x="6012160" y="2068488"/>
            <a:ext cx="2433133" cy="2324000"/>
            <a:chOff x="6243323" y="2068488"/>
            <a:chExt cx="2433133" cy="2324000"/>
          </a:xfrm>
        </p:grpSpPr>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323" y="2068488"/>
              <a:ext cx="2433133" cy="161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6660232" y="3684602"/>
              <a:ext cx="1691617" cy="707886"/>
            </a:xfrm>
            <a:prstGeom prst="rect">
              <a:avLst/>
            </a:prstGeom>
          </p:spPr>
          <p:txBody>
            <a:bodyPr wrap="none">
              <a:spAutoFit/>
            </a:bodyPr>
            <a:lstStyle/>
            <a:p>
              <a:pPr algn="ctr"/>
              <a:r>
                <a:rPr lang="en-US" altLang="zh-CN" sz="2000" dirty="0"/>
                <a:t>split + </a:t>
              </a:r>
              <a:r>
                <a:rPr lang="en-US" altLang="zh-CN" sz="2000" dirty="0" smtClean="0"/>
                <a:t>layering</a:t>
              </a:r>
            </a:p>
            <a:p>
              <a:pPr algn="ctr"/>
              <a:r>
                <a:rPr lang="en-US" altLang="zh-CN" sz="2000" dirty="0" smtClean="0"/>
                <a:t>4 ops.</a:t>
              </a:r>
              <a:endParaRPr lang="zh-CN" altLang="en-US" sz="2000" dirty="0"/>
            </a:p>
          </p:txBody>
        </p:sp>
      </p:grpSp>
      <p:sp>
        <p:nvSpPr>
          <p:cNvPr id="14" name="内容占位符 2"/>
          <p:cNvSpPr>
            <a:spLocks noGrp="1"/>
          </p:cNvSpPr>
          <p:nvPr>
            <p:ph idx="1"/>
          </p:nvPr>
        </p:nvSpPr>
        <p:spPr>
          <a:xfrm>
            <a:off x="457200" y="1200521"/>
            <a:ext cx="8229600" cy="435919"/>
          </a:xfrm>
        </p:spPr>
        <p:txBody>
          <a:bodyPr>
            <a:normAutofit fontScale="85000" lnSpcReduction="20000"/>
          </a:bodyPr>
          <a:lstStyle/>
          <a:p>
            <a:r>
              <a:rPr lang="en-US" altLang="zh-CN" dirty="0" smtClean="0"/>
              <a:t>Two decomposition operations: split + layering</a:t>
            </a:r>
            <a:endParaRPr lang="zh-CN" altLang="en-US" dirty="0"/>
          </a:p>
        </p:txBody>
      </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218913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 good generative model</a:t>
            </a:r>
            <a:endParaRPr lang="zh-CN" altLang="en-US" dirty="0"/>
          </a:p>
        </p:txBody>
      </p:sp>
      <p:sp>
        <p:nvSpPr>
          <p:cNvPr id="3" name="内容占位符 2"/>
          <p:cNvSpPr>
            <a:spLocks noGrp="1"/>
          </p:cNvSpPr>
          <p:nvPr>
            <p:ph idx="1"/>
          </p:nvPr>
        </p:nvSpPr>
        <p:spPr>
          <a:xfrm>
            <a:off x="323528" y="1200521"/>
            <a:ext cx="5354855" cy="1247066"/>
          </a:xfrm>
        </p:spPr>
        <p:txBody>
          <a:bodyPr>
            <a:normAutofit fontScale="85000" lnSpcReduction="20000"/>
          </a:bodyPr>
          <a:lstStyle/>
          <a:p>
            <a:r>
              <a:rPr lang="en-US" altLang="zh-CN" dirty="0" smtClean="0"/>
              <a:t>Two objectives</a:t>
            </a:r>
          </a:p>
          <a:p>
            <a:pPr lvl="1"/>
            <a:r>
              <a:rPr lang="en-US" altLang="zh-CN" dirty="0">
                <a:solidFill>
                  <a:srgbClr val="FF0000"/>
                </a:solidFill>
              </a:rPr>
              <a:t>Structural: Occam’s Razor</a:t>
            </a:r>
          </a:p>
          <a:p>
            <a:pPr marL="457200" lvl="1" indent="0">
              <a:buNone/>
            </a:pPr>
            <a:r>
              <a:rPr lang="en-US" altLang="zh-CN" dirty="0">
                <a:solidFill>
                  <a:srgbClr val="FF0000"/>
                </a:solidFill>
              </a:rPr>
              <a:t>    </a:t>
            </a:r>
            <a:r>
              <a:rPr lang="en-US" altLang="zh-CN" dirty="0"/>
              <a:t>(Simplest explanation)</a:t>
            </a:r>
            <a:endParaRPr lang="en-US" altLang="zh-CN" dirty="0" smtClean="0"/>
          </a:p>
        </p:txBody>
      </p:sp>
      <p:grpSp>
        <p:nvGrpSpPr>
          <p:cNvPr id="322" name="组合 321"/>
          <p:cNvGrpSpPr/>
          <p:nvPr/>
        </p:nvGrpSpPr>
        <p:grpSpPr>
          <a:xfrm>
            <a:off x="5004048" y="1420416"/>
            <a:ext cx="3836442" cy="2311511"/>
            <a:chOff x="2401367" y="950267"/>
            <a:chExt cx="6796493" cy="4504482"/>
          </a:xfrm>
        </p:grpSpPr>
        <p:grpSp>
          <p:nvGrpSpPr>
            <p:cNvPr id="323" name="组合 322"/>
            <p:cNvGrpSpPr/>
            <p:nvPr/>
          </p:nvGrpSpPr>
          <p:grpSpPr>
            <a:xfrm>
              <a:off x="3077180" y="3010639"/>
              <a:ext cx="1786667" cy="945485"/>
              <a:chOff x="3314701" y="3645329"/>
              <a:chExt cx="2448741" cy="1295847"/>
            </a:xfrm>
          </p:grpSpPr>
          <p:sp>
            <p:nvSpPr>
              <p:cNvPr id="409" name="矩形 408"/>
              <p:cNvSpPr/>
              <p:nvPr/>
            </p:nvSpPr>
            <p:spPr>
              <a:xfrm>
                <a:off x="5044805" y="3775285"/>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10" name="矩形 409"/>
              <p:cNvSpPr/>
              <p:nvPr/>
            </p:nvSpPr>
            <p:spPr>
              <a:xfrm>
                <a:off x="5044805" y="4395167"/>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411" name="组合 410"/>
              <p:cNvGrpSpPr/>
              <p:nvPr/>
            </p:nvGrpSpPr>
            <p:grpSpPr>
              <a:xfrm>
                <a:off x="3465438" y="3780074"/>
                <a:ext cx="1437722" cy="1028723"/>
                <a:chOff x="2837083" y="386089"/>
                <a:chExt cx="2194560" cy="1570258"/>
              </a:xfrm>
            </p:grpSpPr>
            <p:sp>
              <p:nvSpPr>
                <p:cNvPr id="425" name="矩形 424"/>
                <p:cNvSpPr/>
                <p:nvPr/>
              </p:nvSpPr>
              <p:spPr>
                <a:xfrm>
                  <a:off x="283708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426" name="矩形 425"/>
                <p:cNvSpPr/>
                <p:nvPr/>
              </p:nvSpPr>
              <p:spPr>
                <a:xfrm>
                  <a:off x="333455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427" name="矩形 426"/>
                <p:cNvSpPr/>
                <p:nvPr/>
              </p:nvSpPr>
              <p:spPr>
                <a:xfrm>
                  <a:off x="3835302"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428" name="矩形 427"/>
                <p:cNvSpPr/>
                <p:nvPr/>
              </p:nvSpPr>
              <p:spPr>
                <a:xfrm>
                  <a:off x="284252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429" name="矩形 428"/>
                <p:cNvSpPr/>
                <p:nvPr/>
              </p:nvSpPr>
              <p:spPr>
                <a:xfrm>
                  <a:off x="333999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430" name="矩形 429"/>
                <p:cNvSpPr/>
                <p:nvPr/>
              </p:nvSpPr>
              <p:spPr>
                <a:xfrm>
                  <a:off x="3840748"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431" name="矩形 430"/>
                <p:cNvSpPr/>
                <p:nvPr/>
              </p:nvSpPr>
              <p:spPr>
                <a:xfrm>
                  <a:off x="4596205"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432" name="矩形 431"/>
                <p:cNvSpPr/>
                <p:nvPr/>
              </p:nvSpPr>
              <p:spPr>
                <a:xfrm>
                  <a:off x="4601651"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grpSp>
            <p:nvGrpSpPr>
              <p:cNvPr id="412" name="组合 411"/>
              <p:cNvGrpSpPr/>
              <p:nvPr/>
            </p:nvGrpSpPr>
            <p:grpSpPr>
              <a:xfrm>
                <a:off x="3463334" y="3786003"/>
                <a:ext cx="1437722" cy="1028723"/>
                <a:chOff x="2837083" y="386089"/>
                <a:chExt cx="2194560" cy="1570258"/>
              </a:xfrm>
            </p:grpSpPr>
            <p:sp>
              <p:nvSpPr>
                <p:cNvPr id="417" name="矩形 416"/>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418" name="矩形 417"/>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419" name="矩形 418"/>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420" name="矩形 419"/>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421" name="矩形 420"/>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422" name="矩形 421"/>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423" name="矩形 422"/>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424" name="矩形 423"/>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nvGrpSpPr>
              <p:cNvPr id="413" name="组合 412"/>
              <p:cNvGrpSpPr/>
              <p:nvPr/>
            </p:nvGrpSpPr>
            <p:grpSpPr>
              <a:xfrm>
                <a:off x="5044806" y="3775561"/>
                <a:ext cx="555647" cy="1033236"/>
                <a:chOff x="5247853" y="379200"/>
                <a:chExt cx="848147" cy="1577147"/>
              </a:xfrm>
            </p:grpSpPr>
            <p:sp>
              <p:nvSpPr>
                <p:cNvPr id="415" name="矩形 414"/>
                <p:cNvSpPr/>
                <p:nvPr/>
              </p:nvSpPr>
              <p:spPr>
                <a:xfrm>
                  <a:off x="5247853" y="37920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16" name="矩形 415"/>
                <p:cNvSpPr/>
                <p:nvPr/>
              </p:nvSpPr>
              <p:spPr>
                <a:xfrm>
                  <a:off x="5247853" y="132539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414" name="矩形 413"/>
              <p:cNvSpPr/>
              <p:nvPr/>
            </p:nvSpPr>
            <p:spPr>
              <a:xfrm>
                <a:off x="3314701" y="3645329"/>
                <a:ext cx="2448741" cy="129584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324" name="组合 323"/>
            <p:cNvGrpSpPr/>
            <p:nvPr/>
          </p:nvGrpSpPr>
          <p:grpSpPr>
            <a:xfrm>
              <a:off x="7011550" y="3011490"/>
              <a:ext cx="1786667" cy="532275"/>
              <a:chOff x="3310009" y="4944545"/>
              <a:chExt cx="2448741" cy="729517"/>
            </a:xfrm>
          </p:grpSpPr>
          <p:sp>
            <p:nvSpPr>
              <p:cNvPr id="397" name="矩形 396"/>
              <p:cNvSpPr/>
              <p:nvPr/>
            </p:nvSpPr>
            <p:spPr>
              <a:xfrm>
                <a:off x="4115306" y="5019306"/>
                <a:ext cx="279734" cy="6422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98" name="矩形 397"/>
              <p:cNvSpPr/>
              <p:nvPr/>
            </p:nvSpPr>
            <p:spPr>
              <a:xfrm>
                <a:off x="5067180" y="5022934"/>
                <a:ext cx="520792" cy="63864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399" name="组合 398"/>
              <p:cNvGrpSpPr/>
              <p:nvPr/>
            </p:nvGrpSpPr>
            <p:grpSpPr>
              <a:xfrm>
                <a:off x="3490580" y="5019306"/>
                <a:ext cx="1400009" cy="498753"/>
                <a:chOff x="2875460" y="2277671"/>
                <a:chExt cx="2136994" cy="761304"/>
              </a:xfrm>
            </p:grpSpPr>
            <p:sp>
              <p:nvSpPr>
                <p:cNvPr id="406" name="矩形 405"/>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07" name="矩形 406"/>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08" name="矩形 407"/>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grpSp>
            <p:nvGrpSpPr>
              <p:cNvPr id="400" name="组合 399"/>
              <p:cNvGrpSpPr/>
              <p:nvPr/>
            </p:nvGrpSpPr>
            <p:grpSpPr>
              <a:xfrm>
                <a:off x="3490580" y="5018782"/>
                <a:ext cx="1400009" cy="498753"/>
                <a:chOff x="2875460" y="2277671"/>
                <a:chExt cx="2136994" cy="761304"/>
              </a:xfrm>
            </p:grpSpPr>
            <p:sp>
              <p:nvSpPr>
                <p:cNvPr id="403" name="矩形 402"/>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04" name="矩形 403"/>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405" name="矩形 404"/>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401" name="矩形 400"/>
              <p:cNvSpPr/>
              <p:nvPr/>
            </p:nvSpPr>
            <p:spPr>
              <a:xfrm>
                <a:off x="4123626" y="5018782"/>
                <a:ext cx="279734" cy="6422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402" name="矩形 401"/>
              <p:cNvSpPr/>
              <p:nvPr/>
            </p:nvSpPr>
            <p:spPr>
              <a:xfrm>
                <a:off x="3310009" y="4944545"/>
                <a:ext cx="2448741" cy="72951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325" name="组合 324"/>
            <p:cNvGrpSpPr/>
            <p:nvPr/>
          </p:nvGrpSpPr>
          <p:grpSpPr>
            <a:xfrm>
              <a:off x="4346056" y="2484275"/>
              <a:ext cx="3544320" cy="472959"/>
              <a:chOff x="3434731" y="1415020"/>
              <a:chExt cx="2088232" cy="576064"/>
            </a:xfrm>
          </p:grpSpPr>
          <p:cxnSp>
            <p:nvCxnSpPr>
              <p:cNvPr id="395" name="直接连接符 394"/>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396" name="直接连接符 395"/>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326" name="组合 325"/>
            <p:cNvGrpSpPr/>
            <p:nvPr/>
          </p:nvGrpSpPr>
          <p:grpSpPr>
            <a:xfrm>
              <a:off x="5224883" y="950267"/>
              <a:ext cx="1786667" cy="1484774"/>
              <a:chOff x="103957" y="3359352"/>
              <a:chExt cx="3737794" cy="3106220"/>
            </a:xfrm>
          </p:grpSpPr>
          <p:sp>
            <p:nvSpPr>
              <p:cNvPr id="376" name="矩形 375"/>
              <p:cNvSpPr/>
              <p:nvPr/>
            </p:nvSpPr>
            <p:spPr>
              <a:xfrm>
                <a:off x="103957" y="3359352"/>
                <a:ext cx="3737794" cy="3106220"/>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377" name="矩形 376"/>
              <p:cNvSpPr/>
              <p:nvPr/>
            </p:nvSpPr>
            <p:spPr>
              <a:xfrm>
                <a:off x="1327151" y="5466142"/>
                <a:ext cx="426990" cy="9803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78" name="矩形 377"/>
              <p:cNvSpPr/>
              <p:nvPr/>
            </p:nvSpPr>
            <p:spPr>
              <a:xfrm>
                <a:off x="2780105" y="5471681"/>
                <a:ext cx="794945" cy="974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379" name="组合 378"/>
              <p:cNvGrpSpPr/>
              <p:nvPr/>
            </p:nvGrpSpPr>
            <p:grpSpPr>
              <a:xfrm>
                <a:off x="373560" y="5466142"/>
                <a:ext cx="2136994" cy="761304"/>
                <a:chOff x="2875460" y="2277671"/>
                <a:chExt cx="2136994" cy="761304"/>
              </a:xfrm>
            </p:grpSpPr>
            <p:sp>
              <p:nvSpPr>
                <p:cNvPr id="392" name="矩形 391"/>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93" name="矩形 392"/>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94" name="矩形 393"/>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380" name="矩形 379"/>
              <p:cNvSpPr/>
              <p:nvPr/>
            </p:nvSpPr>
            <p:spPr>
              <a:xfrm>
                <a:off x="1339851" y="5465343"/>
                <a:ext cx="426990" cy="9803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381" name="矩形 380"/>
              <p:cNvSpPr/>
              <p:nvPr/>
            </p:nvSpPr>
            <p:spPr>
              <a:xfrm>
                <a:off x="2745952" y="356725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82" name="矩形 381"/>
              <p:cNvSpPr/>
              <p:nvPr/>
            </p:nvSpPr>
            <p:spPr>
              <a:xfrm>
                <a:off x="2745952" y="451344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383" name="组合 382"/>
              <p:cNvGrpSpPr/>
              <p:nvPr/>
            </p:nvGrpSpPr>
            <p:grpSpPr>
              <a:xfrm>
                <a:off x="335183" y="3574560"/>
                <a:ext cx="2194560" cy="1570258"/>
                <a:chOff x="2837083" y="386089"/>
                <a:chExt cx="2194560" cy="1570258"/>
              </a:xfrm>
            </p:grpSpPr>
            <p:sp>
              <p:nvSpPr>
                <p:cNvPr id="384" name="矩形 383"/>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85" name="矩形 384"/>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86" name="矩形 385"/>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87" name="矩形 386"/>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88" name="矩形 387"/>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89" name="矩形 388"/>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90" name="矩形 389"/>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91" name="矩形 390"/>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cxnSp>
          <p:nvCxnSpPr>
            <p:cNvPr id="327" name="直接连接符 326"/>
            <p:cNvCxnSpPr/>
            <p:nvPr/>
          </p:nvCxnSpPr>
          <p:spPr>
            <a:xfrm>
              <a:off x="5224883" y="1900308"/>
              <a:ext cx="17866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28" name="组合 327"/>
            <p:cNvGrpSpPr/>
            <p:nvPr/>
          </p:nvGrpSpPr>
          <p:grpSpPr>
            <a:xfrm>
              <a:off x="2401367" y="4390242"/>
              <a:ext cx="1213777" cy="945485"/>
              <a:chOff x="1044442" y="4012323"/>
              <a:chExt cx="1213777" cy="945485"/>
            </a:xfrm>
          </p:grpSpPr>
          <p:grpSp>
            <p:nvGrpSpPr>
              <p:cNvPr id="366" name="组合 365"/>
              <p:cNvGrpSpPr/>
              <p:nvPr/>
            </p:nvGrpSpPr>
            <p:grpSpPr>
              <a:xfrm>
                <a:off x="1154424" y="4110637"/>
                <a:ext cx="1049000" cy="750584"/>
                <a:chOff x="2837083" y="386089"/>
                <a:chExt cx="2194560" cy="1570258"/>
              </a:xfrm>
            </p:grpSpPr>
            <p:sp>
              <p:nvSpPr>
                <p:cNvPr id="368" name="矩形 367"/>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69" name="矩形 368"/>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70" name="矩形 369"/>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71" name="矩形 370"/>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72" name="矩形 371"/>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73" name="矩形 372"/>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74" name="矩形 373"/>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75" name="矩形 374"/>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sp>
            <p:nvSpPr>
              <p:cNvPr id="367" name="矩形 366"/>
              <p:cNvSpPr/>
              <p:nvPr/>
            </p:nvSpPr>
            <p:spPr>
              <a:xfrm>
                <a:off x="1044442" y="4012323"/>
                <a:ext cx="1213777"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329" name="组合 328"/>
            <p:cNvGrpSpPr/>
            <p:nvPr/>
          </p:nvGrpSpPr>
          <p:grpSpPr>
            <a:xfrm>
              <a:off x="4401899" y="4382983"/>
              <a:ext cx="572891" cy="945485"/>
              <a:chOff x="2872383" y="4005064"/>
              <a:chExt cx="572891" cy="945485"/>
            </a:xfrm>
          </p:grpSpPr>
          <p:sp>
            <p:nvSpPr>
              <p:cNvPr id="360" name="矩形 359"/>
              <p:cNvSpPr/>
              <p:nvPr/>
            </p:nvSpPr>
            <p:spPr>
              <a:xfrm>
                <a:off x="2920937" y="4099883"/>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61" name="矩形 360"/>
              <p:cNvSpPr/>
              <p:nvPr/>
            </p:nvSpPr>
            <p:spPr>
              <a:xfrm>
                <a:off x="2920937" y="4552166"/>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362" name="组合 361"/>
              <p:cNvGrpSpPr/>
              <p:nvPr/>
            </p:nvGrpSpPr>
            <p:grpSpPr>
              <a:xfrm>
                <a:off x="2920938" y="4100085"/>
                <a:ext cx="405415" cy="753877"/>
                <a:chOff x="5247853" y="379200"/>
                <a:chExt cx="848147" cy="1577147"/>
              </a:xfrm>
            </p:grpSpPr>
            <p:sp>
              <p:nvSpPr>
                <p:cNvPr id="364" name="矩形 363"/>
                <p:cNvSpPr/>
                <p:nvPr/>
              </p:nvSpPr>
              <p:spPr>
                <a:xfrm>
                  <a:off x="5247853" y="37920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65" name="矩形 364"/>
                <p:cNvSpPr/>
                <p:nvPr/>
              </p:nvSpPr>
              <p:spPr>
                <a:xfrm>
                  <a:off x="5247853" y="132539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363" name="矩形 362"/>
              <p:cNvSpPr/>
              <p:nvPr/>
            </p:nvSpPr>
            <p:spPr>
              <a:xfrm>
                <a:off x="2872383" y="4005064"/>
                <a:ext cx="572891"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330" name="组合 329"/>
            <p:cNvGrpSpPr/>
            <p:nvPr/>
          </p:nvGrpSpPr>
          <p:grpSpPr>
            <a:xfrm>
              <a:off x="3217840" y="4009226"/>
              <a:ext cx="1425211" cy="323364"/>
              <a:chOff x="3434731" y="1415020"/>
              <a:chExt cx="2088232" cy="576064"/>
            </a:xfrm>
          </p:grpSpPr>
          <p:cxnSp>
            <p:nvCxnSpPr>
              <p:cNvPr id="358" name="直接连接符 357"/>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359" name="直接连接符 358"/>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331" name="组合 330"/>
            <p:cNvGrpSpPr/>
            <p:nvPr/>
          </p:nvGrpSpPr>
          <p:grpSpPr>
            <a:xfrm>
              <a:off x="6960740" y="3586408"/>
              <a:ext cx="1896956" cy="323364"/>
              <a:chOff x="3434731" y="1415020"/>
              <a:chExt cx="2088232" cy="576064"/>
            </a:xfrm>
          </p:grpSpPr>
          <p:cxnSp>
            <p:nvCxnSpPr>
              <p:cNvPr id="356" name="直接连接符 355"/>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357" name="直接连接符 356"/>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cxnSp>
          <p:nvCxnSpPr>
            <p:cNvPr id="332" name="直接连接符 331"/>
            <p:cNvCxnSpPr/>
            <p:nvPr/>
          </p:nvCxnSpPr>
          <p:spPr>
            <a:xfrm>
              <a:off x="4296306" y="3022632"/>
              <a:ext cx="0" cy="9271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3" name="直接连接符 332"/>
            <p:cNvCxnSpPr/>
            <p:nvPr/>
          </p:nvCxnSpPr>
          <p:spPr>
            <a:xfrm>
              <a:off x="8235846" y="3022632"/>
              <a:ext cx="2792" cy="5104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4" name="组合 333"/>
            <p:cNvGrpSpPr/>
            <p:nvPr/>
          </p:nvGrpSpPr>
          <p:grpSpPr>
            <a:xfrm>
              <a:off x="6314588" y="3969650"/>
              <a:ext cx="1227088" cy="532275"/>
              <a:chOff x="4785072" y="3591731"/>
              <a:chExt cx="1227088" cy="532275"/>
            </a:xfrm>
          </p:grpSpPr>
          <p:sp>
            <p:nvSpPr>
              <p:cNvPr id="350" name="矩形 349"/>
              <p:cNvSpPr/>
              <p:nvPr/>
            </p:nvSpPr>
            <p:spPr>
              <a:xfrm>
                <a:off x="5372637" y="3646279"/>
                <a:ext cx="204101" cy="468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nvGrpSpPr>
              <p:cNvPr id="351" name="组合 350"/>
              <p:cNvGrpSpPr/>
              <p:nvPr/>
            </p:nvGrpSpPr>
            <p:grpSpPr>
              <a:xfrm>
                <a:off x="4916820" y="3646279"/>
                <a:ext cx="1021484" cy="363903"/>
                <a:chOff x="2875460" y="2277671"/>
                <a:chExt cx="2136994" cy="761304"/>
              </a:xfrm>
            </p:grpSpPr>
            <p:sp>
              <p:nvSpPr>
                <p:cNvPr id="353" name="矩形 352"/>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54" name="矩形 353"/>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55" name="矩形 354"/>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352" name="矩形 351"/>
              <p:cNvSpPr/>
              <p:nvPr/>
            </p:nvSpPr>
            <p:spPr>
              <a:xfrm>
                <a:off x="4785072" y="3591731"/>
                <a:ext cx="1227088"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335" name="组合 334"/>
            <p:cNvGrpSpPr/>
            <p:nvPr/>
          </p:nvGrpSpPr>
          <p:grpSpPr>
            <a:xfrm>
              <a:off x="8633947" y="3970122"/>
              <a:ext cx="563913" cy="532275"/>
              <a:chOff x="7104431" y="3592203"/>
              <a:chExt cx="563913" cy="532275"/>
            </a:xfrm>
          </p:grpSpPr>
          <p:sp>
            <p:nvSpPr>
              <p:cNvPr id="348" name="矩形 347"/>
              <p:cNvSpPr/>
              <p:nvPr/>
            </p:nvSpPr>
            <p:spPr>
              <a:xfrm>
                <a:off x="7187217" y="3649398"/>
                <a:ext cx="379984" cy="4659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sp>
            <p:nvSpPr>
              <p:cNvPr id="349" name="矩形 348"/>
              <p:cNvSpPr/>
              <p:nvPr/>
            </p:nvSpPr>
            <p:spPr>
              <a:xfrm>
                <a:off x="7104431" y="3592203"/>
                <a:ext cx="563913"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336" name="组合 335"/>
            <p:cNvGrpSpPr/>
            <p:nvPr/>
          </p:nvGrpSpPr>
          <p:grpSpPr>
            <a:xfrm>
              <a:off x="5794239" y="4538696"/>
              <a:ext cx="1896956" cy="323364"/>
              <a:chOff x="3434731" y="1415020"/>
              <a:chExt cx="2088232" cy="576064"/>
            </a:xfrm>
          </p:grpSpPr>
          <p:cxnSp>
            <p:nvCxnSpPr>
              <p:cNvPr id="346" name="直接连接符 345"/>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347" name="直接连接符 346"/>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sp>
          <p:nvSpPr>
            <p:cNvPr id="337" name="矩形 336"/>
            <p:cNvSpPr/>
            <p:nvPr/>
          </p:nvSpPr>
          <p:spPr>
            <a:xfrm>
              <a:off x="7589144" y="4922474"/>
              <a:ext cx="204101" cy="468621"/>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nvGrpSpPr>
            <p:cNvPr id="338" name="组合 337"/>
            <p:cNvGrpSpPr/>
            <p:nvPr/>
          </p:nvGrpSpPr>
          <p:grpSpPr>
            <a:xfrm>
              <a:off x="5163024" y="4922474"/>
              <a:ext cx="1227088" cy="532275"/>
              <a:chOff x="3633508" y="4544555"/>
              <a:chExt cx="1227088" cy="532275"/>
            </a:xfrm>
          </p:grpSpPr>
          <p:grpSp>
            <p:nvGrpSpPr>
              <p:cNvPr id="340" name="组合 339"/>
              <p:cNvGrpSpPr/>
              <p:nvPr/>
            </p:nvGrpSpPr>
            <p:grpSpPr>
              <a:xfrm>
                <a:off x="3765256" y="4599103"/>
                <a:ext cx="1021484" cy="363903"/>
                <a:chOff x="2875460" y="2277671"/>
                <a:chExt cx="2136994" cy="761304"/>
              </a:xfrm>
            </p:grpSpPr>
            <p:sp>
              <p:nvSpPr>
                <p:cNvPr id="343" name="矩形 342"/>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44" name="矩形 343"/>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45" name="矩形 344"/>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341" name="矩形 340"/>
              <p:cNvSpPr/>
              <p:nvPr/>
            </p:nvSpPr>
            <p:spPr>
              <a:xfrm>
                <a:off x="3633508" y="4544555"/>
                <a:ext cx="1227088"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342" name="矩形 341"/>
              <p:cNvSpPr/>
              <p:nvPr/>
            </p:nvSpPr>
            <p:spPr>
              <a:xfrm>
                <a:off x="4232186" y="4603278"/>
                <a:ext cx="187192" cy="359728"/>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339" name="矩形 338"/>
            <p:cNvSpPr/>
            <p:nvPr/>
          </p:nvSpPr>
          <p:spPr>
            <a:xfrm>
              <a:off x="6902153" y="4012768"/>
              <a:ext cx="204101" cy="468621"/>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sp>
        <p:nvSpPr>
          <p:cNvPr id="433" name="矩形 432"/>
          <p:cNvSpPr/>
          <p:nvPr/>
        </p:nvSpPr>
        <p:spPr>
          <a:xfrm>
            <a:off x="6358854" y="3944615"/>
            <a:ext cx="1582613" cy="461665"/>
          </a:xfrm>
          <a:prstGeom prst="rect">
            <a:avLst/>
          </a:prstGeom>
        </p:spPr>
        <p:txBody>
          <a:bodyPr wrap="none">
            <a:spAutoFit/>
          </a:bodyPr>
          <a:lstStyle/>
          <a:p>
            <a:r>
              <a:rPr lang="en-US" altLang="zh-CN" sz="2400" b="1" dirty="0" smtClean="0"/>
              <a:t>min. </a:t>
            </a:r>
            <a:r>
              <a:rPr lang="en-US" altLang="zh-CN" sz="2400" b="1" dirty="0" smtClean="0">
                <a:solidFill>
                  <a:srgbClr val="C00000"/>
                </a:solidFill>
              </a:rPr>
              <a:t># ops.</a:t>
            </a:r>
            <a:endParaRPr lang="zh-CN" altLang="en-US" sz="2400" dirty="0"/>
          </a:p>
        </p:txBody>
      </p:sp>
      <p:grpSp>
        <p:nvGrpSpPr>
          <p:cNvPr id="434" name="组合 433"/>
          <p:cNvGrpSpPr/>
          <p:nvPr/>
        </p:nvGrpSpPr>
        <p:grpSpPr>
          <a:xfrm>
            <a:off x="5485244" y="2204884"/>
            <a:ext cx="3183550" cy="1220180"/>
            <a:chOff x="5485244" y="2204884"/>
            <a:chExt cx="3183550" cy="1220180"/>
          </a:xfrm>
        </p:grpSpPr>
        <p:cxnSp>
          <p:nvCxnSpPr>
            <p:cNvPr id="435" name="直接连接符 434"/>
            <p:cNvCxnSpPr/>
            <p:nvPr/>
          </p:nvCxnSpPr>
          <p:spPr>
            <a:xfrm flipH="1">
              <a:off x="6122092" y="2204884"/>
              <a:ext cx="1000399" cy="242703"/>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436" name="直接连接符 435"/>
            <p:cNvCxnSpPr/>
            <p:nvPr/>
          </p:nvCxnSpPr>
          <p:spPr>
            <a:xfrm>
              <a:off x="7121247" y="2204884"/>
              <a:ext cx="1001521" cy="242703"/>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437" name="直接连接符 436"/>
            <p:cNvCxnSpPr/>
            <p:nvPr/>
          </p:nvCxnSpPr>
          <p:spPr>
            <a:xfrm flipH="1">
              <a:off x="5485244" y="2987425"/>
              <a:ext cx="402272" cy="165937"/>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438" name="直接连接符 437"/>
            <p:cNvCxnSpPr/>
            <p:nvPr/>
          </p:nvCxnSpPr>
          <p:spPr>
            <a:xfrm>
              <a:off x="5887015" y="2987425"/>
              <a:ext cx="402723" cy="165937"/>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439" name="直接连接符 438"/>
            <p:cNvCxnSpPr/>
            <p:nvPr/>
          </p:nvCxnSpPr>
          <p:spPr>
            <a:xfrm flipH="1">
              <a:off x="7598012" y="2770453"/>
              <a:ext cx="535424" cy="165937"/>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440" name="直接连接符 439"/>
            <p:cNvCxnSpPr/>
            <p:nvPr/>
          </p:nvCxnSpPr>
          <p:spPr>
            <a:xfrm>
              <a:off x="8132770" y="2770453"/>
              <a:ext cx="536024" cy="165937"/>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441" name="直接连接符 440"/>
            <p:cNvCxnSpPr/>
            <p:nvPr/>
          </p:nvCxnSpPr>
          <p:spPr>
            <a:xfrm flipH="1">
              <a:off x="6939553" y="3259127"/>
              <a:ext cx="535424" cy="165937"/>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442" name="直接连接符 441"/>
            <p:cNvCxnSpPr/>
            <p:nvPr/>
          </p:nvCxnSpPr>
          <p:spPr>
            <a:xfrm>
              <a:off x="7474311" y="3259127"/>
              <a:ext cx="536024" cy="165937"/>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gr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97137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animEffect transition="in" filter="fade">
                                      <p:cBhvr>
                                        <p:cTn id="7" dur="500"/>
                                        <p:tgtEl>
                                          <p:spTgt spid="4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3"/>
                                        </p:tgtEl>
                                        <p:attrNameLst>
                                          <p:attrName>style.visibility</p:attrName>
                                        </p:attrNameLst>
                                      </p:cBhvr>
                                      <p:to>
                                        <p:strVal val="visible"/>
                                      </p:to>
                                    </p:set>
                                    <p:animEffect transition="in" filter="fade">
                                      <p:cBhvr>
                                        <p:cTn id="11" dur="600"/>
                                        <p:tgtEl>
                                          <p:spTgt spid="433"/>
                                        </p:tgtEl>
                                      </p:cBhvr>
                                    </p:animEffect>
                                    <p:anim calcmode="lin" valueType="num">
                                      <p:cBhvr>
                                        <p:cTn id="12" dur="600" fill="hold"/>
                                        <p:tgtEl>
                                          <p:spTgt spid="433"/>
                                        </p:tgtEl>
                                        <p:attrNameLst>
                                          <p:attrName>ppt_x</p:attrName>
                                        </p:attrNameLst>
                                      </p:cBhvr>
                                      <p:tavLst>
                                        <p:tav tm="0">
                                          <p:val>
                                            <p:strVal val="#ppt_x"/>
                                          </p:val>
                                        </p:tav>
                                        <p:tav tm="100000">
                                          <p:val>
                                            <p:strVal val="#ppt_x"/>
                                          </p:val>
                                        </p:tav>
                                      </p:tavLst>
                                    </p:anim>
                                    <p:anim calcmode="lin" valueType="num">
                                      <p:cBhvr>
                                        <p:cTn id="13" dur="600" fill="hold"/>
                                        <p:tgtEl>
                                          <p:spTgt spid="4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 good generative model</a:t>
            </a:r>
            <a:endParaRPr lang="zh-CN" altLang="en-US" dirty="0"/>
          </a:p>
        </p:txBody>
      </p:sp>
      <p:sp>
        <p:nvSpPr>
          <p:cNvPr id="3" name="内容占位符 2"/>
          <p:cNvSpPr>
            <a:spLocks noGrp="1"/>
          </p:cNvSpPr>
          <p:nvPr>
            <p:ph idx="1"/>
          </p:nvPr>
        </p:nvSpPr>
        <p:spPr>
          <a:xfrm>
            <a:off x="323528" y="1200522"/>
            <a:ext cx="5354855" cy="2345120"/>
          </a:xfrm>
        </p:spPr>
        <p:txBody>
          <a:bodyPr>
            <a:normAutofit fontScale="85000" lnSpcReduction="20000"/>
          </a:bodyPr>
          <a:lstStyle/>
          <a:p>
            <a:r>
              <a:rPr lang="en-US" altLang="zh-CN" dirty="0" smtClean="0"/>
              <a:t>Two objectives</a:t>
            </a:r>
          </a:p>
          <a:p>
            <a:pPr lvl="1"/>
            <a:r>
              <a:rPr lang="en-US" altLang="zh-CN" dirty="0">
                <a:solidFill>
                  <a:srgbClr val="FF0000"/>
                </a:solidFill>
              </a:rPr>
              <a:t>Structural: Occam’s Razor</a:t>
            </a:r>
          </a:p>
          <a:p>
            <a:pPr marL="457200" lvl="1" indent="0">
              <a:buNone/>
            </a:pPr>
            <a:r>
              <a:rPr lang="en-US" altLang="zh-CN" dirty="0">
                <a:solidFill>
                  <a:srgbClr val="FF0000"/>
                </a:solidFill>
              </a:rPr>
              <a:t>    </a:t>
            </a:r>
            <a:r>
              <a:rPr lang="en-US" altLang="zh-CN" dirty="0"/>
              <a:t>(Simplest explanation)</a:t>
            </a:r>
            <a:endParaRPr lang="en-US" altLang="zh-CN" dirty="0" smtClean="0"/>
          </a:p>
          <a:p>
            <a:pPr lvl="1"/>
            <a:endParaRPr lang="en-US" altLang="zh-CN" dirty="0"/>
          </a:p>
          <a:p>
            <a:pPr lvl="1"/>
            <a:r>
              <a:rPr lang="en-US" altLang="zh-CN" dirty="0" smtClean="0">
                <a:solidFill>
                  <a:srgbClr val="FF0000"/>
                </a:solidFill>
              </a:rPr>
              <a:t>Perceptual</a:t>
            </a:r>
            <a:r>
              <a:rPr lang="en-US" altLang="zh-CN" dirty="0">
                <a:solidFill>
                  <a:srgbClr val="FF0000"/>
                </a:solidFill>
              </a:rPr>
              <a:t>:</a:t>
            </a:r>
            <a:r>
              <a:rPr lang="en-US" altLang="zh-CN" dirty="0"/>
              <a:t> </a:t>
            </a:r>
            <a:r>
              <a:rPr lang="en-US" altLang="zh-CN" dirty="0">
                <a:solidFill>
                  <a:srgbClr val="FF0000"/>
                </a:solidFill>
              </a:rPr>
              <a:t>Law of </a:t>
            </a:r>
            <a:r>
              <a:rPr lang="en-US" altLang="zh-CN" dirty="0" smtClean="0">
                <a:solidFill>
                  <a:srgbClr val="FF0000"/>
                </a:solidFill>
              </a:rPr>
              <a:t>Gestalt </a:t>
            </a:r>
            <a:r>
              <a:rPr lang="en-US" altLang="zh-CN" dirty="0"/>
              <a:t>(Symmetry </a:t>
            </a:r>
            <a:r>
              <a:rPr lang="en-US" altLang="zh-CN" dirty="0" smtClean="0"/>
              <a:t>maximization)</a:t>
            </a:r>
            <a:endParaRPr lang="en-US" altLang="zh-CN" dirty="0"/>
          </a:p>
        </p:txBody>
      </p:sp>
      <p:sp>
        <p:nvSpPr>
          <p:cNvPr id="83" name="矩形 82"/>
          <p:cNvSpPr/>
          <p:nvPr/>
        </p:nvSpPr>
        <p:spPr>
          <a:xfrm>
            <a:off x="428605" y="3796680"/>
            <a:ext cx="4791467" cy="830997"/>
          </a:xfrm>
          <a:prstGeom prst="rect">
            <a:avLst/>
          </a:prstGeom>
        </p:spPr>
        <p:txBody>
          <a:bodyPr wrap="square">
            <a:spAutoFit/>
          </a:bodyPr>
          <a:lstStyle/>
          <a:p>
            <a:pPr marL="0" lvl="1"/>
            <a:r>
              <a:rPr lang="en-US" altLang="zh-CN" sz="2400" dirty="0">
                <a:solidFill>
                  <a:srgbClr val="0070C0"/>
                </a:solidFill>
              </a:rPr>
              <a:t>The two objectives can be optimized simultaneously.</a:t>
            </a:r>
          </a:p>
        </p:txBody>
      </p:sp>
      <p:grpSp>
        <p:nvGrpSpPr>
          <p:cNvPr id="209" name="组合 208"/>
          <p:cNvGrpSpPr/>
          <p:nvPr/>
        </p:nvGrpSpPr>
        <p:grpSpPr>
          <a:xfrm>
            <a:off x="5385527" y="2477712"/>
            <a:ext cx="1008527" cy="485183"/>
            <a:chOff x="3314701" y="3645329"/>
            <a:chExt cx="2448741" cy="1295847"/>
          </a:xfrm>
        </p:grpSpPr>
        <p:sp>
          <p:nvSpPr>
            <p:cNvPr id="210" name="矩形 209"/>
            <p:cNvSpPr/>
            <p:nvPr/>
          </p:nvSpPr>
          <p:spPr>
            <a:xfrm>
              <a:off x="5044805" y="3775285"/>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11" name="矩形 210"/>
            <p:cNvSpPr/>
            <p:nvPr/>
          </p:nvSpPr>
          <p:spPr>
            <a:xfrm>
              <a:off x="5044805" y="4395167"/>
              <a:ext cx="555647" cy="4133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212" name="组合 211"/>
            <p:cNvGrpSpPr/>
            <p:nvPr/>
          </p:nvGrpSpPr>
          <p:grpSpPr>
            <a:xfrm>
              <a:off x="3465438" y="3780074"/>
              <a:ext cx="1437722" cy="1028723"/>
              <a:chOff x="2837083" y="386089"/>
              <a:chExt cx="2194560" cy="1570258"/>
            </a:xfrm>
          </p:grpSpPr>
          <p:sp>
            <p:nvSpPr>
              <p:cNvPr id="226" name="矩形 225"/>
              <p:cNvSpPr/>
              <p:nvPr/>
            </p:nvSpPr>
            <p:spPr>
              <a:xfrm>
                <a:off x="283708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227" name="矩形 226"/>
              <p:cNvSpPr/>
              <p:nvPr/>
            </p:nvSpPr>
            <p:spPr>
              <a:xfrm>
                <a:off x="3334553"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228" name="矩形 227"/>
              <p:cNvSpPr/>
              <p:nvPr/>
            </p:nvSpPr>
            <p:spPr>
              <a:xfrm>
                <a:off x="3835302"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229" name="矩形 228"/>
              <p:cNvSpPr/>
              <p:nvPr/>
            </p:nvSpPr>
            <p:spPr>
              <a:xfrm>
                <a:off x="284252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230" name="矩形 229"/>
              <p:cNvSpPr/>
              <p:nvPr/>
            </p:nvSpPr>
            <p:spPr>
              <a:xfrm>
                <a:off x="3339999"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231" name="矩形 230"/>
              <p:cNvSpPr/>
              <p:nvPr/>
            </p:nvSpPr>
            <p:spPr>
              <a:xfrm>
                <a:off x="3840748"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232" name="矩形 231"/>
              <p:cNvSpPr/>
              <p:nvPr/>
            </p:nvSpPr>
            <p:spPr>
              <a:xfrm>
                <a:off x="4596205" y="386089"/>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233" name="矩形 232"/>
              <p:cNvSpPr/>
              <p:nvPr/>
            </p:nvSpPr>
            <p:spPr>
              <a:xfrm>
                <a:off x="4601651" y="1324976"/>
                <a:ext cx="429992" cy="631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grpSp>
          <p:nvGrpSpPr>
            <p:cNvPr id="213" name="组合 212"/>
            <p:cNvGrpSpPr/>
            <p:nvPr/>
          </p:nvGrpSpPr>
          <p:grpSpPr>
            <a:xfrm>
              <a:off x="3463334" y="3786003"/>
              <a:ext cx="1437722" cy="1028723"/>
              <a:chOff x="2837083" y="386089"/>
              <a:chExt cx="2194560" cy="1570258"/>
            </a:xfrm>
          </p:grpSpPr>
          <p:sp>
            <p:nvSpPr>
              <p:cNvPr id="218" name="矩形 217"/>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19" name="矩形 218"/>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0" name="矩形 219"/>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1" name="矩形 220"/>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2" name="矩形 221"/>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3" name="矩形 222"/>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4" name="矩形 223"/>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25" name="矩形 224"/>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nvGrpSpPr>
            <p:cNvPr id="214" name="组合 213"/>
            <p:cNvGrpSpPr/>
            <p:nvPr/>
          </p:nvGrpSpPr>
          <p:grpSpPr>
            <a:xfrm>
              <a:off x="5044806" y="3775561"/>
              <a:ext cx="555647" cy="1033236"/>
              <a:chOff x="5247853" y="379200"/>
              <a:chExt cx="848147" cy="1577147"/>
            </a:xfrm>
          </p:grpSpPr>
          <p:sp>
            <p:nvSpPr>
              <p:cNvPr id="216" name="矩形 215"/>
              <p:cNvSpPr/>
              <p:nvPr/>
            </p:nvSpPr>
            <p:spPr>
              <a:xfrm>
                <a:off x="5247853" y="37920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17" name="矩形 216"/>
              <p:cNvSpPr/>
              <p:nvPr/>
            </p:nvSpPr>
            <p:spPr>
              <a:xfrm>
                <a:off x="5247853" y="132539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215" name="矩形 214"/>
            <p:cNvSpPr/>
            <p:nvPr/>
          </p:nvSpPr>
          <p:spPr>
            <a:xfrm>
              <a:off x="3314701" y="3645329"/>
              <a:ext cx="2448741" cy="129584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234" name="组合 233"/>
          <p:cNvGrpSpPr/>
          <p:nvPr/>
        </p:nvGrpSpPr>
        <p:grpSpPr>
          <a:xfrm>
            <a:off x="7606375" y="2478149"/>
            <a:ext cx="1008527" cy="273141"/>
            <a:chOff x="3310009" y="4944545"/>
            <a:chExt cx="2448741" cy="729517"/>
          </a:xfrm>
        </p:grpSpPr>
        <p:sp>
          <p:nvSpPr>
            <p:cNvPr id="235" name="矩形 234"/>
            <p:cNvSpPr/>
            <p:nvPr/>
          </p:nvSpPr>
          <p:spPr>
            <a:xfrm>
              <a:off x="4115306" y="5019306"/>
              <a:ext cx="279734" cy="6422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36" name="矩形 235"/>
            <p:cNvSpPr/>
            <p:nvPr/>
          </p:nvSpPr>
          <p:spPr>
            <a:xfrm>
              <a:off x="5067180" y="5022934"/>
              <a:ext cx="520792" cy="63864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237" name="组合 236"/>
            <p:cNvGrpSpPr/>
            <p:nvPr/>
          </p:nvGrpSpPr>
          <p:grpSpPr>
            <a:xfrm>
              <a:off x="3490580" y="5019306"/>
              <a:ext cx="1400009" cy="498753"/>
              <a:chOff x="2875460" y="2277671"/>
              <a:chExt cx="2136994" cy="761304"/>
            </a:xfrm>
          </p:grpSpPr>
          <p:sp>
            <p:nvSpPr>
              <p:cNvPr id="244" name="矩形 243"/>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45" name="矩形 244"/>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46" name="矩形 245"/>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grpSp>
          <p:nvGrpSpPr>
            <p:cNvPr id="238" name="组合 237"/>
            <p:cNvGrpSpPr/>
            <p:nvPr/>
          </p:nvGrpSpPr>
          <p:grpSpPr>
            <a:xfrm>
              <a:off x="3490580" y="5018782"/>
              <a:ext cx="1400009" cy="498753"/>
              <a:chOff x="2875460" y="2277671"/>
              <a:chExt cx="2136994" cy="761304"/>
            </a:xfrm>
          </p:grpSpPr>
          <p:sp>
            <p:nvSpPr>
              <p:cNvPr id="241" name="矩形 240"/>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42" name="矩形 241"/>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43" name="矩形 242"/>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239" name="矩形 238"/>
            <p:cNvSpPr/>
            <p:nvPr/>
          </p:nvSpPr>
          <p:spPr>
            <a:xfrm>
              <a:off x="4123626" y="5018782"/>
              <a:ext cx="279734" cy="6422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240" name="矩形 239"/>
            <p:cNvSpPr/>
            <p:nvPr/>
          </p:nvSpPr>
          <p:spPr>
            <a:xfrm>
              <a:off x="3310009" y="4944545"/>
              <a:ext cx="2448741" cy="729517"/>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247" name="组合 246"/>
          <p:cNvGrpSpPr/>
          <p:nvPr/>
        </p:nvGrpSpPr>
        <p:grpSpPr>
          <a:xfrm>
            <a:off x="6101774" y="2207604"/>
            <a:ext cx="2000676" cy="242703"/>
            <a:chOff x="3434731" y="1415020"/>
            <a:chExt cx="2088232" cy="576064"/>
          </a:xfrm>
        </p:grpSpPr>
        <p:cxnSp>
          <p:nvCxnSpPr>
            <p:cNvPr id="248" name="直接连接符 247"/>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249" name="直接连接符 248"/>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250" name="组合 249"/>
          <p:cNvGrpSpPr/>
          <p:nvPr/>
        </p:nvGrpSpPr>
        <p:grpSpPr>
          <a:xfrm>
            <a:off x="6597849" y="1420416"/>
            <a:ext cx="1008527" cy="761924"/>
            <a:chOff x="103957" y="3359352"/>
            <a:chExt cx="3737794" cy="3106220"/>
          </a:xfrm>
        </p:grpSpPr>
        <p:sp>
          <p:nvSpPr>
            <p:cNvPr id="251" name="矩形 250"/>
            <p:cNvSpPr/>
            <p:nvPr/>
          </p:nvSpPr>
          <p:spPr>
            <a:xfrm>
              <a:off x="103957" y="3359352"/>
              <a:ext cx="3737794" cy="3106220"/>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252" name="矩形 251"/>
            <p:cNvSpPr/>
            <p:nvPr/>
          </p:nvSpPr>
          <p:spPr>
            <a:xfrm>
              <a:off x="1327151" y="5466142"/>
              <a:ext cx="426990" cy="9803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53" name="矩形 252"/>
            <p:cNvSpPr/>
            <p:nvPr/>
          </p:nvSpPr>
          <p:spPr>
            <a:xfrm>
              <a:off x="2780105" y="5471681"/>
              <a:ext cx="794945" cy="974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grpSp>
          <p:nvGrpSpPr>
            <p:cNvPr id="254" name="组合 253"/>
            <p:cNvGrpSpPr/>
            <p:nvPr/>
          </p:nvGrpSpPr>
          <p:grpSpPr>
            <a:xfrm>
              <a:off x="373560" y="5466142"/>
              <a:ext cx="2136994" cy="761304"/>
              <a:chOff x="2875460" y="2277671"/>
              <a:chExt cx="2136994" cy="761304"/>
            </a:xfrm>
          </p:grpSpPr>
          <p:sp>
            <p:nvSpPr>
              <p:cNvPr id="267" name="矩形 266"/>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68" name="矩形 267"/>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69" name="矩形 268"/>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255" name="矩形 254"/>
            <p:cNvSpPr/>
            <p:nvPr/>
          </p:nvSpPr>
          <p:spPr>
            <a:xfrm>
              <a:off x="1339851" y="5465343"/>
              <a:ext cx="426990" cy="9803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sp>
          <p:nvSpPr>
            <p:cNvPr id="256" name="矩形 255"/>
            <p:cNvSpPr/>
            <p:nvPr/>
          </p:nvSpPr>
          <p:spPr>
            <a:xfrm>
              <a:off x="2745952" y="356725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57" name="矩形 256"/>
            <p:cNvSpPr/>
            <p:nvPr/>
          </p:nvSpPr>
          <p:spPr>
            <a:xfrm>
              <a:off x="2745952" y="451344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258" name="组合 257"/>
            <p:cNvGrpSpPr/>
            <p:nvPr/>
          </p:nvGrpSpPr>
          <p:grpSpPr>
            <a:xfrm>
              <a:off x="335183" y="3574560"/>
              <a:ext cx="2194560" cy="1570258"/>
              <a:chOff x="2837083" y="386089"/>
              <a:chExt cx="2194560" cy="1570258"/>
            </a:xfrm>
          </p:grpSpPr>
          <p:sp>
            <p:nvSpPr>
              <p:cNvPr id="259" name="矩形 258"/>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60" name="矩形 259"/>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61" name="矩形 260"/>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62" name="矩形 261"/>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63" name="矩形 262"/>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64" name="矩形 263"/>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65" name="矩形 264"/>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266" name="矩形 265"/>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grpSp>
      <p:cxnSp>
        <p:nvCxnSpPr>
          <p:cNvPr id="270" name="直接连接符 269"/>
          <p:cNvCxnSpPr/>
          <p:nvPr/>
        </p:nvCxnSpPr>
        <p:spPr>
          <a:xfrm>
            <a:off x="6597849" y="1907937"/>
            <a:ext cx="10085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20" name="矩形 319"/>
          <p:cNvSpPr/>
          <p:nvPr/>
        </p:nvSpPr>
        <p:spPr>
          <a:xfrm>
            <a:off x="5453909" y="3731927"/>
            <a:ext cx="3090658" cy="830997"/>
          </a:xfrm>
          <a:prstGeom prst="rect">
            <a:avLst/>
          </a:prstGeom>
        </p:spPr>
        <p:txBody>
          <a:bodyPr wrap="square">
            <a:spAutoFit/>
          </a:bodyPr>
          <a:lstStyle/>
          <a:p>
            <a:pPr algn="ctr"/>
            <a:r>
              <a:rPr lang="en-US" altLang="zh-CN" sz="2400" dirty="0" smtClean="0"/>
              <a:t>Two substructures are most symmetric!</a:t>
            </a:r>
            <a:endParaRPr lang="zh-CN" altLang="en-US" sz="2400" dirty="0"/>
          </a:p>
        </p:txBody>
      </p:sp>
      <p:grpSp>
        <p:nvGrpSpPr>
          <p:cNvPr id="321" name="组合 320"/>
          <p:cNvGrpSpPr/>
          <p:nvPr/>
        </p:nvGrpSpPr>
        <p:grpSpPr>
          <a:xfrm>
            <a:off x="5981732" y="2856141"/>
            <a:ext cx="2169948" cy="875786"/>
            <a:chOff x="5981732" y="2856141"/>
            <a:chExt cx="2169948" cy="875786"/>
          </a:xfrm>
        </p:grpSpPr>
        <p:cxnSp>
          <p:nvCxnSpPr>
            <p:cNvPr id="322" name="直接箭头连接符 321"/>
            <p:cNvCxnSpPr>
              <a:stCxn id="320" idx="0"/>
            </p:cNvCxnSpPr>
            <p:nvPr/>
          </p:nvCxnSpPr>
          <p:spPr>
            <a:xfrm flipH="1" flipV="1">
              <a:off x="5981732" y="3073113"/>
              <a:ext cx="1017506" cy="6588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3" name="直接箭头连接符 322"/>
            <p:cNvCxnSpPr>
              <a:stCxn id="320" idx="0"/>
            </p:cNvCxnSpPr>
            <p:nvPr/>
          </p:nvCxnSpPr>
          <p:spPr>
            <a:xfrm flipV="1">
              <a:off x="6999238" y="2856141"/>
              <a:ext cx="1152442" cy="8757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24" name="矩形 123"/>
          <p:cNvSpPr/>
          <p:nvPr/>
        </p:nvSpPr>
        <p:spPr>
          <a:xfrm>
            <a:off x="4987114" y="3793482"/>
            <a:ext cx="4176464" cy="707886"/>
          </a:xfrm>
          <a:prstGeom prst="rect">
            <a:avLst/>
          </a:prstGeom>
        </p:spPr>
        <p:txBody>
          <a:bodyPr wrap="square">
            <a:spAutoFit/>
          </a:bodyPr>
          <a:lstStyle/>
          <a:p>
            <a:pPr algn="ctr"/>
            <a:r>
              <a:rPr lang="en-US" altLang="zh-CN" sz="2000" dirty="0" smtClean="0"/>
              <a:t>Symmetry maximization </a:t>
            </a:r>
            <a:r>
              <a:rPr lang="en-US" altLang="zh-CN" sz="2000" dirty="0" smtClean="0">
                <a:sym typeface="Wingdings" pitchFamily="2" charset="2"/>
              </a:rPr>
              <a:t> decomposition terminates </a:t>
            </a:r>
            <a:r>
              <a:rPr lang="en-US" altLang="zh-CN" sz="2000" b="1" dirty="0" smtClean="0">
                <a:solidFill>
                  <a:srgbClr val="FF0000"/>
                </a:solidFill>
                <a:sym typeface="Wingdings" pitchFamily="2" charset="2"/>
              </a:rPr>
              <a:t>the fastest</a:t>
            </a:r>
            <a:endParaRPr lang="zh-CN" altLang="en-US" sz="2000" b="1" dirty="0">
              <a:solidFill>
                <a:srgbClr val="FF0000"/>
              </a:solidFill>
            </a:endParaRPr>
          </a:p>
        </p:txBody>
      </p:sp>
      <p:grpSp>
        <p:nvGrpSpPr>
          <p:cNvPr id="174" name="组合 173"/>
          <p:cNvGrpSpPr/>
          <p:nvPr/>
        </p:nvGrpSpPr>
        <p:grpSpPr>
          <a:xfrm>
            <a:off x="5004048" y="2483867"/>
            <a:ext cx="3836442" cy="1248060"/>
            <a:chOff x="5004048" y="2483867"/>
            <a:chExt cx="3836442" cy="1248060"/>
          </a:xfrm>
        </p:grpSpPr>
        <p:grpSp>
          <p:nvGrpSpPr>
            <p:cNvPr id="175" name="组合 174"/>
            <p:cNvGrpSpPr/>
            <p:nvPr/>
          </p:nvGrpSpPr>
          <p:grpSpPr>
            <a:xfrm>
              <a:off x="5004048" y="3185667"/>
              <a:ext cx="685145" cy="485183"/>
              <a:chOff x="1044442" y="4012323"/>
              <a:chExt cx="1213777" cy="945485"/>
            </a:xfrm>
          </p:grpSpPr>
          <p:grpSp>
            <p:nvGrpSpPr>
              <p:cNvPr id="328" name="组合 327"/>
              <p:cNvGrpSpPr/>
              <p:nvPr/>
            </p:nvGrpSpPr>
            <p:grpSpPr>
              <a:xfrm>
                <a:off x="1154424" y="4110637"/>
                <a:ext cx="1049000" cy="750584"/>
                <a:chOff x="2837083" y="386089"/>
                <a:chExt cx="2194560" cy="1570258"/>
              </a:xfrm>
            </p:grpSpPr>
            <p:sp>
              <p:nvSpPr>
                <p:cNvPr id="330" name="矩形 329"/>
                <p:cNvSpPr/>
                <p:nvPr/>
              </p:nvSpPr>
              <p:spPr>
                <a:xfrm>
                  <a:off x="283708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31" name="矩形 330"/>
                <p:cNvSpPr/>
                <p:nvPr/>
              </p:nvSpPr>
              <p:spPr>
                <a:xfrm>
                  <a:off x="3334553"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32" name="矩形 331"/>
                <p:cNvSpPr/>
                <p:nvPr/>
              </p:nvSpPr>
              <p:spPr>
                <a:xfrm>
                  <a:off x="3835302"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33" name="矩形 332"/>
                <p:cNvSpPr/>
                <p:nvPr/>
              </p:nvSpPr>
              <p:spPr>
                <a:xfrm>
                  <a:off x="284252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34" name="矩形 333"/>
                <p:cNvSpPr/>
                <p:nvPr/>
              </p:nvSpPr>
              <p:spPr>
                <a:xfrm>
                  <a:off x="3339999"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35" name="矩形 334"/>
                <p:cNvSpPr/>
                <p:nvPr/>
              </p:nvSpPr>
              <p:spPr>
                <a:xfrm>
                  <a:off x="3840748"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36" name="矩形 335"/>
                <p:cNvSpPr/>
                <p:nvPr/>
              </p:nvSpPr>
              <p:spPr>
                <a:xfrm>
                  <a:off x="4596205" y="386089"/>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sp>
              <p:nvSpPr>
                <p:cNvPr id="337" name="矩形 336"/>
                <p:cNvSpPr/>
                <p:nvPr/>
              </p:nvSpPr>
              <p:spPr>
                <a:xfrm>
                  <a:off x="4601651" y="1324976"/>
                  <a:ext cx="429992" cy="631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sp>
            <p:nvSpPr>
              <p:cNvPr id="329" name="矩形 328"/>
              <p:cNvSpPr/>
              <p:nvPr/>
            </p:nvSpPr>
            <p:spPr>
              <a:xfrm>
                <a:off x="1044442" y="4012323"/>
                <a:ext cx="1213777"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76" name="组合 175"/>
            <p:cNvGrpSpPr/>
            <p:nvPr/>
          </p:nvGrpSpPr>
          <p:grpSpPr>
            <a:xfrm>
              <a:off x="6133296" y="3181942"/>
              <a:ext cx="323382" cy="485183"/>
              <a:chOff x="2872383" y="4005064"/>
              <a:chExt cx="572891" cy="945485"/>
            </a:xfrm>
          </p:grpSpPr>
          <p:sp>
            <p:nvSpPr>
              <p:cNvPr id="207" name="矩形 206"/>
              <p:cNvSpPr/>
              <p:nvPr/>
            </p:nvSpPr>
            <p:spPr>
              <a:xfrm>
                <a:off x="2920937" y="4099883"/>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08" name="矩形 207"/>
              <p:cNvSpPr/>
              <p:nvPr/>
            </p:nvSpPr>
            <p:spPr>
              <a:xfrm>
                <a:off x="2920937" y="4552166"/>
                <a:ext cx="405415" cy="301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nvGrpSpPr>
              <p:cNvPr id="324" name="组合 323"/>
              <p:cNvGrpSpPr/>
              <p:nvPr/>
            </p:nvGrpSpPr>
            <p:grpSpPr>
              <a:xfrm>
                <a:off x="2920938" y="4100085"/>
                <a:ext cx="405415" cy="753877"/>
                <a:chOff x="5247853" y="379200"/>
                <a:chExt cx="848147" cy="1577147"/>
              </a:xfrm>
            </p:grpSpPr>
            <p:sp>
              <p:nvSpPr>
                <p:cNvPr id="326" name="矩形 325"/>
                <p:cNvSpPr/>
                <p:nvPr/>
              </p:nvSpPr>
              <p:spPr>
                <a:xfrm>
                  <a:off x="5247853" y="379200"/>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327" name="矩形 326"/>
                <p:cNvSpPr/>
                <p:nvPr/>
              </p:nvSpPr>
              <p:spPr>
                <a:xfrm>
                  <a:off x="5247853" y="1325397"/>
                  <a:ext cx="848147" cy="630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325" name="矩形 324"/>
              <p:cNvSpPr/>
              <p:nvPr/>
            </p:nvSpPr>
            <p:spPr>
              <a:xfrm>
                <a:off x="2872383" y="4005064"/>
                <a:ext cx="572891" cy="94548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77" name="组合 176"/>
            <p:cNvGrpSpPr/>
            <p:nvPr/>
          </p:nvGrpSpPr>
          <p:grpSpPr>
            <a:xfrm>
              <a:off x="5464926" y="2990145"/>
              <a:ext cx="804494" cy="165937"/>
              <a:chOff x="3434731" y="1415020"/>
              <a:chExt cx="2088232" cy="576064"/>
            </a:xfrm>
          </p:grpSpPr>
          <p:cxnSp>
            <p:nvCxnSpPr>
              <p:cNvPr id="205" name="直接连接符 204"/>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206" name="直接连接符 205"/>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grpSp>
          <p:nvGrpSpPr>
            <p:cNvPr id="178" name="组合 177"/>
            <p:cNvGrpSpPr/>
            <p:nvPr/>
          </p:nvGrpSpPr>
          <p:grpSpPr>
            <a:xfrm>
              <a:off x="7577694" y="2773173"/>
              <a:ext cx="1070782" cy="165937"/>
              <a:chOff x="3434731" y="1415020"/>
              <a:chExt cx="2088232" cy="576064"/>
            </a:xfrm>
          </p:grpSpPr>
          <p:cxnSp>
            <p:nvCxnSpPr>
              <p:cNvPr id="203" name="直接连接符 202"/>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204" name="直接连接符 203"/>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cxnSp>
          <p:nvCxnSpPr>
            <p:cNvPr id="179" name="直接连接符 178"/>
            <p:cNvCxnSpPr/>
            <p:nvPr/>
          </p:nvCxnSpPr>
          <p:spPr>
            <a:xfrm>
              <a:off x="6073691" y="2483867"/>
              <a:ext cx="0" cy="4757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8297458" y="2483867"/>
              <a:ext cx="1576" cy="2619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1" name="组合 180"/>
            <p:cNvGrpSpPr/>
            <p:nvPr/>
          </p:nvGrpSpPr>
          <p:grpSpPr>
            <a:xfrm>
              <a:off x="7212959" y="2969837"/>
              <a:ext cx="692659" cy="273141"/>
              <a:chOff x="4785072" y="3591731"/>
              <a:chExt cx="1227088" cy="532275"/>
            </a:xfrm>
          </p:grpSpPr>
          <p:sp>
            <p:nvSpPr>
              <p:cNvPr id="197" name="矩形 196"/>
              <p:cNvSpPr/>
              <p:nvPr/>
            </p:nvSpPr>
            <p:spPr>
              <a:xfrm>
                <a:off x="5372637" y="3646279"/>
                <a:ext cx="204101" cy="4686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200"/>
              </a:p>
            </p:txBody>
          </p:sp>
          <p:grpSp>
            <p:nvGrpSpPr>
              <p:cNvPr id="198" name="组合 197"/>
              <p:cNvGrpSpPr/>
              <p:nvPr/>
            </p:nvGrpSpPr>
            <p:grpSpPr>
              <a:xfrm>
                <a:off x="4916820" y="3646279"/>
                <a:ext cx="1021484" cy="363903"/>
                <a:chOff x="2875460" y="2277671"/>
                <a:chExt cx="2136994" cy="761304"/>
              </a:xfrm>
            </p:grpSpPr>
            <p:sp>
              <p:nvSpPr>
                <p:cNvPr id="200" name="矩形 199"/>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01" name="矩形 200"/>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202" name="矩形 201"/>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99" name="矩形 198"/>
              <p:cNvSpPr/>
              <p:nvPr/>
            </p:nvSpPr>
            <p:spPr>
              <a:xfrm>
                <a:off x="4785072" y="3591731"/>
                <a:ext cx="1227088"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82" name="组合 181"/>
            <p:cNvGrpSpPr/>
            <p:nvPr/>
          </p:nvGrpSpPr>
          <p:grpSpPr>
            <a:xfrm>
              <a:off x="8522176" y="2970079"/>
              <a:ext cx="318314" cy="273141"/>
              <a:chOff x="7104431" y="3592203"/>
              <a:chExt cx="563913" cy="532275"/>
            </a:xfrm>
          </p:grpSpPr>
          <p:sp>
            <p:nvSpPr>
              <p:cNvPr id="195" name="矩形 194"/>
              <p:cNvSpPr/>
              <p:nvPr/>
            </p:nvSpPr>
            <p:spPr>
              <a:xfrm>
                <a:off x="7187217" y="3649398"/>
                <a:ext cx="379984" cy="4659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a:p>
            </p:txBody>
          </p:sp>
          <p:sp>
            <p:nvSpPr>
              <p:cNvPr id="196" name="矩形 195"/>
              <p:cNvSpPr/>
              <p:nvPr/>
            </p:nvSpPr>
            <p:spPr>
              <a:xfrm>
                <a:off x="7104431" y="3592203"/>
                <a:ext cx="563913"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grpSp>
        <p:grpSp>
          <p:nvGrpSpPr>
            <p:cNvPr id="183" name="组合 182"/>
            <p:cNvGrpSpPr/>
            <p:nvPr/>
          </p:nvGrpSpPr>
          <p:grpSpPr>
            <a:xfrm>
              <a:off x="6919235" y="3261847"/>
              <a:ext cx="1070782" cy="165937"/>
              <a:chOff x="3434731" y="1415020"/>
              <a:chExt cx="2088232" cy="576064"/>
            </a:xfrm>
          </p:grpSpPr>
          <p:cxnSp>
            <p:nvCxnSpPr>
              <p:cNvPr id="193" name="直接连接符 192"/>
              <p:cNvCxnSpPr/>
              <p:nvPr/>
            </p:nvCxnSpPr>
            <p:spPr>
              <a:xfrm flipH="1">
                <a:off x="3434731" y="1415020"/>
                <a:ext cx="1044180" cy="576064"/>
              </a:xfrm>
              <a:prstGeom prst="line">
                <a:avLst/>
              </a:prstGeom>
            </p:spPr>
            <p:style>
              <a:lnRef idx="1">
                <a:schemeClr val="dk1"/>
              </a:lnRef>
              <a:fillRef idx="0">
                <a:schemeClr val="dk1"/>
              </a:fillRef>
              <a:effectRef idx="0">
                <a:schemeClr val="dk1"/>
              </a:effectRef>
              <a:fontRef idx="minor">
                <a:schemeClr val="tx1"/>
              </a:fontRef>
            </p:style>
          </p:cxnSp>
          <p:cxnSp>
            <p:nvCxnSpPr>
              <p:cNvPr id="194" name="直接连接符 193"/>
              <p:cNvCxnSpPr/>
              <p:nvPr/>
            </p:nvCxnSpPr>
            <p:spPr>
              <a:xfrm>
                <a:off x="4477612" y="1415020"/>
                <a:ext cx="1045351" cy="576064"/>
              </a:xfrm>
              <a:prstGeom prst="line">
                <a:avLst/>
              </a:prstGeom>
            </p:spPr>
            <p:style>
              <a:lnRef idx="1">
                <a:schemeClr val="dk1"/>
              </a:lnRef>
              <a:fillRef idx="0">
                <a:schemeClr val="dk1"/>
              </a:fillRef>
              <a:effectRef idx="0">
                <a:schemeClr val="dk1"/>
              </a:effectRef>
              <a:fontRef idx="minor">
                <a:schemeClr val="tx1"/>
              </a:fontRef>
            </p:style>
          </p:cxnSp>
        </p:grpSp>
        <p:sp>
          <p:nvSpPr>
            <p:cNvPr id="184" name="矩形 183"/>
            <p:cNvSpPr/>
            <p:nvPr/>
          </p:nvSpPr>
          <p:spPr>
            <a:xfrm>
              <a:off x="7932412" y="3458786"/>
              <a:ext cx="115210" cy="240477"/>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nvGrpSpPr>
            <p:cNvPr id="185" name="组合 184"/>
            <p:cNvGrpSpPr/>
            <p:nvPr/>
          </p:nvGrpSpPr>
          <p:grpSpPr>
            <a:xfrm>
              <a:off x="6562931" y="3458786"/>
              <a:ext cx="692659" cy="273141"/>
              <a:chOff x="3633508" y="4544555"/>
              <a:chExt cx="1227088" cy="532275"/>
            </a:xfrm>
          </p:grpSpPr>
          <p:grpSp>
            <p:nvGrpSpPr>
              <p:cNvPr id="187" name="组合 186"/>
              <p:cNvGrpSpPr/>
              <p:nvPr/>
            </p:nvGrpSpPr>
            <p:grpSpPr>
              <a:xfrm>
                <a:off x="3765256" y="4599103"/>
                <a:ext cx="1021484" cy="363903"/>
                <a:chOff x="2875460" y="2277671"/>
                <a:chExt cx="2136994" cy="761304"/>
              </a:xfrm>
            </p:grpSpPr>
            <p:sp>
              <p:nvSpPr>
                <p:cNvPr id="190" name="矩形 189"/>
                <p:cNvSpPr/>
                <p:nvPr/>
              </p:nvSpPr>
              <p:spPr>
                <a:xfrm>
                  <a:off x="2875460"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91" name="矩形 190"/>
                <p:cNvSpPr/>
                <p:nvPr/>
              </p:nvSpPr>
              <p:spPr>
                <a:xfrm>
                  <a:off x="3363266" y="2286406"/>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sp>
              <p:nvSpPr>
                <p:cNvPr id="192" name="矩形 191"/>
                <p:cNvSpPr/>
                <p:nvPr/>
              </p:nvSpPr>
              <p:spPr>
                <a:xfrm>
                  <a:off x="4620839" y="2277671"/>
                  <a:ext cx="391615" cy="752569"/>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88" name="矩形 187"/>
              <p:cNvSpPr/>
              <p:nvPr/>
            </p:nvSpPr>
            <p:spPr>
              <a:xfrm>
                <a:off x="3633508" y="4544555"/>
                <a:ext cx="1227088" cy="53227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p>
            </p:txBody>
          </p:sp>
          <p:sp>
            <p:nvSpPr>
              <p:cNvPr id="189" name="矩形 188"/>
              <p:cNvSpPr/>
              <p:nvPr/>
            </p:nvSpPr>
            <p:spPr>
              <a:xfrm>
                <a:off x="4232186" y="4603278"/>
                <a:ext cx="187192" cy="359728"/>
              </a:xfrm>
              <a:prstGeom prst="rect">
                <a:avLst/>
              </a:prstGeom>
              <a:gradFill flip="none" rotWithShape="1">
                <a:gsLst>
                  <a:gs pos="0">
                    <a:srgbClr val="00863D">
                      <a:tint val="66000"/>
                      <a:satMod val="160000"/>
                    </a:srgbClr>
                  </a:gs>
                  <a:gs pos="50000">
                    <a:srgbClr val="00863D">
                      <a:tint val="44500"/>
                      <a:satMod val="160000"/>
                    </a:srgbClr>
                  </a:gs>
                  <a:gs pos="100000">
                    <a:srgbClr val="00863D">
                      <a:tint val="23500"/>
                      <a:satMod val="160000"/>
                    </a:srgbClr>
                  </a:gs>
                </a:gsLst>
                <a:lin ang="16200000" scaled="1"/>
                <a:tileRect/>
              </a:gradFill>
              <a:ln>
                <a:solidFill>
                  <a:srgbClr val="00863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a:p>
            </p:txBody>
          </p:sp>
        </p:grpSp>
        <p:sp>
          <p:nvSpPr>
            <p:cNvPr id="186" name="矩形 185"/>
            <p:cNvSpPr/>
            <p:nvPr/>
          </p:nvSpPr>
          <p:spPr>
            <a:xfrm>
              <a:off x="7544624" y="2991963"/>
              <a:ext cx="115210" cy="240477"/>
            </a:xfrm>
            <a:prstGeom prst="rect">
              <a:avLst/>
            </a:prstGeom>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a:p>
          </p:txBody>
        </p:sp>
      </p:grpSp>
      <p:sp>
        <p:nvSpPr>
          <p:cNvPr id="4" name="页脚占位符 3"/>
          <p:cNvSpPr>
            <a:spLocks noGrp="1"/>
          </p:cNvSpPr>
          <p:nvPr>
            <p:ph type="ftr" sz="quarter" idx="11"/>
          </p:nvPr>
        </p:nvSpPr>
        <p:spPr/>
        <p:txBody>
          <a:bodyPr/>
          <a:lstStyle/>
          <a:p>
            <a:r>
              <a:rPr lang="en-US" altLang="zh-CN" smtClean="0"/>
              <a:t>SFU, SIAT, NUDT, TAU</a:t>
            </a:r>
            <a:endParaRPr lang="zh-CN" altLang="en-US" dirty="0"/>
          </a:p>
        </p:txBody>
      </p:sp>
    </p:spTree>
    <p:extLst>
      <p:ext uri="{BB962C8B-B14F-4D97-AF65-F5344CB8AC3E}">
        <p14:creationId xmlns:p14="http://schemas.microsoft.com/office/powerpoint/2010/main" val="246540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20"/>
                                        </p:tgtEl>
                                        <p:attrNameLst>
                                          <p:attrName>style.visibility</p:attrName>
                                        </p:attrNameLst>
                                      </p:cBhvr>
                                      <p:to>
                                        <p:strVal val="visible"/>
                                      </p:to>
                                    </p:set>
                                    <p:animEffect transition="in" filter="fade">
                                      <p:cBhvr>
                                        <p:cTn id="10" dur="500"/>
                                        <p:tgtEl>
                                          <p:spTgt spid="3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
                                        </p:tgtEl>
                                        <p:attrNameLst>
                                          <p:attrName>style.visibility</p:attrName>
                                        </p:attrNameLst>
                                      </p:cBhvr>
                                      <p:to>
                                        <p:strVal val="visible"/>
                                      </p:to>
                                    </p:set>
                                    <p:animEffect transition="in" filter="fade">
                                      <p:cBhvr>
                                        <p:cTn id="20" dur="500"/>
                                        <p:tgtEl>
                                          <p:spTgt spid="17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par>
                                <p:cTn id="24" presetID="10" presetClass="exit" presetSubtype="0" fill="hold" grpId="0" nodeType="withEffect">
                                  <p:stCondLst>
                                    <p:cond delay="0"/>
                                  </p:stCondLst>
                                  <p:childTnLst>
                                    <p:animEffect transition="out" filter="fade">
                                      <p:cBhvr>
                                        <p:cTn id="25" dur="500"/>
                                        <p:tgtEl>
                                          <p:spTgt spid="320"/>
                                        </p:tgtEl>
                                      </p:cBhvr>
                                    </p:animEffect>
                                    <p:set>
                                      <p:cBhvr>
                                        <p:cTn id="26" dur="1" fill="hold">
                                          <p:stCondLst>
                                            <p:cond delay="499"/>
                                          </p:stCondLst>
                                        </p:cTn>
                                        <p:tgtEl>
                                          <p:spTgt spid="320"/>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321"/>
                                        </p:tgtEl>
                                      </p:cBhvr>
                                    </p:animEffect>
                                    <p:set>
                                      <p:cBhvr>
                                        <p:cTn id="29" dur="1" fill="hold">
                                          <p:stCondLst>
                                            <p:cond delay="499"/>
                                          </p:stCondLst>
                                        </p:cTn>
                                        <p:tgtEl>
                                          <p:spTgt spid="3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3" grpId="0"/>
      <p:bldP spid="320" grpId="0"/>
      <p:bldP spid="320" grpId="1"/>
      <p:bldP spid="1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12162</TotalTime>
  <Words>3445</Words>
  <Application>Microsoft Office PowerPoint</Application>
  <PresentationFormat>自定义</PresentationFormat>
  <Paragraphs>502</Paragraphs>
  <Slides>47</Slides>
  <Notes>44</Notes>
  <HiddenSlides>0</HiddenSlides>
  <MMClips>3</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Layered Analysis of Irregular Facades via Symmetry Maximization</vt:lpstr>
      <vt:lpstr>Façade</vt:lpstr>
      <vt:lpstr>Our goal</vt:lpstr>
      <vt:lpstr>Generative model</vt:lpstr>
      <vt:lpstr>Generative model</vt:lpstr>
      <vt:lpstr>Generative model</vt:lpstr>
      <vt:lpstr>More compact generative model</vt:lpstr>
      <vt:lpstr>A good generative model</vt:lpstr>
      <vt:lpstr>A good generative model</vt:lpstr>
      <vt:lpstr>Symmetry-driven analysis </vt:lpstr>
      <vt:lpstr>Symmetry-driven analysis </vt:lpstr>
      <vt:lpstr>Related works</vt:lpstr>
      <vt:lpstr>Related works</vt:lpstr>
      <vt:lpstr>Related works</vt:lpstr>
      <vt:lpstr>Overview – Key components</vt:lpstr>
      <vt:lpstr>Interactive box abstraction</vt:lpstr>
      <vt:lpstr>Element groups</vt:lpstr>
      <vt:lpstr>Candidate decomposition selection</vt:lpstr>
      <vt:lpstr>Candidate decomposition selection</vt:lpstr>
      <vt:lpstr>Candidate decomposition selection</vt:lpstr>
      <vt:lpstr>Candidate decomposition selection</vt:lpstr>
      <vt:lpstr>Candidate decomposition selection</vt:lpstr>
      <vt:lpstr>Candidate decomposition selection</vt:lpstr>
      <vt:lpstr>Finding the optimal hierarchy</vt:lpstr>
      <vt:lpstr>Finding the optimal hierarchy: Genetic algorithm</vt:lpstr>
      <vt:lpstr>Symmetry measure at a node</vt:lpstr>
      <vt:lpstr>Symmetry measure of a discrete pattern</vt:lpstr>
      <vt:lpstr>Symmetry measure of a discrete pattern</vt:lpstr>
      <vt:lpstr>Symmetry measure of a discrete pattern</vt:lpstr>
      <vt:lpstr>Symmetry measure of a discrete pattern</vt:lpstr>
      <vt:lpstr>Symmetry measure of a discrete pattern</vt:lpstr>
      <vt:lpstr>An application – Façade retargeting</vt:lpstr>
      <vt:lpstr>An application – Façade retargeting</vt:lpstr>
      <vt:lpstr>An application – Façade retargeting</vt:lpstr>
      <vt:lpstr>An application – Façade retargeting</vt:lpstr>
      <vt:lpstr>Structure-aware façade retargeting</vt:lpstr>
      <vt:lpstr>PowerPoint 演示文稿</vt:lpstr>
      <vt:lpstr>Evaluation I: Integral symmetry</vt:lpstr>
      <vt:lpstr>Evaluation I: Integral symmetry</vt:lpstr>
      <vt:lpstr>Evaluation II: Symmetry-driven decomposition</vt:lpstr>
      <vt:lpstr>Evaluation II: Symmetry-driven decomposition</vt:lpstr>
      <vt:lpstr>Evaluation II: Symmetry-driven decomposition</vt:lpstr>
      <vt:lpstr>Evaluation II: Symmetry-driven decomposition</vt:lpstr>
      <vt:lpstr>Limitations</vt:lpstr>
      <vt:lpstr>Conclusion</vt:lpstr>
      <vt:lpstr>Acknowledgement</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Layered Analysis of Irregular Facades via Symmetry Maximization</dc:title>
  <dc:creator>Microsoft</dc:creator>
  <cp:lastModifiedBy>Microsoft</cp:lastModifiedBy>
  <cp:revision>673</cp:revision>
  <dcterms:created xsi:type="dcterms:W3CDTF">2013-06-04T03:20:36Z</dcterms:created>
  <dcterms:modified xsi:type="dcterms:W3CDTF">2013-07-24T22:07:59Z</dcterms:modified>
</cp:coreProperties>
</file>