
<file path=[Content_Types].xml><?xml version="1.0" encoding="utf-8"?>
<Types xmlns="http://schemas.openxmlformats.org/package/2006/content-types">
  <Override PartName="/ppt/notesSlides/notesSlide31.xml" ContentType="application/vnd.openxmlformats-officedocument.presentationml.notesSlide+xml"/>
  <Override PartName="/ppt/notesSlides/notesSlide2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41.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Default Extension="wdp" ContentType="image/vnd.ms-photo"/>
  <Override PartName="/ppt/slides/slide43.xml" ContentType="application/vnd.openxmlformats-officedocument.presentationml.slide+xml"/>
  <Override PartName="/ppt/slides/slide37.xml" ContentType="application/vnd.openxmlformats-officedocument.presentationml.slide+xml"/>
  <Override PartName="/ppt/notesSlides/notesSlide43.xml" ContentType="application/vnd.openxmlformats-officedocument.presentationml.notesSlide+xml"/>
  <Override PartName="/ppt/slides/slide10.xml" ContentType="application/vnd.openxmlformats-officedocument.presentationml.slide+xml"/>
  <Override PartName="/ppt/notesSlides/notesSlide45.xml" ContentType="application/vnd.openxmlformats-officedocument.presentationml.notesSlide+xml"/>
  <Override PartName="/ppt/slides/slide33.xml" ContentType="application/vnd.openxmlformats-officedocument.presentationml.slide+xml"/>
  <Override PartName="/ppt/notesSlides/notesSlide48.xml" ContentType="application/vnd.openxmlformats-officedocument.presentationml.notesSlide+xml"/>
  <Override PartName="/ppt/presProps.xml" ContentType="application/vnd.openxmlformats-officedocument.presentationml.presProps+xml"/>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39.xml" ContentType="application/vnd.openxmlformats-officedocument.presentationml.notesSlide+xml"/>
  <Override PartName="/ppt/notesSlides/notesSlide24.xml" ContentType="application/vnd.openxmlformats-officedocument.presentationml.notesSlide+xml"/>
  <Override PartName="/ppt/notesSlides/notesSlide47.xml" ContentType="application/vnd.openxmlformats-officedocument.presentationml.notes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s/slide50.xml" ContentType="application/vnd.openxmlformats-officedocument.presentationml.slide+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Default Extension="jpeg" ContentType="image/jpeg"/>
  <Override PartName="/ppt/notesSlides/notesSlide33.xml" ContentType="application/vnd.openxmlformats-officedocument.presentationml.notesSlide+xml"/>
  <Override PartName="/ppt/notesSlides/notesSlide46.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notesSlides/notesSlide2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50" r:id="rId1"/>
  </p:sldMasterIdLst>
  <p:notesMasterIdLst>
    <p:notesMasterId r:id="rId52"/>
  </p:notesMasterIdLst>
  <p:handoutMasterIdLst>
    <p:handoutMasterId r:id="rId53"/>
  </p:handoutMasterIdLst>
  <p:sldIdLst>
    <p:sldId id="264" r:id="rId2"/>
    <p:sldId id="337" r:id="rId3"/>
    <p:sldId id="336" r:id="rId4"/>
    <p:sldId id="338" r:id="rId5"/>
    <p:sldId id="339" r:id="rId6"/>
    <p:sldId id="314" r:id="rId7"/>
    <p:sldId id="310" r:id="rId8"/>
    <p:sldId id="311" r:id="rId9"/>
    <p:sldId id="306" r:id="rId10"/>
    <p:sldId id="313" r:id="rId11"/>
    <p:sldId id="312" r:id="rId12"/>
    <p:sldId id="270" r:id="rId13"/>
    <p:sldId id="271" r:id="rId14"/>
    <p:sldId id="333" r:id="rId15"/>
    <p:sldId id="352" r:id="rId16"/>
    <p:sldId id="269" r:id="rId17"/>
    <p:sldId id="284" r:id="rId18"/>
    <p:sldId id="292" r:id="rId19"/>
    <p:sldId id="334" r:id="rId20"/>
    <p:sldId id="289" r:id="rId21"/>
    <p:sldId id="286" r:id="rId22"/>
    <p:sldId id="285" r:id="rId23"/>
    <p:sldId id="294" r:id="rId24"/>
    <p:sldId id="287" r:id="rId25"/>
    <p:sldId id="288" r:id="rId26"/>
    <p:sldId id="296" r:id="rId27"/>
    <p:sldId id="297" r:id="rId28"/>
    <p:sldId id="298" r:id="rId29"/>
    <p:sldId id="299" r:id="rId30"/>
    <p:sldId id="301" r:id="rId31"/>
    <p:sldId id="302" r:id="rId32"/>
    <p:sldId id="329" r:id="rId33"/>
    <p:sldId id="332" r:id="rId34"/>
    <p:sldId id="317" r:id="rId35"/>
    <p:sldId id="318" r:id="rId36"/>
    <p:sldId id="343" r:id="rId37"/>
    <p:sldId id="321" r:id="rId38"/>
    <p:sldId id="320" r:id="rId39"/>
    <p:sldId id="346" r:id="rId40"/>
    <p:sldId id="347" r:id="rId41"/>
    <p:sldId id="348" r:id="rId42"/>
    <p:sldId id="349" r:id="rId43"/>
    <p:sldId id="350" r:id="rId44"/>
    <p:sldId id="351" r:id="rId45"/>
    <p:sldId id="326" r:id="rId46"/>
    <p:sldId id="344" r:id="rId47"/>
    <p:sldId id="327" r:id="rId48"/>
    <p:sldId id="341" r:id="rId49"/>
    <p:sldId id="345" r:id="rId50"/>
    <p:sldId id="328" r:id="rId51"/>
  </p:sldIdLst>
  <p:sldSz cx="7315200" cy="4114800"/>
  <p:notesSz cx="10234613" cy="70993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365125" indent="92075"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730250" indent="18415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096963" indent="274638"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462088" indent="366713"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B2B2B2"/>
    <a:srgbClr val="DDDDDD"/>
    <a:srgbClr val="808080"/>
    <a:srgbClr val="FFFFFF"/>
    <a:srgbClr val="FF9966"/>
    <a:srgbClr val="FF5050"/>
    <a:srgbClr val="B0AD8A"/>
    <a:srgbClr val="494834"/>
    <a:srgbClr val="483225"/>
    <a:srgbClr val="81C9F0"/>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6818" autoAdjust="0"/>
    <p:restoredTop sz="77229" autoAdjust="0"/>
  </p:normalViewPr>
  <p:slideViewPr>
    <p:cSldViewPr>
      <p:cViewPr varScale="1">
        <p:scale>
          <a:sx n="134" d="100"/>
          <a:sy n="134" d="100"/>
        </p:scale>
        <p:origin x="-752" y="-96"/>
      </p:cViewPr>
      <p:guideLst>
        <p:guide orient="horz" pos="1296"/>
        <p:guide pos="230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23358"/>
    </p:cViewPr>
  </p:sorterViewPr>
  <p:notesViewPr>
    <p:cSldViewPr snapToGrid="0">
      <p:cViewPr varScale="1">
        <p:scale>
          <a:sx n="87" d="100"/>
          <a:sy n="87" d="100"/>
        </p:scale>
        <p:origin x="-1908" y="-78"/>
      </p:cViewPr>
      <p:guideLst>
        <p:guide orient="horz" pos="2236"/>
        <p:guide pos="3224"/>
      </p:guideLst>
    </p:cSldViewPr>
  </p:notesViewPr>
  <p:gridSpacing cx="73736200" cy="737362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tableStyles" Target="tableStyles.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theme" Target="theme/theme1.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presProps" Target="presProps.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viewProps" Target="viewProps.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notesMaster" Target="notesMasters/notesMaster1.xml"/><Relationship Id="rId54" Type="http://schemas.openxmlformats.org/officeDocument/2006/relationships/printerSettings" Target="printerSettings/printerSettings1.bin"/><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handoutMaster" Target="handoutMasters/handoutMaster1.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2" y="1"/>
            <a:ext cx="4434998" cy="354965"/>
          </a:xfrm>
          <a:prstGeom prst="rect">
            <a:avLst/>
          </a:prstGeom>
          <a:noFill/>
          <a:ln w="9525">
            <a:noFill/>
            <a:miter lim="800000"/>
            <a:headEnd/>
            <a:tailEnd/>
          </a:ln>
          <a:effectLst/>
        </p:spPr>
        <p:txBody>
          <a:bodyPr vert="horz" wrap="square" lIns="99040" tIns="49520" rIns="99040" bIns="49520" numCol="1" anchor="t" anchorCtr="0" compatLnSpc="1">
            <a:prstTxWarp prst="textNoShape">
              <a:avLst/>
            </a:prstTxWarp>
          </a:bodyPr>
          <a:lstStyle>
            <a:lvl1pPr>
              <a:defRPr sz="1300" smtClean="0">
                <a:ea typeface="ＭＳ Ｐゴシック" pitchFamily="-112" charset="-128"/>
                <a:cs typeface="+mn-cs"/>
              </a:defRPr>
            </a:lvl1pPr>
          </a:lstStyle>
          <a:p>
            <a:pPr>
              <a:defRPr/>
            </a:pPr>
            <a:endParaRPr lang="en-US"/>
          </a:p>
        </p:txBody>
      </p:sp>
      <p:sp>
        <p:nvSpPr>
          <p:cNvPr id="24579" name="Rectangle 3"/>
          <p:cNvSpPr>
            <a:spLocks noGrp="1" noChangeArrowheads="1"/>
          </p:cNvSpPr>
          <p:nvPr>
            <p:ph type="dt" sz="quarter" idx="1"/>
          </p:nvPr>
        </p:nvSpPr>
        <p:spPr bwMode="auto">
          <a:xfrm>
            <a:off x="5797248" y="1"/>
            <a:ext cx="4434998" cy="354965"/>
          </a:xfrm>
          <a:prstGeom prst="rect">
            <a:avLst/>
          </a:prstGeom>
          <a:noFill/>
          <a:ln w="9525">
            <a:noFill/>
            <a:miter lim="800000"/>
            <a:headEnd/>
            <a:tailEnd/>
          </a:ln>
          <a:effectLst/>
        </p:spPr>
        <p:txBody>
          <a:bodyPr vert="horz" wrap="square" lIns="99040" tIns="49520" rIns="99040" bIns="49520" numCol="1" anchor="t" anchorCtr="0" compatLnSpc="1">
            <a:prstTxWarp prst="textNoShape">
              <a:avLst/>
            </a:prstTxWarp>
          </a:bodyPr>
          <a:lstStyle>
            <a:lvl1pPr algn="r">
              <a:defRPr sz="1300" smtClean="0">
                <a:ea typeface="ＭＳ Ｐゴシック" pitchFamily="-112" charset="-128"/>
                <a:cs typeface="+mn-cs"/>
              </a:defRPr>
            </a:lvl1pPr>
          </a:lstStyle>
          <a:p>
            <a:pPr>
              <a:defRPr/>
            </a:pPr>
            <a:endParaRPr lang="en-US"/>
          </a:p>
        </p:txBody>
      </p:sp>
      <p:sp>
        <p:nvSpPr>
          <p:cNvPr id="24580" name="Rectangle 4"/>
          <p:cNvSpPr>
            <a:spLocks noGrp="1" noChangeArrowheads="1"/>
          </p:cNvSpPr>
          <p:nvPr>
            <p:ph type="ftr" sz="quarter" idx="2"/>
          </p:nvPr>
        </p:nvSpPr>
        <p:spPr bwMode="auto">
          <a:xfrm>
            <a:off x="2" y="6743105"/>
            <a:ext cx="4434998" cy="354965"/>
          </a:xfrm>
          <a:prstGeom prst="rect">
            <a:avLst/>
          </a:prstGeom>
          <a:noFill/>
          <a:ln w="9525">
            <a:noFill/>
            <a:miter lim="800000"/>
            <a:headEnd/>
            <a:tailEnd/>
          </a:ln>
          <a:effectLst/>
        </p:spPr>
        <p:txBody>
          <a:bodyPr vert="horz" wrap="square" lIns="99040" tIns="49520" rIns="99040" bIns="49520" numCol="1" anchor="b" anchorCtr="0" compatLnSpc="1">
            <a:prstTxWarp prst="textNoShape">
              <a:avLst/>
            </a:prstTxWarp>
          </a:bodyPr>
          <a:lstStyle>
            <a:lvl1pPr>
              <a:defRPr sz="1300" smtClean="0">
                <a:ea typeface="ＭＳ Ｐゴシック" pitchFamily="-112" charset="-128"/>
                <a:cs typeface="+mn-cs"/>
              </a:defRPr>
            </a:lvl1pPr>
          </a:lstStyle>
          <a:p>
            <a:pPr>
              <a:defRPr/>
            </a:pPr>
            <a:endParaRPr lang="en-US"/>
          </a:p>
        </p:txBody>
      </p:sp>
      <p:sp>
        <p:nvSpPr>
          <p:cNvPr id="24581" name="Rectangle 5"/>
          <p:cNvSpPr>
            <a:spLocks noGrp="1" noChangeArrowheads="1"/>
          </p:cNvSpPr>
          <p:nvPr>
            <p:ph type="sldNum" sz="quarter" idx="3"/>
          </p:nvPr>
        </p:nvSpPr>
        <p:spPr bwMode="auto">
          <a:xfrm>
            <a:off x="5797248" y="6743105"/>
            <a:ext cx="4434998" cy="354965"/>
          </a:xfrm>
          <a:prstGeom prst="rect">
            <a:avLst/>
          </a:prstGeom>
          <a:noFill/>
          <a:ln w="9525">
            <a:noFill/>
            <a:miter lim="800000"/>
            <a:headEnd/>
            <a:tailEnd/>
          </a:ln>
          <a:effectLst/>
        </p:spPr>
        <p:txBody>
          <a:bodyPr vert="horz" wrap="square" lIns="99040" tIns="49520" rIns="99040" bIns="49520" numCol="1" anchor="b" anchorCtr="0" compatLnSpc="1">
            <a:prstTxWarp prst="textNoShape">
              <a:avLst/>
            </a:prstTxWarp>
          </a:bodyPr>
          <a:lstStyle>
            <a:lvl1pPr algn="r">
              <a:defRPr sz="1300"/>
            </a:lvl1pPr>
          </a:lstStyle>
          <a:p>
            <a:fld id="{66F02BA5-4795-994B-81D0-FA94910C4C1A}"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11126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2" y="1"/>
            <a:ext cx="4434998" cy="354965"/>
          </a:xfrm>
          <a:prstGeom prst="rect">
            <a:avLst/>
          </a:prstGeom>
          <a:noFill/>
          <a:ln w="9525">
            <a:noFill/>
            <a:miter lim="800000"/>
            <a:headEnd/>
            <a:tailEnd/>
          </a:ln>
          <a:effectLst/>
        </p:spPr>
        <p:txBody>
          <a:bodyPr vert="horz" wrap="square" lIns="99040" tIns="49520" rIns="99040" bIns="49520" numCol="1" anchor="t" anchorCtr="0" compatLnSpc="1">
            <a:prstTxWarp prst="textNoShape">
              <a:avLst/>
            </a:prstTxWarp>
          </a:bodyPr>
          <a:lstStyle>
            <a:lvl1pPr>
              <a:defRPr sz="1300" smtClean="0">
                <a:ea typeface="ＭＳ Ｐゴシック" pitchFamily="-112" charset="-128"/>
                <a:cs typeface="+mn-cs"/>
              </a:defRPr>
            </a:lvl1pPr>
          </a:lstStyle>
          <a:p>
            <a:pPr>
              <a:defRPr/>
            </a:pPr>
            <a:endParaRPr lang="en-US"/>
          </a:p>
        </p:txBody>
      </p:sp>
      <p:sp>
        <p:nvSpPr>
          <p:cNvPr id="51203" name="Rectangle 3"/>
          <p:cNvSpPr>
            <a:spLocks noGrp="1" noChangeArrowheads="1"/>
          </p:cNvSpPr>
          <p:nvPr>
            <p:ph type="dt" idx="1"/>
          </p:nvPr>
        </p:nvSpPr>
        <p:spPr bwMode="auto">
          <a:xfrm>
            <a:off x="5797248" y="1"/>
            <a:ext cx="4434998" cy="354965"/>
          </a:xfrm>
          <a:prstGeom prst="rect">
            <a:avLst/>
          </a:prstGeom>
          <a:noFill/>
          <a:ln w="9525">
            <a:noFill/>
            <a:miter lim="800000"/>
            <a:headEnd/>
            <a:tailEnd/>
          </a:ln>
          <a:effectLst/>
        </p:spPr>
        <p:txBody>
          <a:bodyPr vert="horz" wrap="square" lIns="99040" tIns="49520" rIns="99040" bIns="49520" numCol="1" anchor="t" anchorCtr="0" compatLnSpc="1">
            <a:prstTxWarp prst="textNoShape">
              <a:avLst/>
            </a:prstTxWarp>
          </a:bodyPr>
          <a:lstStyle>
            <a:lvl1pPr algn="r">
              <a:defRPr sz="1300" smtClean="0">
                <a:ea typeface="ＭＳ Ｐゴシック" pitchFamily="-112" charset="-128"/>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2751138" y="533400"/>
            <a:ext cx="4732337" cy="2662238"/>
          </a:xfrm>
          <a:prstGeom prst="rect">
            <a:avLst/>
          </a:prstGeom>
          <a:noFill/>
          <a:ln w="9525">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sp>
      <p:sp>
        <p:nvSpPr>
          <p:cNvPr id="51205" name="Rectangle 5"/>
          <p:cNvSpPr>
            <a:spLocks noGrp="1" noChangeArrowheads="1"/>
          </p:cNvSpPr>
          <p:nvPr>
            <p:ph type="body" sz="quarter" idx="3"/>
          </p:nvPr>
        </p:nvSpPr>
        <p:spPr bwMode="auto">
          <a:xfrm>
            <a:off x="1023462" y="3372169"/>
            <a:ext cx="8187690" cy="3194685"/>
          </a:xfrm>
          <a:prstGeom prst="rect">
            <a:avLst/>
          </a:prstGeom>
          <a:noFill/>
          <a:ln w="9525">
            <a:noFill/>
            <a:miter lim="800000"/>
            <a:headEnd/>
            <a:tailEnd/>
          </a:ln>
          <a:effectLst/>
        </p:spPr>
        <p:txBody>
          <a:bodyPr vert="horz" wrap="square" lIns="99040" tIns="49520" rIns="99040" bIns="495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06" name="Rectangle 6"/>
          <p:cNvSpPr>
            <a:spLocks noGrp="1" noChangeArrowheads="1"/>
          </p:cNvSpPr>
          <p:nvPr>
            <p:ph type="ftr" sz="quarter" idx="4"/>
          </p:nvPr>
        </p:nvSpPr>
        <p:spPr bwMode="auto">
          <a:xfrm>
            <a:off x="2" y="6743105"/>
            <a:ext cx="4434998" cy="354965"/>
          </a:xfrm>
          <a:prstGeom prst="rect">
            <a:avLst/>
          </a:prstGeom>
          <a:noFill/>
          <a:ln w="9525">
            <a:noFill/>
            <a:miter lim="800000"/>
            <a:headEnd/>
            <a:tailEnd/>
          </a:ln>
          <a:effectLst/>
        </p:spPr>
        <p:txBody>
          <a:bodyPr vert="horz" wrap="square" lIns="99040" tIns="49520" rIns="99040" bIns="49520" numCol="1" anchor="b" anchorCtr="0" compatLnSpc="1">
            <a:prstTxWarp prst="textNoShape">
              <a:avLst/>
            </a:prstTxWarp>
          </a:bodyPr>
          <a:lstStyle>
            <a:lvl1pPr>
              <a:defRPr sz="1300" smtClean="0">
                <a:ea typeface="ＭＳ Ｐゴシック" pitchFamily="-112" charset="-128"/>
                <a:cs typeface="+mn-cs"/>
              </a:defRPr>
            </a:lvl1pPr>
          </a:lstStyle>
          <a:p>
            <a:pPr>
              <a:defRPr/>
            </a:pPr>
            <a:endParaRPr lang="en-US"/>
          </a:p>
        </p:txBody>
      </p:sp>
      <p:sp>
        <p:nvSpPr>
          <p:cNvPr id="51207" name="Rectangle 7"/>
          <p:cNvSpPr>
            <a:spLocks noGrp="1" noChangeArrowheads="1"/>
          </p:cNvSpPr>
          <p:nvPr>
            <p:ph type="sldNum" sz="quarter" idx="5"/>
          </p:nvPr>
        </p:nvSpPr>
        <p:spPr bwMode="auto">
          <a:xfrm>
            <a:off x="5797248" y="6743105"/>
            <a:ext cx="4434998" cy="354965"/>
          </a:xfrm>
          <a:prstGeom prst="rect">
            <a:avLst/>
          </a:prstGeom>
          <a:noFill/>
          <a:ln w="9525">
            <a:noFill/>
            <a:miter lim="800000"/>
            <a:headEnd/>
            <a:tailEnd/>
          </a:ln>
          <a:effectLst/>
        </p:spPr>
        <p:txBody>
          <a:bodyPr vert="horz" wrap="square" lIns="99040" tIns="49520" rIns="99040" bIns="49520" numCol="1" anchor="b" anchorCtr="0" compatLnSpc="1">
            <a:prstTxWarp prst="textNoShape">
              <a:avLst/>
            </a:prstTxWarp>
          </a:bodyPr>
          <a:lstStyle>
            <a:lvl1pPr algn="r">
              <a:defRPr sz="1300"/>
            </a:lvl1pPr>
          </a:lstStyle>
          <a:p>
            <a:fld id="{706F8D69-B00F-F44E-9B61-4DC184CA17F8}"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49668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ＭＳ Ｐゴシック" pitchFamily="-108" charset="-128"/>
      </a:defRPr>
    </a:lvl1pPr>
    <a:lvl2pPr marL="365125"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2pPr>
    <a:lvl3pPr marL="730250"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3pPr>
    <a:lvl4pPr marL="1096963"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4pPr>
    <a:lvl5pPr marL="1462088"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5pPr>
    <a:lvl6pPr marL="1828800" algn="l" defTabSz="365760" rtl="0" eaLnBrk="1" latinLnBrk="0" hangingPunct="1">
      <a:defRPr sz="1000" kern="1200">
        <a:solidFill>
          <a:schemeClr val="tx1"/>
        </a:solidFill>
        <a:latin typeface="+mn-lt"/>
        <a:ea typeface="+mn-ea"/>
        <a:cs typeface="+mn-cs"/>
      </a:defRPr>
    </a:lvl6pPr>
    <a:lvl7pPr marL="2194560" algn="l" defTabSz="365760" rtl="0" eaLnBrk="1" latinLnBrk="0" hangingPunct="1">
      <a:defRPr sz="1000" kern="1200">
        <a:solidFill>
          <a:schemeClr val="tx1"/>
        </a:solidFill>
        <a:latin typeface="+mn-lt"/>
        <a:ea typeface="+mn-ea"/>
        <a:cs typeface="+mn-cs"/>
      </a:defRPr>
    </a:lvl7pPr>
    <a:lvl8pPr marL="2560320" algn="l" defTabSz="365760" rtl="0" eaLnBrk="1" latinLnBrk="0" hangingPunct="1">
      <a:defRPr sz="1000" kern="1200">
        <a:solidFill>
          <a:schemeClr val="tx1"/>
        </a:solidFill>
        <a:latin typeface="+mn-lt"/>
        <a:ea typeface="+mn-ea"/>
        <a:cs typeface="+mn-cs"/>
      </a:defRPr>
    </a:lvl8pPr>
    <a:lvl9pPr marL="2926080" algn="l" defTabSz="36576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E6BAF3E-ACA0-BC47-9973-35E894746267}" type="slidenum">
              <a:rPr lang="en-US"/>
              <a:pPr eaLnBrk="1" hangingPunct="1"/>
              <a:t>1</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r>
              <a:rPr lang="en-US" dirty="0" smtClean="0">
                <a:latin typeface="Arial" charset="0"/>
                <a:ea typeface="ＭＳ Ｐゴシック" charset="0"/>
                <a:cs typeface="ＭＳ Ｐゴシック" charset="0"/>
              </a:rPr>
              <a:t>Good</a:t>
            </a:r>
            <a:r>
              <a:rPr lang="en-US" baseline="0" dirty="0" smtClean="0">
                <a:latin typeface="Arial" charset="0"/>
                <a:ea typeface="ＭＳ Ｐゴシック" charset="0"/>
                <a:cs typeface="ＭＳ Ｐゴシック" charset="0"/>
              </a:rPr>
              <a:t> afternoon … First I’d like to say that our original presenter Kai, the first author, should be given credited for doing most of the work and also most of the slides … But unfortunately, he could not come to SIGGRAPH. It was first a visa issue but he did get his visa yesterday and booked a flight to arrive last night, but then his flight was cancelled due to a storm in Beijing. Quite a long story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10</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Thinking about model</a:t>
            </a:r>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 reuse, t</a:t>
            </a:r>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here are two primary paradigms …</a:t>
            </a:r>
          </a:p>
          <a:p>
            <a:endParaRPr lang="zh-CN" altLang="zh-CN" sz="1000" kern="1200" dirty="0" smtClean="0">
              <a:solidFill>
                <a:schemeClr val="tx1"/>
              </a:solidFill>
              <a:effectLst/>
              <a:latin typeface="Arial" pitchFamily="-108" charset="0"/>
              <a:ea typeface="ＭＳ Ｐゴシック" pitchFamily="-108" charset="-128"/>
              <a:cs typeface="ＭＳ Ｐゴシック" pitchFamily="-108" charset="-128"/>
            </a:endParaRPr>
          </a:p>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Perhaps the most classic one is to</a:t>
            </a:r>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 compose </a:t>
            </a:r>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parts from existing models.</a:t>
            </a:r>
            <a:endParaRPr lang="zh-CN" altLang="zh-CN" sz="1000" kern="1200" dirty="0" smtClean="0">
              <a:solidFill>
                <a:schemeClr val="tx1"/>
              </a:solidFill>
              <a:effectLst/>
              <a:latin typeface="Arial" pitchFamily="-108" charset="0"/>
              <a:ea typeface="ＭＳ Ｐゴシック" pitchFamily="-108" charset="-128"/>
              <a:cs typeface="ＭＳ Ｐゴシック" pitchFamily="-108" charset="-128"/>
            </a:endParaRPr>
          </a:p>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This can be traced back to the seminal work on modeling by example</a:t>
            </a:r>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 and there have been quite a lot of follow-ups including papers from this year at SIGGRAPH.</a:t>
            </a:r>
          </a:p>
          <a:p>
            <a:endParaRPr lang="en-US" sz="1000" kern="1200" baseline="0" dirty="0" smtClean="0">
              <a:solidFill>
                <a:schemeClr val="tx1"/>
              </a:solidFill>
              <a:effectLst/>
              <a:latin typeface="Arial" pitchFamily="-108" charset="0"/>
              <a:ea typeface="ＭＳ Ｐゴシック" pitchFamily="-108" charset="-128"/>
              <a:cs typeface="ＭＳ Ｐゴシック" pitchFamily="-108" charset="-128"/>
            </a:endParaRPr>
          </a:p>
          <a:p>
            <a:r>
              <a:rPr lang="en-US" sz="1000" kern="1200" baseline="0" dirty="0" smtClean="0">
                <a:solidFill>
                  <a:schemeClr val="tx1"/>
                </a:solidFill>
                <a:effectLst/>
                <a:latin typeface="Arial" pitchFamily="-108" charset="0"/>
                <a:ea typeface="ＭＳ Ｐゴシック" pitchFamily="-108" charset="-128"/>
                <a:cs typeface="ＭＳ Ｐゴシック" pitchFamily="-108" charset="-128"/>
              </a:rPr>
              <a:t>However, an issue with this approach is that the pre-analyzed structural info in the models will likely be destroyed when parts are taken from different shapes and recomposed.</a:t>
            </a:r>
            <a:endParaRPr lang="en-US"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11</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An alternative to model reuse is to create a variation of existing models</a:t>
            </a:r>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a:t>
            </a:r>
          </a:p>
          <a:p>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There have been some works along this line, e.g., </a:t>
            </a:r>
            <a:r>
              <a:rPr lang="en-US" altLang="zh-CN" sz="1000" kern="1200" baseline="0" dirty="0" err="1" smtClean="0">
                <a:solidFill>
                  <a:schemeClr val="tx1"/>
                </a:solidFill>
                <a:effectLst/>
                <a:latin typeface="Arial" pitchFamily="-108" charset="0"/>
                <a:ea typeface="ＭＳ Ｐゴシック" pitchFamily="-108" charset="-128"/>
                <a:cs typeface="ＭＳ Ｐゴシック" pitchFamily="-108" charset="-128"/>
              </a:rPr>
              <a:t>Xu</a:t>
            </a:r>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 et al. vary the part scales of the models and </a:t>
            </a:r>
            <a:r>
              <a:rPr lang="en-US" altLang="zh-CN" sz="1000" kern="1200" baseline="0" dirty="0" err="1" smtClean="0">
                <a:solidFill>
                  <a:schemeClr val="tx1"/>
                </a:solidFill>
                <a:effectLst/>
                <a:latin typeface="Arial" pitchFamily="-108" charset="0"/>
                <a:ea typeface="ＭＳ Ｐゴシック" pitchFamily="-108" charset="-128"/>
                <a:cs typeface="ＭＳ Ｐゴシック" pitchFamily="-108" charset="-128"/>
              </a:rPr>
              <a:t>Kraevoy</a:t>
            </a:r>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 et al. developed a deformation method that is appearance-driven and worked on organic shapes; it is not structure-driven, which will be the focus of our work.</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12</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r>
              <a:rPr lang="en-US" dirty="0" smtClean="0">
                <a:latin typeface="Arial" charset="0"/>
                <a:ea typeface="ＭＳ Ｐゴシック" charset="0"/>
                <a:cs typeface="ＭＳ Ｐゴシック" charset="0"/>
              </a:rPr>
              <a:t>So we take this</a:t>
            </a:r>
            <a:r>
              <a:rPr lang="en-US" baseline="0" dirty="0" smtClean="0">
                <a:latin typeface="Arial" charset="0"/>
                <a:ea typeface="ＭＳ Ｐゴシック" charset="0"/>
                <a:cs typeface="ＭＳ Ｐゴシック" charset="0"/>
              </a:rPr>
              <a:t> second approach … </a:t>
            </a:r>
            <a:r>
              <a:rPr lang="en-US" dirty="0" smtClean="0">
                <a:latin typeface="Arial" charset="0"/>
                <a:ea typeface="ＭＳ Ｐゴシック" charset="0"/>
                <a:cs typeface="ＭＳ Ｐゴシック" charset="0"/>
              </a:rPr>
              <a:t> We</a:t>
            </a:r>
            <a:r>
              <a:rPr lang="en-US" baseline="0" dirty="0" smtClean="0">
                <a:latin typeface="Arial" charset="0"/>
                <a:ea typeface="ＭＳ Ｐゴシック" charset="0"/>
                <a:cs typeface="ＭＳ Ｐゴシック" charset="0"/>
              </a:rPr>
              <a:t> utilize a pre-analyzed candidate model set and the final creation is a variation of a selected candidate.</a:t>
            </a:r>
            <a:endParaRPr lang="en-US"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13</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r>
              <a:rPr lang="en-CA" altLang="zh-CN" sz="1000" kern="1200" dirty="0" smtClean="0">
                <a:solidFill>
                  <a:schemeClr val="tx1"/>
                </a:solidFill>
                <a:effectLst/>
                <a:latin typeface="Arial" pitchFamily="-108" charset="0"/>
                <a:ea typeface="ＭＳ Ｐゴシック" pitchFamily="-108" charset="-128"/>
                <a:cs typeface="ＭＳ Ｐゴシック" pitchFamily="-108" charset="-128"/>
              </a:rPr>
              <a:t>As for inspiration,</a:t>
            </a:r>
            <a:r>
              <a:rPr lang="en-CA"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 we go for photographs, which provides one of the richest source of modeling inspirations. In particular, we would like to utilize the vast number of on-line photographs.</a:t>
            </a:r>
          </a:p>
          <a:p>
            <a:r>
              <a:rPr lang="en-CA"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Of course, such photographs are often available only in single-views.</a:t>
            </a:r>
            <a:endParaRPr lang="en-US" altLang="zh-CN" dirty="0" smtClean="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14</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So our problem is finally set. We take a single</a:t>
            </a:r>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 photo and create a 3D model that resembles the object captured in the photo.</a:t>
            </a:r>
          </a:p>
          <a:p>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Even though our algorithm is guided by only one view of the object, the model is coherent in 3D in all views. More importantly, it preserves any structural information available in the candidate.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15</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a:lstStyle/>
          <a:p>
            <a:pPr eaLnBrk="1" hangingPunct="1"/>
            <a:r>
              <a:rPr lang="en-US" dirty="0" smtClean="0">
                <a:latin typeface="Arial" charset="0"/>
                <a:ea typeface="ＭＳ Ｐゴシック" charset="0"/>
                <a:cs typeface="ＭＳ Ｐゴシック" charset="0"/>
              </a:rPr>
              <a:t>Here’s another</a:t>
            </a:r>
            <a:r>
              <a:rPr lang="en-US" baseline="0" dirty="0" smtClean="0">
                <a:latin typeface="Arial" charset="0"/>
                <a:ea typeface="ＭＳ Ｐゴシック" charset="0"/>
                <a:cs typeface="ＭＳ Ｐゴシック" charset="0"/>
              </a:rPr>
              <a:t> example</a:t>
            </a:r>
            <a:endParaRPr lang="en-US" dirty="0">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16</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r>
              <a:rPr lang="en-CA" altLang="zh-CN" sz="1000" kern="1200" dirty="0" smtClean="0">
                <a:solidFill>
                  <a:schemeClr val="tx1"/>
                </a:solidFill>
                <a:effectLst/>
                <a:latin typeface="Arial" pitchFamily="-108" charset="0"/>
                <a:ea typeface="ＭＳ Ｐゴシック" pitchFamily="-108" charset="-128"/>
                <a:cs typeface="ＭＳ Ｐゴシック" pitchFamily="-108" charset="-128"/>
              </a:rPr>
              <a:t>Now let us see</a:t>
            </a:r>
            <a:r>
              <a:rPr lang="en-CA"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 how we do this </a:t>
            </a:r>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 here is an overview …</a:t>
            </a:r>
            <a:endParaRPr lang="zh-CN" altLang="zh-CN" sz="1000" kern="1200" dirty="0" smtClean="0">
              <a:solidFill>
                <a:schemeClr val="tx1"/>
              </a:solidFill>
              <a:effectLst/>
              <a:latin typeface="Arial" pitchFamily="-108" charset="0"/>
              <a:ea typeface="ＭＳ Ｐゴシック" pitchFamily="-108" charset="-128"/>
              <a:cs typeface="ＭＳ Ｐゴシック" pitchFamily="-108" charset="-128"/>
            </a:endParaRPr>
          </a:p>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Given a photograph that contains an object we want to model,</a:t>
            </a:r>
            <a:endParaRPr lang="zh-CN" altLang="zh-CN" sz="1000" kern="1200" dirty="0" smtClean="0">
              <a:solidFill>
                <a:schemeClr val="tx1"/>
              </a:solidFill>
              <a:effectLst/>
              <a:latin typeface="Arial" pitchFamily="-108" charset="0"/>
              <a:ea typeface="ＭＳ Ｐゴシック" pitchFamily="-108" charset="-128"/>
              <a:cs typeface="ＭＳ Ｐゴシック" pitchFamily="-108" charset="-128"/>
            </a:endParaRPr>
          </a:p>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We utilize a pre-analyzed data set composed of 3D models belonging to the same class as the object in the photo.</a:t>
            </a:r>
            <a:endParaRPr lang="zh-CN" altLang="zh-CN" sz="1000" kern="1200" dirty="0" smtClean="0">
              <a:solidFill>
                <a:schemeClr val="tx1"/>
              </a:solidFill>
              <a:effectLst/>
              <a:latin typeface="Arial" pitchFamily="-108" charset="0"/>
              <a:ea typeface="ＭＳ Ｐゴシック" pitchFamily="-108" charset="-128"/>
              <a:cs typeface="ＭＳ Ｐゴシック" pitchFamily="-108" charset="-128"/>
            </a:endParaRPr>
          </a:p>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Then, we use the object in the photo as query to retrieve a representative 3D model from the data set.</a:t>
            </a:r>
            <a:endParaRPr lang="zh-CN" altLang="zh-CN" sz="1000" kern="1200" dirty="0" smtClean="0">
              <a:solidFill>
                <a:schemeClr val="tx1"/>
              </a:solidFill>
              <a:effectLst/>
              <a:latin typeface="Arial" pitchFamily="-108" charset="0"/>
              <a:ea typeface="ＭＳ Ｐゴシック" pitchFamily="-108" charset="-128"/>
              <a:cs typeface="ＭＳ Ｐゴシック" pitchFamily="-108" charset="-128"/>
            </a:endParaRPr>
          </a:p>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The representative model is used to guide the labeled segmentation for the object in the photo</a:t>
            </a:r>
            <a:endParaRPr lang="zh-CN" altLang="zh-CN" sz="1000" kern="1200" dirty="0" smtClean="0">
              <a:solidFill>
                <a:schemeClr val="tx1"/>
              </a:solidFill>
              <a:effectLst/>
              <a:latin typeface="Arial" pitchFamily="-108" charset="0"/>
              <a:ea typeface="ＭＳ Ｐゴシック" pitchFamily="-108" charset="-128"/>
              <a:cs typeface="ＭＳ Ｐゴシック" pitchFamily="-108" charset="-128"/>
            </a:endParaRPr>
          </a:p>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Using this part labeling information as constraint, in the second step, we can perform a refined retrieval, which returns a 3D model that is more similar to the object in the photo,</a:t>
            </a:r>
            <a:endParaRPr lang="zh-CN" altLang="zh-CN" sz="1000" kern="1200" dirty="0" smtClean="0">
              <a:solidFill>
                <a:schemeClr val="tx1"/>
              </a:solidFill>
              <a:effectLst/>
              <a:latin typeface="Arial" pitchFamily="-108" charset="0"/>
              <a:ea typeface="ＭＳ Ｐゴシック" pitchFamily="-108" charset="-128"/>
              <a:cs typeface="ＭＳ Ｐゴシック" pitchFamily="-108" charset="-128"/>
            </a:endParaRPr>
          </a:p>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This model is used as the candidate model on which we perform a *** silhouette driven warp *** to make it better resemble the object in the photo.</a:t>
            </a:r>
          </a:p>
          <a:p>
            <a:r>
              <a:rPr lang="en-US" sz="1000" kern="1200" dirty="0" smtClean="0">
                <a:solidFill>
                  <a:schemeClr val="tx1"/>
                </a:solidFill>
                <a:effectLst/>
                <a:latin typeface="Arial" pitchFamily="-108" charset="0"/>
                <a:ea typeface="ＭＳ Ｐゴシック" pitchFamily="-108" charset="-128"/>
                <a:cs typeface="ＭＳ Ｐゴシック" pitchFamily="-108" charset="-128"/>
              </a:rPr>
              <a:t>As</a:t>
            </a:r>
            <a:r>
              <a:rPr lang="en-US" sz="1000" kern="1200" baseline="0" dirty="0" smtClean="0">
                <a:solidFill>
                  <a:schemeClr val="tx1"/>
                </a:solidFill>
                <a:effectLst/>
                <a:latin typeface="Arial" pitchFamily="-108" charset="0"/>
                <a:ea typeface="ＭＳ Ｐゴシック" pitchFamily="-108" charset="-128"/>
                <a:cs typeface="ＭＳ Ｐゴシック" pitchFamily="-108" charset="-128"/>
              </a:rPr>
              <a:t> we can see, the resemblance to the photographed object is through silhouette matching between the 3D model and the 2D image.</a:t>
            </a:r>
            <a:endParaRPr lang="en-US" dirty="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17</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For the candidate </a:t>
            </a:r>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model set, o</a:t>
            </a:r>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ne of the key</a:t>
            </a:r>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 structures is meaningful correspondence across the set</a:t>
            </a:r>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 Here we utilize the method of </a:t>
            </a:r>
            <a:r>
              <a:rPr lang="en-US" altLang="zh-CN" sz="1000" kern="1200" dirty="0" err="1" smtClean="0">
                <a:solidFill>
                  <a:schemeClr val="tx1"/>
                </a:solidFill>
                <a:effectLst/>
                <a:latin typeface="Arial" pitchFamily="-108" charset="0"/>
                <a:ea typeface="ＭＳ Ｐゴシック" pitchFamily="-108" charset="-128"/>
                <a:cs typeface="ＭＳ Ｐゴシック" pitchFamily="-108" charset="-128"/>
              </a:rPr>
              <a:t>Xu</a:t>
            </a:r>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 et al. to compute</a:t>
            </a:r>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 a co-segmentation of the set despite the differences in the part scales.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18</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Another important task of pre-analysis is to enable effective deformation, which we use for silhouette-driven</a:t>
            </a:r>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 warp.</a:t>
            </a:r>
          </a:p>
          <a:p>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For this, we adopt the </a:t>
            </a:r>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component-wise controller</a:t>
            </a:r>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 framework of </a:t>
            </a:r>
            <a:r>
              <a:rPr lang="en-US" altLang="zh-CN" sz="1000" kern="1200" baseline="0" dirty="0" err="1" smtClean="0">
                <a:solidFill>
                  <a:schemeClr val="tx1"/>
                </a:solidFill>
                <a:effectLst/>
                <a:latin typeface="Arial" pitchFamily="-108" charset="0"/>
                <a:ea typeface="ＭＳ Ｐゴシック" pitchFamily="-108" charset="-128"/>
                <a:cs typeface="ＭＳ Ｐゴシック" pitchFamily="-108" charset="-128"/>
              </a:rPr>
              <a:t>Zheng</a:t>
            </a:r>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 et al. </a:t>
            </a:r>
          </a:p>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In our work, we consider only two types of controllers, i.e., cuboids and generalized cylinders</a:t>
            </a:r>
            <a:endParaRPr lang="zh-CN" altLang="zh-CN" sz="1000" kern="1200" dirty="0" smtClean="0">
              <a:solidFill>
                <a:schemeClr val="tx1"/>
              </a:solidFill>
              <a:effectLst/>
              <a:latin typeface="Arial" pitchFamily="-108" charset="0"/>
              <a:ea typeface="ＭＳ Ｐゴシック" pitchFamily="-108" charset="-128"/>
              <a:cs typeface="ＭＳ Ｐゴシック" pitchFamily="-108" charset="-128"/>
            </a:endParaRPr>
          </a:p>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We also extract the interrelations for the controllers, such as symmetry and proximity.</a:t>
            </a:r>
            <a:endParaRPr lang="zh-CN" altLang="zh-CN" sz="1000" kern="1200" dirty="0" smtClean="0">
              <a:solidFill>
                <a:schemeClr val="tx1"/>
              </a:solidFill>
              <a:effectLst/>
              <a:latin typeface="Arial" pitchFamily="-108" charset="0"/>
              <a:ea typeface="ＭＳ Ｐゴシック" pitchFamily="-108" charset="-128"/>
              <a:cs typeface="ＭＳ Ｐゴシック" pitchFamily="-108" charset="-128"/>
            </a:endParaRPr>
          </a:p>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The controllers together with the structural information will be used in the silhouette driven deformation</a:t>
            </a:r>
          </a:p>
          <a:p>
            <a:endParaRPr lang="en-US" altLang="zh-CN" sz="1000" kern="1200" dirty="0" smtClean="0">
              <a:solidFill>
                <a:schemeClr val="tx1"/>
              </a:solidFill>
              <a:effectLst/>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19</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r>
              <a:rPr lang="en-US" dirty="0" smtClean="0">
                <a:latin typeface="Arial" charset="0"/>
                <a:ea typeface="ＭＳ Ｐゴシック" charset="0"/>
                <a:cs typeface="ＭＳ Ｐゴシック" charset="0"/>
              </a:rPr>
              <a:t>Let’s now</a:t>
            </a:r>
            <a:r>
              <a:rPr lang="en-US" baseline="0" dirty="0" smtClean="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take a look at the first step, model-driven image-space object analysis</a:t>
            </a:r>
            <a:endParaRPr lang="en-US"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E6BAF3E-ACA0-BC47-9973-35E894746267}" type="slidenum">
              <a:rPr lang="en-US"/>
              <a:pPr eaLnBrk="1" hangingPunct="1"/>
              <a:t>2</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r>
              <a:rPr lang="en-US" baseline="0" dirty="0" smtClean="0">
                <a:latin typeface="Arial" charset="0"/>
                <a:ea typeface="ＭＳ Ｐゴシック" charset="0"/>
                <a:cs typeface="ＭＳ Ｐゴシック" charset="0"/>
              </a:rPr>
              <a:t>So this is Kai … at least he still seems to be happy ;)</a:t>
            </a:r>
            <a:endParaRPr lang="en-US" dirty="0">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20</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Given a photograph, we first extract the foreground object we want to model using the </a:t>
            </a:r>
            <a:r>
              <a:rPr lang="en-US" altLang="zh-CN" sz="1000" kern="1200" dirty="0" err="1" smtClean="0">
                <a:solidFill>
                  <a:schemeClr val="tx1"/>
                </a:solidFill>
                <a:effectLst/>
                <a:latin typeface="Arial" pitchFamily="-108" charset="0"/>
                <a:ea typeface="ＭＳ Ｐゴシック" pitchFamily="-108" charset="-128"/>
                <a:cs typeface="ＭＳ Ｐゴシック" pitchFamily="-108" charset="-128"/>
              </a:rPr>
              <a:t>GrabCut</a:t>
            </a:r>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 technique.</a:t>
            </a:r>
            <a:endParaRPr lang="zh-CN" altLang="zh-CN" sz="1000" kern="1200" dirty="0" smtClean="0">
              <a:solidFill>
                <a:schemeClr val="tx1"/>
              </a:solidFill>
              <a:effectLst/>
              <a:latin typeface="Arial" pitchFamily="-108" charset="0"/>
              <a:ea typeface="ＭＳ Ｐゴシック" pitchFamily="-108" charset="-128"/>
              <a:cs typeface="ＭＳ Ｐゴシック" pitchFamily="-108" charset="-128"/>
            </a:endParaRPr>
          </a:p>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Using the 2D contour as query, we retrieve from the model set a ROUGH representative model,</a:t>
            </a:r>
            <a:endParaRPr lang="zh-CN" altLang="zh-CN" sz="1000" kern="1200" dirty="0" smtClean="0">
              <a:solidFill>
                <a:schemeClr val="tx1"/>
              </a:solidFill>
              <a:effectLst/>
              <a:latin typeface="Arial" pitchFamily="-108" charset="0"/>
              <a:ea typeface="ＭＳ Ｐゴシック" pitchFamily="-108" charset="-128"/>
              <a:cs typeface="ＭＳ Ｐゴシック" pitchFamily="-108" charset="-128"/>
            </a:endParaRPr>
          </a:p>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Since the data set has been consistently segmented beforehand,</a:t>
            </a:r>
            <a:endParaRPr lang="zh-CN" altLang="zh-CN" sz="1000" kern="1200" dirty="0" smtClean="0">
              <a:solidFill>
                <a:schemeClr val="tx1"/>
              </a:solidFill>
              <a:effectLst/>
              <a:latin typeface="Arial" pitchFamily="-108" charset="0"/>
              <a:ea typeface="ＭＳ Ｐゴシック" pitchFamily="-108" charset="-128"/>
              <a:cs typeface="ＭＳ Ｐゴシック" pitchFamily="-108" charset="-128"/>
            </a:endParaRPr>
          </a:p>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We can use the part labeling in the representative model to guide the labeled segmentation of the object in the photograph. </a:t>
            </a:r>
            <a:endParaRPr lang="zh-CN" altLang="zh-CN" sz="1000" kern="1200" dirty="0" smtClean="0">
              <a:solidFill>
                <a:schemeClr val="tx1"/>
              </a:solidFill>
              <a:effectLst/>
              <a:latin typeface="Arial" pitchFamily="-108" charset="0"/>
              <a:ea typeface="ＭＳ Ｐゴシック" pitchFamily="-108" charset="-128"/>
              <a:cs typeface="ＭＳ Ｐゴシック" pitchFamily="-108" charset="-128"/>
            </a:endParaRPr>
          </a:p>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Specifically, we overlay the representative model on top of the photo and project its labeled parts onto image space, and use the projected regions to bootstrap a graph cut segmentation.</a:t>
            </a:r>
          </a:p>
          <a:p>
            <a:endParaRPr lang="en-US" altLang="zh-CN" sz="1000" kern="1200" dirty="0" smtClean="0">
              <a:solidFill>
                <a:schemeClr val="tx1"/>
              </a:solidFill>
              <a:effectLst/>
              <a:latin typeface="Arial" pitchFamily="-108" charset="0"/>
              <a:ea typeface="ＭＳ Ｐゴシック" pitchFamily="-108" charset="-128"/>
              <a:cs typeface="ＭＳ Ｐゴシック" pitchFamily="-108" charset="-128"/>
            </a:endParaRPr>
          </a:p>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Here,</a:t>
            </a:r>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 there is a view alignment problem, which is a hard computer vision problem … we do not employ or develop anything advanced, we combine some simple view filtering with user assistance to perform the view estimation and alignment between 3D model and the photograph; more technical details can be found in the paper. The amount of user assistance is rather minimal compared to the usual effort required for 3D model creation.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21</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r>
              <a:rPr lang="en-US" dirty="0" smtClean="0">
                <a:latin typeface="Arial" charset="0"/>
                <a:ea typeface="ＭＳ Ｐゴシック" charset="0"/>
                <a:cs typeface="ＭＳ Ｐゴシック" charset="0"/>
              </a:rPr>
              <a:t>The second step is candidate model retrieval,</a:t>
            </a:r>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Here we show that with the labeled segmentation, we can perform a refined retrieval with part level shape descriptor, to obtain a 3D model that is more similar to the object in the photograph</a:t>
            </a:r>
            <a:endParaRPr lang="en-US" dirty="0">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22</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First, we see here the result</a:t>
            </a:r>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 of using one of the best </a:t>
            </a:r>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shape descriptors for whole</a:t>
            </a:r>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 shapes. That is the light field shape descriptor. There are certainly a few false positives.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23</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r>
              <a:rPr lang="en-US" dirty="0" smtClean="0">
                <a:latin typeface="Arial" charset="0"/>
                <a:ea typeface="ＭＳ Ｐゴシック" charset="0"/>
                <a:cs typeface="ＭＳ Ｐゴシック" charset="0"/>
              </a:rPr>
              <a:t>In contrast, comparing shapes</a:t>
            </a:r>
            <a:r>
              <a:rPr lang="en-US" baseline="0" dirty="0" smtClean="0">
                <a:latin typeface="Arial" charset="0"/>
                <a:ea typeface="ＭＳ Ｐゴシック" charset="0"/>
                <a:cs typeface="ＭＳ Ｐゴシック" charset="0"/>
              </a:rPr>
              <a:t> at the part level allows for better retrieval results and this is possible with the labeled segmentation we just obtained.</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Here it is important to note that while we have developed ways to retrieve a 3D candidate that closely matches with the photo, this is just to minimize the effort for deformation. For the purpose of creating more novel shapes, it is not necessary to do a careful retrieval, the deformation step which I will describe next can even take a randomly chosen 3D candidate and this might even lead to a more creative modeling surprise.</a:t>
            </a:r>
            <a:endParaRPr lang="en-US" dirty="0">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24</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r>
              <a:rPr lang="en-US" dirty="0" smtClean="0">
                <a:latin typeface="Arial" charset="0"/>
                <a:ea typeface="ＭＳ Ｐゴシック" charset="0"/>
                <a:cs typeface="ＭＳ Ｐゴシック" charset="0"/>
              </a:rPr>
              <a:t>The last step,</a:t>
            </a:r>
            <a:r>
              <a:rPr lang="en-US" baseline="0" dirty="0" smtClean="0">
                <a:latin typeface="Arial" charset="0"/>
                <a:ea typeface="ＭＳ Ｐゴシック" charset="0"/>
                <a:cs typeface="ＭＳ Ｐゴシック" charset="0"/>
              </a:rPr>
              <a:t> silhouette-driven deformation, is the key step …</a:t>
            </a:r>
            <a:endParaRPr lang="en-US" dirty="0">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25</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r>
              <a:rPr lang="en-US" dirty="0" smtClean="0">
                <a:latin typeface="Arial" charset="0"/>
                <a:ea typeface="ＭＳ Ｐゴシック" charset="0"/>
                <a:cs typeface="ＭＳ Ｐゴシック" charset="0"/>
              </a:rPr>
              <a:t>This step contains four sub-steps</a:t>
            </a:r>
            <a:r>
              <a:rPr lang="en-US" baseline="0" dirty="0" smtClean="0">
                <a:latin typeface="Arial" charset="0"/>
                <a:ea typeface="ＭＳ Ｐゴシック" charset="0"/>
                <a:cs typeface="ＭＳ Ｐゴシック" charset="0"/>
              </a:rPr>
              <a:t>: silhouette correspondence, controller reconstruction, controller optimization, and underlying geometry deformation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26</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r>
              <a:rPr lang="en-US" dirty="0" smtClean="0">
                <a:latin typeface="Arial" charset="0"/>
                <a:ea typeface="ＭＳ Ｐゴシック" charset="0"/>
                <a:cs typeface="ＭＳ Ｐゴシック" charset="0"/>
              </a:rPr>
              <a:t>Given a photograph and a candidate model represented by component-wise controllers,</a:t>
            </a:r>
          </a:p>
          <a:p>
            <a:pPr eaLnBrk="1" hangingPunct="1"/>
            <a:endParaRPr lang="en-US" dirty="0" smtClean="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27</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r>
              <a:rPr lang="en-US" dirty="0" smtClean="0">
                <a:latin typeface="Arial" charset="0"/>
                <a:ea typeface="ＭＳ Ｐゴシック" charset="0"/>
                <a:cs typeface="ＭＳ Ｐゴシック" charset="0"/>
              </a:rPr>
              <a:t>We first extract the </a:t>
            </a:r>
            <a:r>
              <a:rPr lang="en-US" altLang="zh-CN" baseline="0" dirty="0" smtClean="0">
                <a:latin typeface="Arial" charset="0"/>
                <a:ea typeface="ＭＳ Ｐゴシック" charset="0"/>
                <a:cs typeface="ＭＳ Ｐゴシック" charset="0"/>
              </a:rPr>
              <a:t>silhouettes of the object in photograph</a:t>
            </a:r>
          </a:p>
          <a:p>
            <a:pPr eaLnBrk="1" hangingPunct="1"/>
            <a:r>
              <a:rPr lang="en-US" altLang="zh-CN" baseline="0" dirty="0" smtClean="0">
                <a:latin typeface="Arial" charset="0"/>
                <a:ea typeface="ＭＳ Ｐゴシック" charset="0"/>
                <a:cs typeface="ＭＳ Ｐゴシック" charset="0"/>
              </a:rPr>
              <a:t>and also the silhouette of the 2D projection of the whole set of controllers</a:t>
            </a:r>
            <a:endParaRPr lang="en-US" dirty="0">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28</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r>
              <a:rPr lang="en-US" dirty="0" smtClean="0">
                <a:latin typeface="Arial" charset="0"/>
                <a:ea typeface="ＭＳ Ｐゴシック" charset="0"/>
                <a:cs typeface="ＭＳ Ｐゴシック" charset="0"/>
              </a:rPr>
              <a:t>Then we compute point</a:t>
            </a:r>
            <a:r>
              <a:rPr lang="en-US" baseline="0" dirty="0" smtClean="0">
                <a:latin typeface="Arial" charset="0"/>
                <a:ea typeface="ＭＳ Ｐゴシック" charset="0"/>
                <a:cs typeface="ＭＳ Ｐゴシック" charset="0"/>
              </a:rPr>
              <a:t> correspondence between the two silhouettes using graph matching</a:t>
            </a:r>
            <a:endParaRPr lang="en-US" dirty="0">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29</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r>
              <a:rPr lang="en-US" dirty="0" smtClean="0">
                <a:latin typeface="Arial" charset="0"/>
                <a:ea typeface="ＭＳ Ｐゴシック" charset="0"/>
                <a:cs typeface="ＭＳ Ｐゴシック" charset="0"/>
              </a:rPr>
              <a:t>Then we over-segment</a:t>
            </a:r>
            <a:r>
              <a:rPr lang="en-US" baseline="0" dirty="0" smtClean="0">
                <a:latin typeface="Arial" charset="0"/>
                <a:ea typeface="ＭＳ Ｐゴシック" charset="0"/>
                <a:cs typeface="ＭＳ Ｐゴシック" charset="0"/>
              </a:rPr>
              <a:t> each silhouette, and construct segment correspondence based on the point correspondence we have computed</a:t>
            </a:r>
            <a:endParaRPr lang="en-US"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paper</a:t>
            </a:r>
            <a:r>
              <a:rPr lang="en-US" baseline="0" dirty="0" smtClean="0"/>
              <a:t> is a little bit different. The problem addressed is 3D content creation.</a:t>
            </a:r>
          </a:p>
          <a:p>
            <a:r>
              <a:rPr lang="en-US" baseline="0" dirty="0" smtClean="0"/>
              <a:t>The ultimate goal of 3D content creation is to quickly turn an inspiration into a readily usable digital 3D model, and ideally making it possible even for a non-expert modeler.</a:t>
            </a:r>
          </a:p>
        </p:txBody>
      </p:sp>
      <p:sp>
        <p:nvSpPr>
          <p:cNvPr id="4" name="Slide Number Placeholder 3"/>
          <p:cNvSpPr>
            <a:spLocks noGrp="1"/>
          </p:cNvSpPr>
          <p:nvPr>
            <p:ph type="sldNum" sz="quarter" idx="10"/>
          </p:nvPr>
        </p:nvSpPr>
        <p:spPr/>
        <p:txBody>
          <a:bodyPr/>
          <a:lstStyle/>
          <a:p>
            <a:fld id="{706F8D69-B00F-F44E-9B61-4DC184CA17F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30</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defTabSz="990397" eaLnBrk="1" hangingPunct="1"/>
            <a:r>
              <a:rPr lang="en-US" dirty="0" smtClean="0">
                <a:latin typeface="Arial" charset="0"/>
                <a:ea typeface="ＭＳ Ｐゴシック" charset="0"/>
                <a:cs typeface="ＭＳ Ｐゴシック" charset="0"/>
              </a:rPr>
              <a:t>With</a:t>
            </a:r>
            <a:r>
              <a:rPr lang="en-US" baseline="0" dirty="0" smtClean="0">
                <a:latin typeface="Arial" charset="0"/>
                <a:ea typeface="ＭＳ Ｐゴシック" charset="0"/>
                <a:cs typeface="ＭＳ Ｐゴシック" charset="0"/>
              </a:rPr>
              <a:t> the correspondence in hand, we can reconstruct </a:t>
            </a:r>
            <a:r>
              <a:rPr lang="en-US" altLang="zh-CN" baseline="0" dirty="0" smtClean="0">
                <a:latin typeface="Arial" charset="0"/>
                <a:ea typeface="ＭＳ Ｐゴシック" charset="0"/>
                <a:cs typeface="ＭＳ Ｐゴシック" charset="0"/>
              </a:rPr>
              <a:t>the shape, position, orientation of the individual controllers guided by the silhouette of the object in the photograph … the outer controllers. This is the initial controller construction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31</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The reconstruction is constrained by the shape characteristics of the individual controllers.</a:t>
            </a:r>
            <a:endParaRPr lang="en-US" dirty="0">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32</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Because the silhouette guidance is only in a single PERSPECTIVE view, the shape and structure of the reconstructed controllers may be incorrectly reconstructed just based on silhouette</a:t>
            </a:r>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 correspondence.</a:t>
            </a:r>
            <a:endParaRPr lang="zh-CN" altLang="zh-CN" sz="1000" kern="1200" dirty="0" smtClean="0">
              <a:solidFill>
                <a:schemeClr val="tx1"/>
              </a:solidFill>
              <a:effectLst/>
              <a:latin typeface="Arial" pitchFamily="-108" charset="0"/>
              <a:ea typeface="ＭＳ Ｐゴシック" pitchFamily="-108" charset="-128"/>
              <a:cs typeface="ＭＳ Ｐゴシック" pitchFamily="-108" charset="-128"/>
            </a:endParaRPr>
          </a:p>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Therefore, we perform controller optimization to recover the structure which was pre-analyzed in the candidate model</a:t>
            </a:r>
            <a:endParaRPr lang="en-US" dirty="0">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33</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r>
              <a:rPr lang="en-US" dirty="0" smtClean="0">
                <a:latin typeface="Arial" charset="0"/>
                <a:ea typeface="ＭＳ Ｐゴシック" charset="0"/>
                <a:cs typeface="ＭＳ Ｐゴシック" charset="0"/>
              </a:rPr>
              <a:t>Finally, we deform</a:t>
            </a:r>
            <a:r>
              <a:rPr lang="en-US" baseline="0" dirty="0" smtClean="0">
                <a:latin typeface="Arial" charset="0"/>
                <a:ea typeface="ＭＳ Ｐゴシック" charset="0"/>
                <a:cs typeface="ＭＳ Ｐゴシック" charset="0"/>
              </a:rPr>
              <a:t> the underlying geometry based on the deformation of the individual controllers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34</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smtClean="0">
                <a:latin typeface="Arial" charset="0"/>
                <a:ea typeface="ＭＳ Ｐゴシック" charset="0"/>
                <a:cs typeface="ＭＳ Ｐゴシック" charset="0"/>
              </a:rPr>
              <a:t>Now</a:t>
            </a:r>
            <a:r>
              <a:rPr lang="en-US" altLang="zh-CN" baseline="0" dirty="0" smtClean="0">
                <a:latin typeface="Arial" charset="0"/>
                <a:ea typeface="ＭＳ Ｐゴシック" charset="0"/>
                <a:cs typeface="ＭＳ Ｐゴシック" charset="0"/>
              </a:rPr>
              <a:t> l</a:t>
            </a:r>
            <a:r>
              <a:rPr lang="en-US" altLang="zh-CN" dirty="0" smtClean="0">
                <a:latin typeface="Arial" charset="0"/>
                <a:ea typeface="ＭＳ Ｐゴシック" charset="0"/>
                <a:cs typeface="ＭＳ Ｐゴシック" charset="0"/>
              </a:rPr>
              <a:t>et’s take a closer look at the structure optimization in the silhouette driven warp</a:t>
            </a:r>
          </a:p>
          <a:p>
            <a:pPr eaLnBrk="1" hangingPunct="1"/>
            <a:r>
              <a:rPr lang="en-US" dirty="0" smtClean="0">
                <a:latin typeface="Arial" charset="0"/>
                <a:ea typeface="ＭＳ Ｐゴシック" charset="0"/>
                <a:cs typeface="ＭＳ Ｐゴシック" charset="0"/>
              </a:rPr>
              <a:t>As mentioned</a:t>
            </a:r>
            <a:r>
              <a:rPr lang="en-US" baseline="0" dirty="0" smtClean="0">
                <a:latin typeface="Arial" charset="0"/>
                <a:ea typeface="ＭＳ Ｐゴシック" charset="0"/>
                <a:cs typeface="ＭＳ Ｐゴシック" charset="0"/>
              </a:rPr>
              <a:t> before, </a:t>
            </a:r>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controllers reconstructed from a single view may not be satisfactory as you can see from the front-view of the warped controllers to the right. This is mainly because that we did not deal with the perspective projection issue.</a:t>
            </a:r>
            <a:endParaRPr lang="en-US" dirty="0">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35</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To alleviate this problem, we propose a greedy and iterative approach to structure optimization</a:t>
            </a:r>
            <a:endParaRPr lang="zh-CN" altLang="zh-CN" sz="1000" kern="1200" dirty="0" smtClean="0">
              <a:solidFill>
                <a:schemeClr val="tx1"/>
              </a:solidFill>
              <a:effectLst/>
              <a:latin typeface="Arial" pitchFamily="-108" charset="0"/>
              <a:ea typeface="ＭＳ Ｐゴシック" pitchFamily="-108" charset="-128"/>
              <a:cs typeface="ＭＳ Ｐゴシック" pitchFamily="-108" charset="-128"/>
            </a:endParaRPr>
          </a:p>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In each iteration, we perform three operations to greedily optimize the structure of the controllers, including the recovery of individual controller symmetry, inter-controller symmetry, and the proximity between adjacent controllers.</a:t>
            </a:r>
            <a:endParaRPr lang="zh-CN" altLang="zh-CN" sz="1000" kern="1200" dirty="0" smtClean="0">
              <a:solidFill>
                <a:schemeClr val="tx1"/>
              </a:solidFill>
              <a:effectLst/>
              <a:latin typeface="Arial" pitchFamily="-108" charset="0"/>
              <a:ea typeface="ＭＳ Ｐゴシック" pitchFamily="-108" charset="-128"/>
              <a:cs typeface="ＭＳ Ｐゴシック" pitchFamily="-108" charset="-128"/>
            </a:endParaRPr>
          </a:p>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When the optimization converges, we obtain the final configuration as shown in the right</a:t>
            </a:r>
            <a:endParaRPr lang="zh-CN" altLang="zh-CN" sz="1000" kern="1200" dirty="0">
              <a:solidFill>
                <a:schemeClr val="tx1"/>
              </a:solidFill>
              <a:effectLst/>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37</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r>
              <a:rPr lang="en-US" dirty="0" smtClean="0">
                <a:latin typeface="Arial" charset="0"/>
                <a:ea typeface="ＭＳ Ｐゴシック" charset="0"/>
                <a:cs typeface="ＭＳ Ｐゴシック" charset="0"/>
              </a:rPr>
              <a:t>Here we show more results obtained</a:t>
            </a:r>
            <a:r>
              <a:rPr lang="en-US" baseline="0" dirty="0" smtClean="0">
                <a:latin typeface="Arial" charset="0"/>
                <a:ea typeface="ＭＳ Ｐゴシック" charset="0"/>
                <a:cs typeface="ＭＳ Ｐゴシック" charset="0"/>
              </a:rPr>
              <a:t> by our method … tables</a:t>
            </a:r>
            <a:endParaRPr lang="en-US" dirty="0">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38</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lamps</a:t>
            </a:r>
            <a:endParaRPr lang="zh-CN" altLang="zh-CN" sz="1000" kern="1200" dirty="0">
              <a:solidFill>
                <a:schemeClr val="tx1"/>
              </a:solidFill>
              <a:effectLst/>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39</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Before</a:t>
            </a:r>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 describing the algorithm, we first show a few results from a stress test which we called the Google Chair Challenge. The photo inspirations come from returns from a Google image search … as we can see, the results are fairly successful …</a:t>
            </a:r>
            <a:endParaRPr lang="en-US" baseline="0" dirty="0" smtClean="0">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40</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inspiration can certainly come from real-word</a:t>
            </a:r>
            <a:r>
              <a:rPr lang="en-US" baseline="0" dirty="0" smtClean="0"/>
              <a:t> captured data, then we have a reconstruction problem.</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41</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42</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r>
              <a:rPr lang="en-US" dirty="0" smtClean="0">
                <a:latin typeface="Arial" charset="0"/>
                <a:ea typeface="ＭＳ Ｐゴシック" charset="0"/>
                <a:cs typeface="ＭＳ Ｐゴシック" charset="0"/>
              </a:rPr>
              <a:t>But not without exceptions though …</a:t>
            </a:r>
            <a:endParaRPr lang="en-US" dirty="0">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43</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44</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45</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To conclude, our modeling approach exploits the immensely rich source of modeling inspiration from photographs</a:t>
            </a:r>
            <a:endParaRPr lang="zh-CN" altLang="zh-CN" sz="1000" kern="1200" dirty="0" smtClean="0">
              <a:solidFill>
                <a:schemeClr val="tx1"/>
              </a:solidFill>
              <a:effectLst/>
              <a:latin typeface="Arial" pitchFamily="-108" charset="0"/>
              <a:ea typeface="ＭＳ Ｐゴシック" pitchFamily="-108" charset="-128"/>
              <a:cs typeface="ＭＳ Ｐゴシック" pitchFamily="-108" charset="-128"/>
            </a:endParaRPr>
          </a:p>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Secondly, our silhouette driven warp can lead to better resembling with respect to the object in the photo</a:t>
            </a:r>
            <a:endParaRPr lang="zh-CN" altLang="zh-CN" sz="1000" kern="1200" dirty="0" smtClean="0">
              <a:solidFill>
                <a:schemeClr val="tx1"/>
              </a:solidFill>
              <a:effectLst/>
              <a:latin typeface="Arial" pitchFamily="-108" charset="0"/>
              <a:ea typeface="ＭＳ Ｐゴシック" pitchFamily="-108" charset="-128"/>
              <a:cs typeface="ＭＳ Ｐゴシック" pitchFamily="-108" charset="-128"/>
            </a:endParaRPr>
          </a:p>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Finally, we believe that modeling as a variation is less intrusive to retain the high level information of the source model</a:t>
            </a:r>
            <a:endParaRPr lang="zh-CN" altLang="zh-CN" sz="1000" kern="1200" dirty="0" smtClean="0">
              <a:solidFill>
                <a:schemeClr val="tx1"/>
              </a:solidFill>
              <a:effectLst/>
              <a:latin typeface="Arial" pitchFamily="-108" charset="0"/>
              <a:ea typeface="ＭＳ Ｐゴシック" pitchFamily="-108" charset="-128"/>
              <a:cs typeface="ＭＳ Ｐゴシック" pitchFamily="-108" charset="-128"/>
            </a:endParaRPr>
          </a:p>
          <a:p>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One of the disadvantages of variation is that it does not create new structures.</a:t>
            </a:r>
            <a:endParaRPr lang="en-US" dirty="0">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47</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r>
              <a:rPr lang="en-US" dirty="0" smtClean="0">
                <a:latin typeface="Arial" charset="0"/>
                <a:ea typeface="ＭＳ Ｐゴシック" charset="0"/>
                <a:cs typeface="ＭＳ Ｐゴシック" charset="0"/>
              </a:rPr>
              <a:t>We believe our paper is only a first step</a:t>
            </a:r>
            <a:r>
              <a:rPr lang="en-US" baseline="0" dirty="0" smtClean="0">
                <a:latin typeface="Arial" charset="0"/>
                <a:ea typeface="ＭＳ Ｐゴシック" charset="0"/>
                <a:cs typeface="ＭＳ Ｐゴシック" charset="0"/>
              </a:rPr>
              <a:t> along the direction of</a:t>
            </a:r>
            <a:r>
              <a:rPr lang="en-US" dirty="0" smtClean="0">
                <a:latin typeface="Arial" charset="0"/>
                <a:ea typeface="ＭＳ Ｐゴシック" charset="0"/>
                <a:cs typeface="ＭＳ Ｐゴシック" charset="0"/>
              </a:rPr>
              <a:t> photo-inspire model deformation</a:t>
            </a:r>
          </a:p>
          <a:p>
            <a:pPr eaLnBrk="1" hangingPunct="1"/>
            <a:r>
              <a:rPr lang="en-US" dirty="0" smtClean="0">
                <a:latin typeface="Arial" charset="0"/>
                <a:ea typeface="ＭＳ Ｐゴシック" charset="0"/>
                <a:cs typeface="ＭＳ Ｐゴシック" charset="0"/>
              </a:rPr>
              <a:t>In future,</a:t>
            </a:r>
            <a:r>
              <a:rPr lang="en-US" baseline="0" dirty="0" smtClean="0">
                <a:latin typeface="Arial" charset="0"/>
                <a:ea typeface="ＭＳ Ｐゴシック" charset="0"/>
                <a:cs typeface="ＭＳ Ｐゴシック" charset="0"/>
              </a:rPr>
              <a:t> we’d like look at model-driven structure modification, aiming at the creation of new structure</a:t>
            </a:r>
          </a:p>
          <a:p>
            <a:pPr eaLnBrk="1" hangingPunct="1"/>
            <a:r>
              <a:rPr lang="en-US" baseline="0" dirty="0" smtClean="0">
                <a:latin typeface="Arial" charset="0"/>
                <a:ea typeface="ＭＳ Ｐゴシック" charset="0"/>
                <a:cs typeface="ＭＳ Ｐゴシック" charset="0"/>
              </a:rPr>
              <a:t>Another possible direction is to explore more kinds of inspirations for 3D content creation, such as user’s 2D sketch</a:t>
            </a:r>
            <a:endParaRPr lang="en-US" dirty="0">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48</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r>
              <a:rPr lang="en-US" dirty="0" smtClean="0">
                <a:latin typeface="Arial" charset="0"/>
                <a:ea typeface="ＭＳ Ｐゴシック" charset="0"/>
                <a:cs typeface="ＭＳ Ｐゴシック" charset="0"/>
              </a:rPr>
              <a:t>We believe our paper is only a first step</a:t>
            </a:r>
            <a:r>
              <a:rPr lang="en-US" baseline="0" dirty="0" smtClean="0">
                <a:latin typeface="Arial" charset="0"/>
                <a:ea typeface="ＭＳ Ｐゴシック" charset="0"/>
                <a:cs typeface="ＭＳ Ｐゴシック" charset="0"/>
              </a:rPr>
              <a:t> along the direction of</a:t>
            </a:r>
            <a:r>
              <a:rPr lang="en-US" dirty="0" smtClean="0">
                <a:latin typeface="Arial" charset="0"/>
                <a:ea typeface="ＭＳ Ｐゴシック" charset="0"/>
                <a:cs typeface="ＭＳ Ｐゴシック" charset="0"/>
              </a:rPr>
              <a:t> photo-inspire model deformation</a:t>
            </a:r>
          </a:p>
          <a:p>
            <a:pPr eaLnBrk="1" hangingPunct="1"/>
            <a:r>
              <a:rPr lang="en-US" dirty="0" smtClean="0">
                <a:latin typeface="Arial" charset="0"/>
                <a:ea typeface="ＭＳ Ｐゴシック" charset="0"/>
                <a:cs typeface="ＭＳ Ｐゴシック" charset="0"/>
              </a:rPr>
              <a:t>In future,</a:t>
            </a:r>
            <a:r>
              <a:rPr lang="en-US" baseline="0" dirty="0" smtClean="0">
                <a:latin typeface="Arial" charset="0"/>
                <a:ea typeface="ＭＳ Ｐゴシック" charset="0"/>
                <a:cs typeface="ＭＳ Ｐゴシック" charset="0"/>
              </a:rPr>
              <a:t> we’d like look at model-driven structure modification, aiming at the creation of new structure</a:t>
            </a:r>
          </a:p>
          <a:p>
            <a:pPr eaLnBrk="1" hangingPunct="1"/>
            <a:r>
              <a:rPr lang="en-US" baseline="0" dirty="0" smtClean="0">
                <a:latin typeface="Arial" charset="0"/>
                <a:ea typeface="ＭＳ Ｐゴシック" charset="0"/>
                <a:cs typeface="ＭＳ Ｐゴシック" charset="0"/>
              </a:rPr>
              <a:t>Another possible direction is to explore more kinds of inspirations for 3D content creation, such as user’s 2D sketch</a:t>
            </a:r>
            <a:endParaRPr lang="en-US" dirty="0">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49</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a="http://schemas.openxmlformats.org/drawingml/2006/main" xmlns:r="http://schemas.openxmlformats.org/officeDocument/2006/relationships" xmlns:p="http://schemas.openxmlformats.org/presentationml/2006/main" xmlns="" xmlns:ma14="http://schemas.microsoft.com/office/mac/drawingml/2011/main" xmlns:mv="urn:schemas-microsoft-com:mac:vml" xmlns:mc="http://schemas.openxmlformats.org/markup-compatibility/2006" val="1"/>
            </a:ext>
          </a:extLst>
        </p:spPr>
        <p:txBody>
          <a:bodyPr/>
          <a:lstStyle/>
          <a:p>
            <a:pPr eaLnBrk="1" hangingPunct="1"/>
            <a:r>
              <a:rPr lang="en-US" dirty="0" smtClean="0">
                <a:latin typeface="Arial" charset="0"/>
                <a:ea typeface="ＭＳ Ｐゴシック" charset="0"/>
                <a:cs typeface="ＭＳ Ｐゴシック" charset="0"/>
              </a:rPr>
              <a:t>Finally,</a:t>
            </a:r>
            <a:r>
              <a:rPr lang="en-US" baseline="0" dirty="0" smtClean="0">
                <a:latin typeface="Arial" charset="0"/>
                <a:ea typeface="ＭＳ Ｐゴシック" charset="0"/>
                <a:cs typeface="ＭＳ Ｐゴシック" charset="0"/>
              </a:rPr>
              <a:t> w</a:t>
            </a:r>
            <a:r>
              <a:rPr lang="en-US" dirty="0" smtClean="0">
                <a:latin typeface="Arial" charset="0"/>
                <a:ea typeface="ＭＳ Ｐゴシック" charset="0"/>
                <a:cs typeface="ＭＳ Ｐゴシック" charset="0"/>
              </a:rPr>
              <a:t>e’d like to thank the anonymous</a:t>
            </a:r>
            <a:r>
              <a:rPr lang="en-US" baseline="0" dirty="0" smtClean="0">
                <a:latin typeface="Arial" charset="0"/>
                <a:ea typeface="ＭＳ Ｐゴシック" charset="0"/>
                <a:cs typeface="ＭＳ Ｐゴシック" charset="0"/>
              </a:rPr>
              <a:t> reviewers, people who have provided help and our grants</a:t>
            </a:r>
            <a:endParaRPr lang="en-US" dirty="0">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6F8D69-B00F-F44E-9B61-4DC184CA17F8}" type="slidenum">
              <a:rPr lang="en-US" smtClean="0"/>
              <a:pPr/>
              <a:t>50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3026780"/>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goal is the creation of novel shapes, where the inspiration</a:t>
            </a:r>
            <a:r>
              <a:rPr lang="en-US" baseline="0" dirty="0" smtClean="0"/>
              <a:t> would come from some design concept, a mental picture, perhaps a 2D sketch …</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6</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r>
              <a:rPr lang="en-US" baseline="0" dirty="0" smtClean="0">
                <a:latin typeface="Arial" charset="0"/>
                <a:ea typeface="ＭＳ Ｐゴシック" charset="0"/>
                <a:cs typeface="ＭＳ Ｐゴシック" charset="0"/>
              </a:rPr>
              <a:t>Interacting with 2D designs is certainly convenient for us, but 3D content creation from a 2D design is hard since the 2D-to-3D mapping is an ill-posed problem.</a:t>
            </a:r>
          </a:p>
          <a:p>
            <a:pPr eaLnBrk="1" hangingPunct="1"/>
            <a:r>
              <a:rPr lang="en-US" baseline="0" dirty="0" smtClean="0">
                <a:latin typeface="Arial" charset="0"/>
                <a:ea typeface="ＭＳ Ｐゴシック" charset="0"/>
                <a:cs typeface="ＭＳ Ｐゴシック" charset="0"/>
              </a:rPr>
              <a:t>To create a 3D model with moderate complexity would take a lot of effort even for a skilled artist.</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3D modeling or content creation really lies at the heart of CG, but after much effort, it is still a hard problem today … this is nicely echoed by Jim </a:t>
            </a:r>
            <a:r>
              <a:rPr lang="en-US" baseline="0" dirty="0" err="1" smtClean="0">
                <a:latin typeface="Arial" charset="0"/>
                <a:ea typeface="ＭＳ Ｐゴシック" charset="0"/>
                <a:cs typeface="ＭＳ Ｐゴシック" charset="0"/>
              </a:rPr>
              <a:t>Kajiya’s</a:t>
            </a:r>
            <a:r>
              <a:rPr lang="en-US" baseline="0" dirty="0" smtClean="0">
                <a:latin typeface="Arial" charset="0"/>
                <a:ea typeface="ＭＳ Ｐゴシック" charset="0"/>
                <a:cs typeface="ＭＳ Ｐゴシック" charset="0"/>
              </a:rPr>
              <a:t> Award Talk on Monday, which is very inspirational for me and our work.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7</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r>
              <a:rPr lang="en-US" dirty="0" smtClean="0">
                <a:latin typeface="Arial" charset="0"/>
                <a:ea typeface="ＭＳ Ｐゴシック" charset="0"/>
                <a:cs typeface="ＭＳ Ｐゴシック" charset="0"/>
              </a:rPr>
              <a:t>And to cap it all, creating ***usable***</a:t>
            </a:r>
            <a:r>
              <a:rPr lang="en-US" baseline="0" dirty="0" smtClean="0">
                <a:latin typeface="Arial" charset="0"/>
                <a:ea typeface="ＭＳ Ｐゴシック" charset="0"/>
                <a:cs typeface="ＭＳ Ｐゴシック" charset="0"/>
              </a:rPr>
              <a:t> 3D content is especially hard!</a:t>
            </a:r>
          </a:p>
          <a:p>
            <a:pPr eaLnBrk="1" hangingPunct="1"/>
            <a:r>
              <a:rPr lang="en-US" baseline="0" dirty="0" smtClean="0">
                <a:latin typeface="Arial" charset="0"/>
                <a:ea typeface="ＭＳ Ｐゴシック" charset="0"/>
                <a:cs typeface="ＭＳ Ｐゴシック" charset="0"/>
              </a:rPr>
              <a:t>Geometric modeling is a continuous process, we are not done after creating a model … the model will be continuously edited, deformed, and used to generate new models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8</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To facilitate</a:t>
            </a:r>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 these modeling tasks, it is essential for the model to possess useful feature or structural information …</a:t>
            </a:r>
          </a:p>
          <a:p>
            <a:pPr eaLnBrk="1" hangingPunct="1"/>
            <a:endPar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endParaRPr>
          </a:p>
          <a:p>
            <a:pPr eaLnBrk="1" hangingPunct="1"/>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To obtain such structural information is not easy; these are all hard shape analysis problems, especially for man-made models, our focus, since they are so structure-rich.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804697" indent="-309499" eaLnBrk="0" hangingPunct="0">
              <a:defRPr>
                <a:solidFill>
                  <a:schemeClr val="tx1"/>
                </a:solidFill>
                <a:latin typeface="Arial" charset="0"/>
                <a:ea typeface="ＭＳ Ｐゴシック" charset="0"/>
              </a:defRPr>
            </a:lvl2pPr>
            <a:lvl3pPr marL="1237997" indent="-247600" eaLnBrk="0" hangingPunct="0">
              <a:defRPr>
                <a:solidFill>
                  <a:schemeClr val="tx1"/>
                </a:solidFill>
                <a:latin typeface="Arial" charset="0"/>
                <a:ea typeface="ＭＳ Ｐゴシック" charset="0"/>
              </a:defRPr>
            </a:lvl3pPr>
            <a:lvl4pPr marL="1733197" indent="-247600" eaLnBrk="0" hangingPunct="0">
              <a:defRPr>
                <a:solidFill>
                  <a:schemeClr val="tx1"/>
                </a:solidFill>
                <a:latin typeface="Arial" charset="0"/>
                <a:ea typeface="ＭＳ Ｐゴシック" charset="0"/>
              </a:defRPr>
            </a:lvl4pPr>
            <a:lvl5pPr marL="2228395" indent="-247600" eaLnBrk="0" hangingPunct="0">
              <a:defRPr>
                <a:solidFill>
                  <a:schemeClr val="tx1"/>
                </a:solidFill>
                <a:latin typeface="Arial" charset="0"/>
                <a:ea typeface="ＭＳ Ｐゴシック" charset="0"/>
              </a:defRPr>
            </a:lvl5pPr>
            <a:lvl6pPr marL="2723594" indent="-247600" eaLnBrk="0" fontAlgn="base" hangingPunct="0">
              <a:spcBef>
                <a:spcPct val="0"/>
              </a:spcBef>
              <a:spcAft>
                <a:spcPct val="0"/>
              </a:spcAft>
              <a:defRPr>
                <a:solidFill>
                  <a:schemeClr val="tx1"/>
                </a:solidFill>
                <a:latin typeface="Arial" charset="0"/>
                <a:ea typeface="ＭＳ Ｐゴシック" charset="0"/>
              </a:defRPr>
            </a:lvl6pPr>
            <a:lvl7pPr marL="3218792" indent="-247600" eaLnBrk="0" fontAlgn="base" hangingPunct="0">
              <a:spcBef>
                <a:spcPct val="0"/>
              </a:spcBef>
              <a:spcAft>
                <a:spcPct val="0"/>
              </a:spcAft>
              <a:defRPr>
                <a:solidFill>
                  <a:schemeClr val="tx1"/>
                </a:solidFill>
                <a:latin typeface="Arial" charset="0"/>
                <a:ea typeface="ＭＳ Ｐゴシック" charset="0"/>
              </a:defRPr>
            </a:lvl7pPr>
            <a:lvl8pPr marL="3713991" indent="-247600" eaLnBrk="0" fontAlgn="base" hangingPunct="0">
              <a:spcBef>
                <a:spcPct val="0"/>
              </a:spcBef>
              <a:spcAft>
                <a:spcPct val="0"/>
              </a:spcAft>
              <a:defRPr>
                <a:solidFill>
                  <a:schemeClr val="tx1"/>
                </a:solidFill>
                <a:latin typeface="Arial" charset="0"/>
                <a:ea typeface="ＭＳ Ｐゴシック" charset="0"/>
              </a:defRPr>
            </a:lvl8pPr>
            <a:lvl9pPr marL="4209189" indent="-247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4006BF-5AAA-BA40-916A-BA236154628C}" type="slidenum">
              <a:rPr lang="en-US"/>
              <a:pPr eaLnBrk="1" hangingPunct="1"/>
              <a:t>9</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a:lstStyle/>
          <a:p>
            <a:pPr eaLnBrk="1" hangingPunct="1"/>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We</a:t>
            </a:r>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 believe that the key to creating</a:t>
            </a:r>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 readily usable 3D models</a:t>
            </a:r>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 is model reuse!</a:t>
            </a:r>
            <a:r>
              <a:rPr lang="en-US" altLang="zh-CN" sz="1000" kern="1200" dirty="0" smtClean="0">
                <a:solidFill>
                  <a:schemeClr val="tx1"/>
                </a:solidFill>
                <a:effectLst/>
                <a:latin typeface="Arial" pitchFamily="-108" charset="0"/>
                <a:ea typeface="ＭＳ Ｐゴシック" pitchFamily="-108" charset="-128"/>
                <a:cs typeface="ＭＳ Ｐゴシック" pitchFamily="-108" charset="-128"/>
              </a:rPr>
              <a:t> Reuse of existing 3D</a:t>
            </a:r>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 models and particularly their pre-analyzed structures.</a:t>
            </a:r>
          </a:p>
          <a:p>
            <a:pPr eaLnBrk="1" hangingPunct="1"/>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Now such pre-analyzed datasets do exist, in some cases, large ones, for benchmark evaluation of mesh segmentation; and we just saw one for shape mapping.</a:t>
            </a:r>
          </a:p>
          <a:p>
            <a:pPr eaLnBrk="1" hangingPunct="1"/>
            <a:r>
              <a:rPr lang="en-US" altLang="zh-CN" sz="1000" kern="1200" baseline="0" dirty="0" smtClean="0">
                <a:solidFill>
                  <a:schemeClr val="tx1"/>
                </a:solidFill>
                <a:effectLst/>
                <a:latin typeface="Arial" pitchFamily="-108" charset="0"/>
                <a:ea typeface="ＭＳ Ｐゴシック" pitchFamily="-108" charset="-128"/>
                <a:cs typeface="ＭＳ Ｐゴシック" pitchFamily="-108" charset="-128"/>
              </a:rPr>
              <a:t>With such effort to come up with these datasets, it makes sense to utilize them fully. </a:t>
            </a:r>
          </a:p>
          <a:p>
            <a:pPr eaLnBrk="1" hangingPunct="1"/>
            <a:r>
              <a:rPr lang="en-US" sz="1000" kern="1200" baseline="0" dirty="0" smtClean="0">
                <a:solidFill>
                  <a:schemeClr val="tx1"/>
                </a:solidFill>
                <a:effectLst/>
                <a:latin typeface="Arial" pitchFamily="-108" charset="0"/>
                <a:ea typeface="ＭＳ Ｐゴシック" pitchFamily="-108" charset="-128"/>
                <a:cs typeface="ＭＳ Ｐゴシック" pitchFamily="-108" charset="-128"/>
              </a:rPr>
              <a:t>In our work, we show that these valuable data can be used not only to evaluate, but also to CREATE!</a:t>
            </a:r>
            <a:endParaRPr lang="en-US" baseline="0" dirty="0" smtClean="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3"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3"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294642" y="838200"/>
            <a:ext cx="6746015" cy="946683"/>
          </a:xfrm>
        </p:spPr>
        <p:txBody>
          <a:bodyPr/>
          <a:lstStyle>
            <a:lvl1pPr algn="ctr">
              <a:defRPr sz="3200">
                <a:solidFill>
                  <a:schemeClr val="bg2"/>
                </a:solidFill>
              </a:defRPr>
            </a:lvl1pPr>
          </a:lstStyle>
          <a:p>
            <a:r>
              <a:rPr lang="en-US" dirty="0"/>
              <a:t>Click to edit Master title style</a:t>
            </a:r>
          </a:p>
        </p:txBody>
      </p:sp>
      <p:sp>
        <p:nvSpPr>
          <p:cNvPr id="44035" name="Rectangle 3"/>
          <p:cNvSpPr>
            <a:spLocks noGrp="1" noChangeArrowheads="1"/>
          </p:cNvSpPr>
          <p:nvPr>
            <p:ph type="subTitle" idx="1"/>
          </p:nvPr>
        </p:nvSpPr>
        <p:spPr>
          <a:xfrm>
            <a:off x="297181" y="1981200"/>
            <a:ext cx="6744970" cy="1680211"/>
          </a:xfrm>
        </p:spPr>
        <p:txBody>
          <a:bodyPr/>
          <a:lstStyle>
            <a:lvl1pPr marL="0" indent="0" algn="ctr">
              <a:buFontTx/>
              <a:buNone/>
              <a:defRPr>
                <a:solidFill>
                  <a:schemeClr val="tx1"/>
                </a:solidFill>
              </a:defRPr>
            </a:lvl1pPr>
          </a:lstStyle>
          <a:p>
            <a:r>
              <a:rPr lang="en-US" dirty="0"/>
              <a:t>Click to edit Master subtitle style</a:t>
            </a:r>
          </a:p>
        </p:txBody>
      </p:sp>
      <p:pic>
        <p:nvPicPr>
          <p:cNvPr id="4" name="Picture 3" descr="Logo-Right.png"/>
          <p:cNvPicPr>
            <a:picLocks noChangeAspect="1"/>
          </p:cNvPicPr>
          <p:nvPr userDrawn="1"/>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200" y="3432670"/>
            <a:ext cx="2133600" cy="60593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506581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grpSp>
        <p:nvGrpSpPr>
          <p:cNvPr id="4" name="Group 3"/>
          <p:cNvGrpSpPr/>
          <p:nvPr userDrawn="1"/>
        </p:nvGrpSpPr>
        <p:grpSpPr>
          <a:xfrm>
            <a:off x="0" y="0"/>
            <a:ext cx="7315200" cy="647700"/>
            <a:chOff x="0" y="0"/>
            <a:chExt cx="7315200" cy="647700"/>
          </a:xfrm>
        </p:grpSpPr>
        <p:pic>
          <p:nvPicPr>
            <p:cNvPr id="5" name="Picture 4" descr="S11_SlideBack3.png"/>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84259"/>
            <a:stretch/>
          </p:blipFill>
          <p:spPr>
            <a:xfrm>
              <a:off x="0" y="0"/>
              <a:ext cx="7315200" cy="647700"/>
            </a:xfrm>
            <a:prstGeom prst="rect">
              <a:avLst/>
            </a:prstGeom>
          </p:spPr>
        </p:pic>
        <p:pic>
          <p:nvPicPr>
            <p:cNvPr id="6" name="Picture 5"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grpSp>
      <p:sp>
        <p:nvSpPr>
          <p:cNvPr id="3" name="Content Placeholder 2"/>
          <p:cNvSpPr>
            <a:spLocks noGrp="1"/>
          </p:cNvSpPr>
          <p:nvPr>
            <p:ph idx="1"/>
          </p:nvPr>
        </p:nvSpPr>
        <p:spPr>
          <a:xfrm>
            <a:off x="244475" y="762000"/>
            <a:ext cx="6731000" cy="3216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标题 6"/>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014337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grpSp>
        <p:nvGrpSpPr>
          <p:cNvPr id="5" name="Group 4"/>
          <p:cNvGrpSpPr/>
          <p:nvPr userDrawn="1"/>
        </p:nvGrpSpPr>
        <p:grpSpPr>
          <a:xfrm>
            <a:off x="0" y="0"/>
            <a:ext cx="7315200" cy="647700"/>
            <a:chOff x="0" y="0"/>
            <a:chExt cx="7315200" cy="647700"/>
          </a:xfrm>
        </p:grpSpPr>
        <p:pic>
          <p:nvPicPr>
            <p:cNvPr id="6" name="Picture 5" descr="S11_SlideBack3.png"/>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84259"/>
            <a:stretch/>
          </p:blipFill>
          <p:spPr>
            <a:xfrm>
              <a:off x="0" y="0"/>
              <a:ext cx="7315200" cy="647700"/>
            </a:xfrm>
            <a:prstGeom prst="rect">
              <a:avLst/>
            </a:prstGeom>
          </p:spPr>
        </p:pic>
        <p:pic>
          <p:nvPicPr>
            <p:cNvPr id="7" name="Picture 6"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grpSp>
      <p:sp>
        <p:nvSpPr>
          <p:cNvPr id="2" name="Title 1"/>
          <p:cNvSpPr>
            <a:spLocks noGrp="1"/>
          </p:cNvSpPr>
          <p:nvPr>
            <p:ph type="title"/>
          </p:nvPr>
        </p:nvSpPr>
        <p:spPr>
          <a:xfrm>
            <a:off x="152400" y="0"/>
            <a:ext cx="6722110" cy="579120"/>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243841" y="762000"/>
            <a:ext cx="3304540" cy="32156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3670301" y="762000"/>
            <a:ext cx="3305810" cy="32156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553698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rgbClr val="FFFFFF"/>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244475" y="106362"/>
            <a:ext cx="6721475" cy="579438"/>
          </a:xfrm>
          <a:prstGeom prst="rect">
            <a:avLst/>
          </a:prstGeom>
          <a:noFill/>
          <a:ln w="9525">
            <a:noFill/>
            <a:miter lim="800000"/>
            <a:headEnd/>
            <a:tailEnd/>
          </a:ln>
          <a:effectLst>
            <a:outerShdw blurRad="63500" dist="17961" dir="2700000" algn="ctr" rotWithShape="0">
              <a:schemeClr val="bg2">
                <a:alpha val="74998"/>
              </a:schemeClr>
            </a:outerShdw>
          </a:effectLst>
        </p:spPr>
        <p:txBody>
          <a:bodyPr vert="horz" wrap="square" lIns="73152" tIns="36576" rIns="73152" bIns="36576" numCol="1" anchor="ctr" anchorCtr="0" compatLnSpc="1">
            <a:prstTxWarp prst="textNoShape">
              <a:avLst/>
            </a:prstTxWarp>
          </a:bodyPr>
          <a:lstStyle/>
          <a:p>
            <a:pPr lvl="0"/>
            <a:r>
              <a:rPr lang="en-US" dirty="0" smtClean="0"/>
              <a:t>Click to edit Master title style</a:t>
            </a:r>
          </a:p>
        </p:txBody>
      </p:sp>
      <p:sp>
        <p:nvSpPr>
          <p:cNvPr id="9219" name="Rectangle 3"/>
          <p:cNvSpPr>
            <a:spLocks noGrp="1" noChangeArrowheads="1"/>
          </p:cNvSpPr>
          <p:nvPr>
            <p:ph type="body" idx="1"/>
          </p:nvPr>
        </p:nvSpPr>
        <p:spPr bwMode="auto">
          <a:xfrm>
            <a:off x="244475" y="914400"/>
            <a:ext cx="6731000" cy="3063875"/>
          </a:xfrm>
          <a:prstGeom prst="rect">
            <a:avLst/>
          </a:prstGeom>
          <a:noFill/>
          <a:ln w="9525">
            <a:noFill/>
            <a:miter lim="800000"/>
            <a:headEnd/>
            <a:tailEnd/>
          </a:ln>
          <a:effectLst/>
        </p:spPr>
        <p:txBody>
          <a:bodyPr vert="horz" wrap="square" lIns="73152" tIns="36576" rIns="73152" bIns="3657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Text Box 5"/>
          <p:cNvSpPr txBox="1">
            <a:spLocks noChangeArrowheads="1"/>
          </p:cNvSpPr>
          <p:nvPr userDrawn="1"/>
        </p:nvSpPr>
        <p:spPr bwMode="auto">
          <a:xfrm>
            <a:off x="6600980" y="3886200"/>
            <a:ext cx="714200" cy="230832"/>
          </a:xfrm>
          <a:prstGeom prst="rect">
            <a:avLst/>
          </a:prstGeom>
          <a:noFill/>
          <a:ln w="9525">
            <a:noFill/>
            <a:miter lim="800000"/>
            <a:headEnd/>
            <a:tailEnd/>
          </a:ln>
          <a:effectLst/>
        </p:spPr>
        <p:txBody>
          <a:bodyPr wrap="square">
            <a:spAutoFit/>
          </a:bodyPr>
          <a:lstStyle/>
          <a:p>
            <a:pPr algn="r"/>
            <a:fld id="{250C4F5A-A163-4193-A0F9-80CC1F4A689D}" type="slidenum">
              <a:rPr lang="en-US" altLang="zh-CN" sz="900" smtClean="0">
                <a:solidFill>
                  <a:srgbClr val="796B51"/>
                </a:solidFill>
              </a:rPr>
              <a:pPr algn="r"/>
              <a:t>‹#›</a:t>
            </a:fld>
            <a:r>
              <a:rPr lang="en-US" altLang="zh-CN" sz="900" dirty="0" smtClean="0">
                <a:solidFill>
                  <a:srgbClr val="796B51"/>
                </a:solidFill>
              </a:rPr>
              <a:t>/50</a:t>
            </a:r>
            <a:endParaRPr lang="en-US" altLang="zh-CN" sz="900" dirty="0">
              <a:solidFill>
                <a:srgbClr val="796B51"/>
              </a:solidFill>
            </a:endParaRPr>
          </a:p>
        </p:txBody>
      </p:sp>
    </p:spTree>
  </p:cSld>
  <p:clrMap bg1="dk2" tx1="lt1" bg2="dk1" tx2="lt2" accent1="accent1" accent2="accent2" accent3="accent3" accent4="accent4" accent5="accent5" accent6="accent6" hlink="hlink" folHlink="folHlink"/>
  <p:sldLayoutIdLst>
    <p:sldLayoutId id="2147483651" r:id="rId1"/>
    <p:sldLayoutId id="2147483652" r:id="rId2"/>
    <p:sldLayoutId id="2147483653" r:id="rId3"/>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000" b="1">
          <a:solidFill>
            <a:schemeClr val="bg2"/>
          </a:solidFill>
          <a:effectLst>
            <a:outerShdw blurRad="50800" dist="38100" dir="2700000">
              <a:schemeClr val="accent1">
                <a:alpha val="43000"/>
              </a:schemeClr>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5pPr>
      <a:lvl6pPr marL="365760" algn="l" rtl="0" fontAlgn="base">
        <a:spcBef>
          <a:spcPct val="0"/>
        </a:spcBef>
        <a:spcAft>
          <a:spcPct val="0"/>
        </a:spcAft>
        <a:defRPr sz="3000" b="1">
          <a:solidFill>
            <a:schemeClr val="tx2"/>
          </a:solidFill>
          <a:latin typeface="Arial" pitchFamily="-108" charset="0"/>
        </a:defRPr>
      </a:lvl6pPr>
      <a:lvl7pPr marL="731520" algn="l" rtl="0" fontAlgn="base">
        <a:spcBef>
          <a:spcPct val="0"/>
        </a:spcBef>
        <a:spcAft>
          <a:spcPct val="0"/>
        </a:spcAft>
        <a:defRPr sz="3000" b="1">
          <a:solidFill>
            <a:schemeClr val="tx2"/>
          </a:solidFill>
          <a:latin typeface="Arial" pitchFamily="-108" charset="0"/>
        </a:defRPr>
      </a:lvl7pPr>
      <a:lvl8pPr marL="1097280" algn="l" rtl="0" fontAlgn="base">
        <a:spcBef>
          <a:spcPct val="0"/>
        </a:spcBef>
        <a:spcAft>
          <a:spcPct val="0"/>
        </a:spcAft>
        <a:defRPr sz="3000" b="1">
          <a:solidFill>
            <a:schemeClr val="tx2"/>
          </a:solidFill>
          <a:latin typeface="Arial" pitchFamily="-108" charset="0"/>
        </a:defRPr>
      </a:lvl8pPr>
      <a:lvl9pPr marL="1463040" algn="l" rtl="0" fontAlgn="base">
        <a:spcBef>
          <a:spcPct val="0"/>
        </a:spcBef>
        <a:spcAft>
          <a:spcPct val="0"/>
        </a:spcAft>
        <a:defRPr sz="3000" b="1">
          <a:solidFill>
            <a:schemeClr val="tx2"/>
          </a:solidFill>
          <a:latin typeface="Arial" pitchFamily="-108" charset="0"/>
        </a:defRPr>
      </a:lvl9pPr>
    </p:titleStyle>
    <p:bodyStyle>
      <a:lvl1pPr marL="273050" indent="-273050" algn="l" rtl="0" eaLnBrk="0" fontAlgn="base" hangingPunct="0">
        <a:lnSpc>
          <a:spcPct val="110000"/>
        </a:lnSpc>
        <a:spcBef>
          <a:spcPts val="475"/>
        </a:spcBef>
        <a:spcAft>
          <a:spcPts val="475"/>
        </a:spcAft>
        <a:buClr>
          <a:schemeClr val="accent6"/>
        </a:buClr>
        <a:buSzPct val="110000"/>
        <a:buChar char="•"/>
        <a:defRPr sz="2500">
          <a:solidFill>
            <a:schemeClr val="tx1"/>
          </a:solidFill>
          <a:effectLst>
            <a:outerShdw blurRad="50800" dist="38100" dir="2700000">
              <a:srgbClr val="000000">
                <a:alpha val="43000"/>
              </a:srgbClr>
            </a:outerShdw>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chemeClr val="accent6"/>
        </a:buClr>
        <a:buSzPct val="110000"/>
        <a:buFont typeface="Arial" charset="0"/>
        <a:buChar char="–"/>
        <a:defRPr sz="2100">
          <a:solidFill>
            <a:schemeClr val="tx1"/>
          </a:solidFill>
          <a:effectLst>
            <a:outerShdw blurRad="50800" dist="38100" dir="2700000">
              <a:srgbClr val="000000">
                <a:alpha val="43000"/>
              </a:srgbClr>
            </a:outerShdw>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chemeClr val="accent6"/>
        </a:buClr>
        <a:buSzPct val="110000"/>
        <a:buChar char="•"/>
        <a:defRPr sz="1700">
          <a:solidFill>
            <a:schemeClr val="tx1"/>
          </a:solidFill>
          <a:effectLst>
            <a:outerShdw blurRad="50800" dist="38100" dir="2700000">
              <a:srgbClr val="000000">
                <a:alpha val="43000"/>
              </a:srgbClr>
            </a:outerShdw>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p:bodyStyle>
    <p:otherStyle>
      <a:defPPr>
        <a:defRPr lang="en-US"/>
      </a:defPPr>
      <a:lvl1pPr marL="0" algn="l" defTabSz="365760" rtl="0" eaLnBrk="1" latinLnBrk="0" hangingPunct="1">
        <a:defRPr sz="1400" kern="1200">
          <a:solidFill>
            <a:schemeClr val="tx1"/>
          </a:solidFill>
          <a:latin typeface="+mn-lt"/>
          <a:ea typeface="+mn-ea"/>
          <a:cs typeface="+mn-cs"/>
        </a:defRPr>
      </a:lvl1pPr>
      <a:lvl2pPr marL="365760" algn="l" defTabSz="365760" rtl="0" eaLnBrk="1" latinLnBrk="0" hangingPunct="1">
        <a:defRPr sz="1400" kern="1200">
          <a:solidFill>
            <a:schemeClr val="tx1"/>
          </a:solidFill>
          <a:latin typeface="+mn-lt"/>
          <a:ea typeface="+mn-ea"/>
          <a:cs typeface="+mn-cs"/>
        </a:defRPr>
      </a:lvl2pPr>
      <a:lvl3pPr marL="731520" algn="l" defTabSz="365760" rtl="0" eaLnBrk="1" latinLnBrk="0" hangingPunct="1">
        <a:defRPr sz="1400" kern="1200">
          <a:solidFill>
            <a:schemeClr val="tx1"/>
          </a:solidFill>
          <a:latin typeface="+mn-lt"/>
          <a:ea typeface="+mn-ea"/>
          <a:cs typeface="+mn-cs"/>
        </a:defRPr>
      </a:lvl3pPr>
      <a:lvl4pPr marL="1097280" algn="l" defTabSz="365760" rtl="0" eaLnBrk="1" latinLnBrk="0" hangingPunct="1">
        <a:defRPr sz="1400" kern="1200">
          <a:solidFill>
            <a:schemeClr val="tx1"/>
          </a:solidFill>
          <a:latin typeface="+mn-lt"/>
          <a:ea typeface="+mn-ea"/>
          <a:cs typeface="+mn-cs"/>
        </a:defRPr>
      </a:lvl4pPr>
      <a:lvl5pPr marL="1463040" algn="l" defTabSz="365760" rtl="0" eaLnBrk="1" latinLnBrk="0" hangingPunct="1">
        <a:defRPr sz="1400" kern="1200">
          <a:solidFill>
            <a:schemeClr val="tx1"/>
          </a:solidFill>
          <a:latin typeface="+mn-lt"/>
          <a:ea typeface="+mn-ea"/>
          <a:cs typeface="+mn-cs"/>
        </a:defRPr>
      </a:lvl5pPr>
      <a:lvl6pPr marL="1828800" algn="l" defTabSz="365760" rtl="0" eaLnBrk="1" latinLnBrk="0" hangingPunct="1">
        <a:defRPr sz="1400" kern="1200">
          <a:solidFill>
            <a:schemeClr val="tx1"/>
          </a:solidFill>
          <a:latin typeface="+mn-lt"/>
          <a:ea typeface="+mn-ea"/>
          <a:cs typeface="+mn-cs"/>
        </a:defRPr>
      </a:lvl6pPr>
      <a:lvl7pPr marL="2194560" algn="l" defTabSz="365760" rtl="0" eaLnBrk="1" latinLnBrk="0" hangingPunct="1">
        <a:defRPr sz="1400" kern="1200">
          <a:solidFill>
            <a:schemeClr val="tx1"/>
          </a:solidFill>
          <a:latin typeface="+mn-lt"/>
          <a:ea typeface="+mn-ea"/>
          <a:cs typeface="+mn-cs"/>
        </a:defRPr>
      </a:lvl7pPr>
      <a:lvl8pPr marL="2560320" algn="l" defTabSz="365760" rtl="0" eaLnBrk="1" latinLnBrk="0" hangingPunct="1">
        <a:defRPr sz="1400" kern="1200">
          <a:solidFill>
            <a:schemeClr val="tx1"/>
          </a:solidFill>
          <a:latin typeface="+mn-lt"/>
          <a:ea typeface="+mn-ea"/>
          <a:cs typeface="+mn-cs"/>
        </a:defRPr>
      </a:lvl8pPr>
      <a:lvl9pPr marL="2926080" algn="l" defTabSz="36576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png"/><Relationship Id="rId5" Type="http://schemas.openxmlformats.org/officeDocument/2006/relationships/image" Target="../media/image27.png"/></Relationships>
</file>

<file path=ppt/slides/_rels/slide11.xml.rels><?xml version="1.0" encoding="UTF-8" standalone="yes"?>
<Relationships xmlns="http://schemas.openxmlformats.org/package/2006/relationships"><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 Id="rId5"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4" Type="http://schemas.openxmlformats.org/officeDocument/2006/relationships/image" Target="../media/image30.png"/><Relationship Id="rId10" Type="http://schemas.microsoft.com/office/2007/relationships/hdphoto" Target="../media/hdphoto2.wdp"/><Relationship Id="rId5"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2.xml"/><Relationship Id="rId9" Type="http://schemas.openxmlformats.org/officeDocument/2006/relationships/image" Target="../media/image34.png"/><Relationship Id="rId3" Type="http://schemas.openxmlformats.org/officeDocument/2006/relationships/image" Target="../media/image3.png"/><Relationship Id="rId6" Type="http://schemas.microsoft.com/office/2007/relationships/hdphoto" Target="../media/hdphoto1.wdp"/></Relationships>
</file>

<file path=ppt/slides/_rels/slide13.xml.rels><?xml version="1.0" encoding="UTF-8" standalone="yes"?>
<Relationships xmlns="http://schemas.openxmlformats.org/package/2006/relationships"><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4" Type="http://schemas.openxmlformats.org/officeDocument/2006/relationships/video" Target="file://localhost/Users/haoz/papers/1102/m3f_photo/presentations/SIG11_mac/rot_all_view.mov" TargetMode="External"/><Relationship Id="rId5"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video" Target="file://localhost/Users/haoz/papers/1102/m3f_photo/presentations/SIG11_mac/rot_all_view.mov" TargetMode="External"/><Relationship Id="rId2" Type="http://schemas.openxmlformats.org/officeDocument/2006/relationships/slideLayout" Target="../slideLayouts/slideLayout2.xml"/><Relationship Id="rId9" Type="http://schemas.microsoft.com/office/2007/relationships/media" Target="file:///E:\Conference\SIGGRAPH%202011\slides\mac\rot_all_view.mov" TargetMode="External"/><Relationship Id="rId3" Type="http://schemas.openxmlformats.org/officeDocument/2006/relationships/notesSlide" Target="../notesSlides/notesSlide14.xml"/><Relationship Id="rId6" Type="http://schemas.openxmlformats.org/officeDocument/2006/relationships/image" Target="../media/image3.png"/></Relationships>
</file>

<file path=ppt/slides/_rels/slide15.xml.rels><?xml version="1.0" encoding="UTF-8" standalone="yes"?>
<Relationships xmlns="http://schemas.openxmlformats.org/package/2006/relationships"><Relationship Id="rId4" Type="http://schemas.openxmlformats.org/officeDocument/2006/relationships/image" Target="../media/image39.png"/><Relationship Id="rId7" Type="http://schemas.openxmlformats.org/officeDocument/2006/relationships/image" Target="../media/image42.png"/><Relationship Id="rId11"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1.png"/><Relationship Id="rId8" Type="http://schemas.microsoft.com/office/2007/relationships/hdphoto" Target="NULL"/><Relationship Id="rId13" Type="http://schemas.openxmlformats.org/officeDocument/2006/relationships/image" Target="../media/image45.png"/><Relationship Id="rId10" Type="http://schemas.microsoft.com/office/2007/relationships/hdphoto" Target="NULL"/><Relationship Id="rId5" Type="http://schemas.openxmlformats.org/officeDocument/2006/relationships/image" Target="../media/image40.png"/><Relationship Id="rId12" Type="http://schemas.microsoft.com/office/2007/relationships/hdphoto" Target="NULL"/><Relationship Id="rId2" Type="http://schemas.openxmlformats.org/officeDocument/2006/relationships/notesSlide" Target="../notesSlides/notesSlide15.xml"/><Relationship Id="rId9" Type="http://schemas.openxmlformats.org/officeDocument/2006/relationships/image" Target="../media/image43.png"/><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4" Type="http://schemas.openxmlformats.org/officeDocument/2006/relationships/image" Target="../media/image46.png"/><Relationship Id="rId5" Type="http://schemas.openxmlformats.org/officeDocument/2006/relationships/image" Target="../media/image47.png"/><Relationship Id="rId7"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6.xml"/><Relationship Id="rId9" Type="http://schemas.openxmlformats.org/officeDocument/2006/relationships/image" Target="../media/image30.png"/><Relationship Id="rId3" Type="http://schemas.openxmlformats.org/officeDocument/2006/relationships/image" Target="../media/image3.png"/><Relationship Id="rId6"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4" Type="http://schemas.openxmlformats.org/officeDocument/2006/relationships/image" Target="../media/image30.png"/><Relationship Id="rId5" Type="http://schemas.openxmlformats.org/officeDocument/2006/relationships/image" Target="../media/image21.png"/><Relationship Id="rId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png"/><Relationship Id="rId6"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4" Type="http://schemas.openxmlformats.org/officeDocument/2006/relationships/image" Target="../media/image51.png"/><Relationship Id="rId10" Type="http://schemas.openxmlformats.org/officeDocument/2006/relationships/image" Target="../media/image57.png"/><Relationship Id="rId5" Type="http://schemas.openxmlformats.org/officeDocument/2006/relationships/image" Target="../media/image52.png"/><Relationship Id="rId7" Type="http://schemas.openxmlformats.org/officeDocument/2006/relationships/image" Target="../media/image54.png"/><Relationship Id="rId11"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18.xml"/><Relationship Id="rId9" Type="http://schemas.openxmlformats.org/officeDocument/2006/relationships/image" Target="../media/image56.png"/><Relationship Id="rId3" Type="http://schemas.openxmlformats.org/officeDocument/2006/relationships/image" Target="../media/image3.png"/><Relationship Id="rId6"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4" Type="http://schemas.openxmlformats.org/officeDocument/2006/relationships/image" Target="../media/image46.png"/><Relationship Id="rId5" Type="http://schemas.openxmlformats.org/officeDocument/2006/relationships/image" Target="../media/image47.png"/><Relationship Id="rId7"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png"/><Relationship Id="rId6" Type="http://schemas.openxmlformats.org/officeDocument/2006/relationships/image" Target="../media/image48.png"/></Relationships>
</file>

<file path=ppt/slides/_rels/slide2.xml.rels><?xml version="1.0" encoding="UTF-8" standalone="yes"?>
<Relationships xmlns="http://schemas.openxmlformats.org/package/2006/relationships"><Relationship Id="rId4" Type="http://schemas.openxmlformats.org/officeDocument/2006/relationships/image" Target="../media/image5.png"/><Relationship Id="rId5" Type="http://schemas.openxmlformats.org/officeDocument/2006/relationships/image" Target="../media/image6.png"/><Relationship Id="rId7"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6"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4" Type="http://schemas.openxmlformats.org/officeDocument/2006/relationships/image" Target="../media/image59.png"/><Relationship Id="rId10" Type="http://schemas.openxmlformats.org/officeDocument/2006/relationships/image" Target="../media/image63.png"/><Relationship Id="rId5" Type="http://schemas.openxmlformats.org/officeDocument/2006/relationships/image" Target="../media/image60.png"/><Relationship Id="rId7" Type="http://schemas.openxmlformats.org/officeDocument/2006/relationships/image" Target="../media/image61.png"/><Relationship Id="rId11" Type="http://schemas.microsoft.com/office/2007/relationships/hdphoto" Target="../media/hdphoto4.wdp"/><Relationship Id="rId12"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20.xml"/><Relationship Id="rId9" Type="http://schemas.openxmlformats.org/officeDocument/2006/relationships/image" Target="../media/image62.png"/><Relationship Id="rId3" Type="http://schemas.openxmlformats.org/officeDocument/2006/relationships/image" Target="../media/image3.png"/><Relationship Id="rId6"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4" Type="http://schemas.openxmlformats.org/officeDocument/2006/relationships/image" Target="../media/image46.png"/><Relationship Id="rId5" Type="http://schemas.openxmlformats.org/officeDocument/2006/relationships/image" Target="../media/image47.png"/><Relationship Id="rId7"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png"/><Relationship Id="rId6" Type="http://schemas.openxmlformats.org/officeDocument/2006/relationships/image" Target="../media/image48.png"/></Relationships>
</file>

<file path=ppt/slides/_rels/slide22.xml.rels><?xml version="1.0" encoding="UTF-8" standalone="yes"?>
<Relationships xmlns="http://schemas.openxmlformats.org/package/2006/relationships"><Relationship Id="rId14" Type="http://schemas.microsoft.com/office/2007/relationships/hdphoto" Target="../media/hdphoto9.wdp"/><Relationship Id="rId20" Type="http://schemas.openxmlformats.org/officeDocument/2006/relationships/image" Target="../media/image76.png"/><Relationship Id="rId4" Type="http://schemas.openxmlformats.org/officeDocument/2006/relationships/image" Target="../media/image65.png"/><Relationship Id="rId7" Type="http://schemas.openxmlformats.org/officeDocument/2006/relationships/image" Target="../media/image67.png"/><Relationship Id="rId11" Type="http://schemas.openxmlformats.org/officeDocument/2006/relationships/image" Target="../media/image69.png"/><Relationship Id="rId1" Type="http://schemas.openxmlformats.org/officeDocument/2006/relationships/slideLayout" Target="../slideLayouts/slideLayout2.xml"/><Relationship Id="rId6" Type="http://schemas.microsoft.com/office/2007/relationships/hdphoto" Target="../media/hdphoto5.wdp"/><Relationship Id="rId16" Type="http://schemas.openxmlformats.org/officeDocument/2006/relationships/image" Target="../media/image72.png"/><Relationship Id="rId8" Type="http://schemas.microsoft.com/office/2007/relationships/hdphoto" Target="../media/hdphoto6.wdp"/><Relationship Id="rId13" Type="http://schemas.openxmlformats.org/officeDocument/2006/relationships/image" Target="../media/image70.png"/><Relationship Id="rId10" Type="http://schemas.microsoft.com/office/2007/relationships/hdphoto" Target="../media/hdphoto7.wdp"/><Relationship Id="rId5" Type="http://schemas.openxmlformats.org/officeDocument/2006/relationships/image" Target="../media/image66.png"/><Relationship Id="rId15" Type="http://schemas.openxmlformats.org/officeDocument/2006/relationships/image" Target="../media/image71.png"/><Relationship Id="rId12" Type="http://schemas.microsoft.com/office/2007/relationships/hdphoto" Target="../media/hdphoto8.wdp"/><Relationship Id="rId17" Type="http://schemas.openxmlformats.org/officeDocument/2006/relationships/image" Target="../media/image73.png"/><Relationship Id="rId19" Type="http://schemas.openxmlformats.org/officeDocument/2006/relationships/image" Target="../media/image75.png"/><Relationship Id="rId2" Type="http://schemas.openxmlformats.org/officeDocument/2006/relationships/notesSlide" Target="../notesSlides/notesSlide22.xml"/><Relationship Id="rId9" Type="http://schemas.openxmlformats.org/officeDocument/2006/relationships/image" Target="../media/image68.png"/><Relationship Id="rId3" Type="http://schemas.openxmlformats.org/officeDocument/2006/relationships/image" Target="../media/image3.png"/><Relationship Id="rId18" Type="http://schemas.openxmlformats.org/officeDocument/2006/relationships/image" Target="../media/image74.png"/></Relationships>
</file>

<file path=ppt/slides/_rels/slide23.xml.rels><?xml version="1.0" encoding="UTF-8" standalone="yes"?>
<Relationships xmlns="http://schemas.openxmlformats.org/package/2006/relationships"><Relationship Id="rId14" Type="http://schemas.microsoft.com/office/2007/relationships/hdphoto" Target="../media/hdphoto14.wdp"/><Relationship Id="rId20" Type="http://schemas.openxmlformats.org/officeDocument/2006/relationships/image" Target="../media/image83.png"/><Relationship Id="rId4" Type="http://schemas.openxmlformats.org/officeDocument/2006/relationships/image" Target="../media/image77.png"/><Relationship Id="rId21" Type="http://schemas.openxmlformats.org/officeDocument/2006/relationships/image" Target="../media/image84.png"/><Relationship Id="rId7" Type="http://schemas.openxmlformats.org/officeDocument/2006/relationships/image" Target="../media/image78.png"/><Relationship Id="rId11"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65.png"/><Relationship Id="rId16" Type="http://schemas.microsoft.com/office/2007/relationships/hdphoto" Target="../media/hdphoto15.wdp"/><Relationship Id="rId8" Type="http://schemas.microsoft.com/office/2007/relationships/hdphoto" Target="../media/hdphoto11.wdp"/><Relationship Id="rId13" Type="http://schemas.openxmlformats.org/officeDocument/2006/relationships/image" Target="../media/image81.png"/><Relationship Id="rId10" Type="http://schemas.microsoft.com/office/2007/relationships/hdphoto" Target="../media/hdphoto12.wdp"/><Relationship Id="rId5" Type="http://schemas.microsoft.com/office/2007/relationships/hdphoto" Target="../media/hdphoto10.wdp"/><Relationship Id="rId15" Type="http://schemas.openxmlformats.org/officeDocument/2006/relationships/image" Target="../media/image82.png"/><Relationship Id="rId12" Type="http://schemas.microsoft.com/office/2007/relationships/hdphoto" Target="../media/hdphoto13.wdp"/><Relationship Id="rId17" Type="http://schemas.openxmlformats.org/officeDocument/2006/relationships/image" Target="../media/image72.png"/><Relationship Id="rId19" Type="http://schemas.openxmlformats.org/officeDocument/2006/relationships/image" Target="../media/image74.png"/><Relationship Id="rId2" Type="http://schemas.openxmlformats.org/officeDocument/2006/relationships/notesSlide" Target="../notesSlides/notesSlide23.xml"/><Relationship Id="rId9" Type="http://schemas.openxmlformats.org/officeDocument/2006/relationships/image" Target="../media/image79.png"/><Relationship Id="rId3" Type="http://schemas.openxmlformats.org/officeDocument/2006/relationships/image" Target="../media/image3.png"/><Relationship Id="rId18" Type="http://schemas.openxmlformats.org/officeDocument/2006/relationships/image" Target="../media/image73.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4" Type="http://schemas.openxmlformats.org/officeDocument/2006/relationships/image" Target="../media/image46.png"/><Relationship Id="rId5" Type="http://schemas.openxmlformats.org/officeDocument/2006/relationships/image" Target="../media/image47.png"/><Relationship Id="rId7"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png"/><Relationship Id="rId6"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6" Type="http://schemas.openxmlformats.org/officeDocument/2006/relationships/image" Target="../media/image85.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png"/><Relationship Id="rId5" Type="http://schemas.openxmlformats.org/officeDocument/2006/relationships/image" Target="../media/image32.png"/></Relationships>
</file>

<file path=ppt/slides/_rels/slide27.xml.rels><?xml version="1.0" encoding="UTF-8" standalone="yes"?>
<Relationships xmlns="http://schemas.openxmlformats.org/package/2006/relationships"><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86.png"/><Relationship Id="rId5" Type="http://schemas.openxmlformats.org/officeDocument/2006/relationships/image" Target="../media/image3.png"/></Relationships>
</file>

<file path=ppt/slides/_rels/slide28.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8.png"/></Relationships>
</file>

<file path=ppt/slides/_rels/slide29.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9.png"/><Relationship Id="rId5" Type="http://schemas.openxmlformats.org/officeDocument/2006/relationships/image" Target="../media/image90.png"/></Relationships>
</file>

<file path=ppt/slides/_rels/slide3.xml.rels><?xml version="1.0" encoding="UTF-8" standalone="yes"?>
<Relationships xmlns="http://schemas.openxmlformats.org/package/2006/relationships"><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5" Type="http://schemas.openxmlformats.org/officeDocument/2006/relationships/image" Target="../media/image11.png"/></Relationships>
</file>

<file path=ppt/slides/_rels/slide30.xml.rels><?xml version="1.0" encoding="UTF-8" standalone="yes"?>
<Relationships xmlns="http://schemas.openxmlformats.org/package/2006/relationships"><Relationship Id="rId6" Type="http://schemas.openxmlformats.org/officeDocument/2006/relationships/image" Target="../media/image3.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87.png"/><Relationship Id="rId5" Type="http://schemas.microsoft.com/office/2007/relationships/hdphoto" Target="../media/hdphoto16.wdp"/></Relationships>
</file>

<file path=ppt/slides/_rels/slide31.xml.rels><?xml version="1.0" encoding="UTF-8" standalone="yes"?>
<Relationships xmlns="http://schemas.openxmlformats.org/package/2006/relationships"><Relationship Id="rId6" Type="http://schemas.microsoft.com/office/2007/relationships/hdphoto" Target="../media/hdphoto17.wdp"/><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png"/><Relationship Id="rId5"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microsoft.com/office/2007/relationships/hdphoto" Target="../media/hdphoto18.wdp"/><Relationship Id="rId4" Type="http://schemas.openxmlformats.org/officeDocument/2006/relationships/image" Target="../media/image3.png"/><Relationship Id="rId5" Type="http://schemas.openxmlformats.org/officeDocument/2006/relationships/image" Target="../media/image92.png"/><Relationship Id="rId7"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7.png"/><Relationship Id="rId6" Type="http://schemas.microsoft.com/office/2007/relationships/hdphoto" Target="../media/hdphoto17.wdp"/></Relationships>
</file>

<file path=ppt/slides/_rels/slide33.xml.rels><?xml version="1.0" encoding="UTF-8" standalone="yes"?>
<Relationships xmlns="http://schemas.openxmlformats.org/package/2006/relationships"><Relationship Id="rId8" Type="http://schemas.microsoft.com/office/2007/relationships/hdphoto" Target="../media/hdphoto18.wdp"/><Relationship Id="rId4" Type="http://schemas.openxmlformats.org/officeDocument/2006/relationships/image" Target="../media/image3.png"/><Relationship Id="rId10" Type="http://schemas.microsoft.com/office/2007/relationships/hdphoto" Target="../media/hdphoto2.wdp"/><Relationship Id="rId5" Type="http://schemas.openxmlformats.org/officeDocument/2006/relationships/image" Target="../media/image92.png"/><Relationship Id="rId7"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33.xml"/><Relationship Id="rId9" Type="http://schemas.openxmlformats.org/officeDocument/2006/relationships/image" Target="../media/image34.png"/><Relationship Id="rId3" Type="http://schemas.openxmlformats.org/officeDocument/2006/relationships/image" Target="../media/image87.png"/><Relationship Id="rId6" Type="http://schemas.microsoft.com/office/2007/relationships/hdphoto" Target="../media/hdphoto17.wdp"/></Relationships>
</file>

<file path=ppt/slides/_rels/slide34.xml.rels><?xml version="1.0" encoding="UTF-8" standalone="yes"?>
<Relationships xmlns="http://schemas.openxmlformats.org/package/2006/relationships"><Relationship Id="rId8" Type="http://schemas.microsoft.com/office/2007/relationships/hdphoto" Target="../media/hdphoto16.wdp"/><Relationship Id="rId4" Type="http://schemas.microsoft.com/office/2007/relationships/hdphoto" Target="../media/hdphoto19.wdp"/><Relationship Id="rId5" Type="http://schemas.openxmlformats.org/officeDocument/2006/relationships/image" Target="../media/image3.png"/><Relationship Id="rId7"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34.xml"/><Relationship Id="rId9" Type="http://schemas.openxmlformats.org/officeDocument/2006/relationships/image" Target="../media/image96.png"/><Relationship Id="rId3" Type="http://schemas.openxmlformats.org/officeDocument/2006/relationships/image" Target="../media/image94.png"/><Relationship Id="rId6" Type="http://schemas.openxmlformats.org/officeDocument/2006/relationships/image" Target="../media/image95.png"/></Relationships>
</file>

<file path=ppt/slides/_rels/slide35.xml.rels><?xml version="1.0" encoding="UTF-8" standalone="yes"?>
<Relationships xmlns="http://schemas.openxmlformats.org/package/2006/relationships"><Relationship Id="rId8" Type="http://schemas.openxmlformats.org/officeDocument/2006/relationships/image" Target="../media/image99.png"/><Relationship Id="rId4" Type="http://schemas.openxmlformats.org/officeDocument/2006/relationships/video" Target="file://localhost/Users/haoz/papers/1102/m3f_photo/presentations/SIG11_mac/struct_opt.mov" TargetMode="External"/><Relationship Id="rId10" Type="http://schemas.openxmlformats.org/officeDocument/2006/relationships/image" Target="../media/image96.png"/><Relationship Id="rId5" Type="http://schemas.openxmlformats.org/officeDocument/2006/relationships/image" Target="../media/image97.png"/><Relationship Id="rId7" Type="http://schemas.openxmlformats.org/officeDocument/2006/relationships/image" Target="../media/image98.png"/><Relationship Id="rId11" Type="http://schemas.microsoft.com/office/2007/relationships/media" Target="file:///E:\Conference\SIGGRAPH%202011\slides\mac\struct_opt.mov" TargetMode="External"/><Relationship Id="rId1" Type="http://schemas.openxmlformats.org/officeDocument/2006/relationships/video" Target="file://localhost/Users/haoz/papers/1102/m3f_photo/presentations/SIG11_mac/struct_opt.mov" TargetMode="External"/><Relationship Id="rId2" Type="http://schemas.openxmlformats.org/officeDocument/2006/relationships/slideLayout" Target="../slideLayouts/slideLayout2.xml"/><Relationship Id="rId9" Type="http://schemas.openxmlformats.org/officeDocument/2006/relationships/image" Target="../media/image100.png"/><Relationship Id="rId3" Type="http://schemas.openxmlformats.org/officeDocument/2006/relationships/notesSlide" Target="../notesSlides/notesSlide35.xml"/><Relationship Id="rId6" Type="http://schemas.openxmlformats.org/officeDocument/2006/relationships/image" Target="../media/image3.png"/></Relationships>
</file>

<file path=ppt/slides/_rels/slide3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4"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png"/><Relationship Id="rId5" Type="http://schemas.openxmlformats.org/officeDocument/2006/relationships/image" Target="../media/image103.png"/></Relationships>
</file>

<file path=ppt/slides/_rels/slide38.xml.rels><?xml version="1.0" encoding="UTF-8" standalone="yes"?>
<Relationships xmlns="http://schemas.openxmlformats.org/package/2006/relationships"><Relationship Id="rId4"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png"/><Relationship Id="rId5" Type="http://schemas.openxmlformats.org/officeDocument/2006/relationships/image" Target="../media/image105.png"/></Relationships>
</file>

<file path=ppt/slides/_rels/slide39.xml.rels><?xml version="1.0" encoding="UTF-8" standalone="yes"?>
<Relationships xmlns="http://schemas.openxmlformats.org/package/2006/relationships"><Relationship Id="rId4" Type="http://schemas.openxmlformats.org/officeDocument/2006/relationships/image" Target="../media/image106.png"/><Relationship Id="rId5" Type="http://schemas.openxmlformats.org/officeDocument/2006/relationships/image" Target="../media/image107.png"/><Relationship Id="rId7" Type="http://schemas.openxmlformats.org/officeDocument/2006/relationships/image" Target="../media/image109.png"/><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png"/><Relationship Id="rId6" Type="http://schemas.openxmlformats.org/officeDocument/2006/relationships/image" Target="../media/image108.png"/></Relationships>
</file>

<file path=ppt/slides/_rels/slide4.xml.rels><?xml version="1.0" encoding="UTF-8" standalone="yes"?>
<Relationships xmlns="http://schemas.openxmlformats.org/package/2006/relationships"><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40.xml.rels><?xml version="1.0" encoding="UTF-8" standalone="yes"?>
<Relationships xmlns="http://schemas.openxmlformats.org/package/2006/relationships"><Relationship Id="rId4" Type="http://schemas.openxmlformats.org/officeDocument/2006/relationships/image" Target="../media/image106.png"/><Relationship Id="rId5" Type="http://schemas.openxmlformats.org/officeDocument/2006/relationships/image" Target="../media/image107.png"/><Relationship Id="rId7"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png"/><Relationship Id="rId6" Type="http://schemas.openxmlformats.org/officeDocument/2006/relationships/image" Target="../media/image110.png"/></Relationships>
</file>

<file path=ppt/slides/_rels/slide41.xml.rels><?xml version="1.0" encoding="UTF-8" standalone="yes"?>
<Relationships xmlns="http://schemas.openxmlformats.org/package/2006/relationships"><Relationship Id="rId4" Type="http://schemas.openxmlformats.org/officeDocument/2006/relationships/image" Target="../media/image106.png"/><Relationship Id="rId5" Type="http://schemas.openxmlformats.org/officeDocument/2006/relationships/image" Target="../media/image107.png"/><Relationship Id="rId7"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png"/><Relationship Id="rId6" Type="http://schemas.openxmlformats.org/officeDocument/2006/relationships/image" Target="../media/image112.png"/></Relationships>
</file>

<file path=ppt/slides/_rels/slide42.xml.rels><?xml version="1.0" encoding="UTF-8" standalone="yes"?>
<Relationships xmlns="http://schemas.openxmlformats.org/package/2006/relationships"><Relationship Id="rId6" Type="http://schemas.openxmlformats.org/officeDocument/2006/relationships/image" Target="../media/image114.png"/><Relationship Id="rId4"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png"/><Relationship Id="rId5" Type="http://schemas.openxmlformats.org/officeDocument/2006/relationships/image" Target="../media/image107.png"/></Relationships>
</file>

<file path=ppt/slides/_rels/slide43.xml.rels><?xml version="1.0" encoding="UTF-8" standalone="yes"?>
<Relationships xmlns="http://schemas.openxmlformats.org/package/2006/relationships"><Relationship Id="rId4" Type="http://schemas.openxmlformats.org/officeDocument/2006/relationships/image" Target="../media/image106.png"/><Relationship Id="rId5" Type="http://schemas.openxmlformats.org/officeDocument/2006/relationships/image" Target="../media/image107.png"/><Relationship Id="rId7"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png"/><Relationship Id="rId6" Type="http://schemas.openxmlformats.org/officeDocument/2006/relationships/image" Target="../media/image115.png"/></Relationships>
</file>

<file path=ppt/slides/_rels/slide44.xml.rels><?xml version="1.0" encoding="UTF-8" standalone="yes"?>
<Relationships xmlns="http://schemas.openxmlformats.org/package/2006/relationships"><Relationship Id="rId4" Type="http://schemas.openxmlformats.org/officeDocument/2006/relationships/image" Target="../media/image106.png"/><Relationship Id="rId5" Type="http://schemas.openxmlformats.org/officeDocument/2006/relationships/image" Target="../media/image107.png"/><Relationship Id="rId7"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png"/><Relationship Id="rId6" Type="http://schemas.openxmlformats.org/officeDocument/2006/relationships/image" Target="../media/image11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3"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9.png"/><Relationship Id="rId3" Type="http://schemas.openxmlformats.org/officeDocument/2006/relationships/image" Target="../media/image1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4"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3"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3"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50.xml.rels><?xml version="1.0" encoding="UTF-8" standalone="yes"?>
<Relationships xmlns="http://schemas.openxmlformats.org/package/2006/relationships"><Relationship Id="rId4" Type="http://schemas.openxmlformats.org/officeDocument/2006/relationships/video" Target="file://localhost/Users/haoz/papers/1102/m3f_photo/presentations/SIG11_mac/ending.mov" TargetMode="External"/><Relationship Id="rId5" Type="http://schemas.openxmlformats.org/officeDocument/2006/relationships/image" Target="../media/image122.png"/><Relationship Id="rId7" Type="http://schemas.microsoft.com/office/2007/relationships/media" Target="file:///E:\Conference\SIGGRAPH%202011\slides\mac\ending.mov" TargetMode="External"/><Relationship Id="rId1" Type="http://schemas.openxmlformats.org/officeDocument/2006/relationships/video" Target="file://localhost/Users/haoz/papers/1102/m3f_photo/presentations/SIG11_mac/ending.mov" TargetMode="External"/><Relationship Id="rId2" Type="http://schemas.openxmlformats.org/officeDocument/2006/relationships/slideLayout" Target="../slideLayouts/slideLayout2.xml"/><Relationship Id="rId3" Type="http://schemas.openxmlformats.org/officeDocument/2006/relationships/notesSlide" Target="../notesSlides/notesSlide48.xml"/><Relationship Id="rId6" Type="http://schemas.openxmlformats.org/officeDocument/2006/relationships/image" Target="../media/image123.png"/></Relationships>
</file>

<file path=ppt/slides/_rels/slide6.xml.rels><?xml version="1.0" encoding="UTF-8" standalone="yes"?>
<Relationships xmlns="http://schemas.openxmlformats.org/package/2006/relationships"><Relationship Id="rId6" Type="http://schemas.openxmlformats.org/officeDocument/2006/relationships/image" Target="../media/image3.pn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eg"/><Relationship Id="rId5" Type="http://schemas.openxmlformats.org/officeDocument/2006/relationships/image" Target="../media/image16.png"/></Relationships>
</file>

<file path=ppt/slides/_rels/slide7.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4" Type="http://schemas.openxmlformats.org/officeDocument/2006/relationships/image" Target="../media/image18.png"/><Relationship Id="rId10" Type="http://schemas.openxmlformats.org/officeDocument/2006/relationships/image" Target="../media/image24.png"/><Relationship Id="rId5" Type="http://schemas.openxmlformats.org/officeDocument/2006/relationships/image" Target="../media/image19.png"/><Relationship Id="rId7"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8.xml"/><Relationship Id="rId9" Type="http://schemas.openxmlformats.org/officeDocument/2006/relationships/image" Target="../media/image23.png"/><Relationship Id="rId3" Type="http://schemas.openxmlformats.org/officeDocument/2006/relationships/image" Target="../media/image3.png"/><Relationship Id="rId6"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4" Type="http://schemas.openxmlformats.org/officeDocument/2006/relationships/image" Target="../media/image21.png"/><Relationship Id="rId10" Type="http://schemas.openxmlformats.org/officeDocument/2006/relationships/image" Target="../media/image19.png"/><Relationship Id="rId5" Type="http://schemas.openxmlformats.org/officeDocument/2006/relationships/image" Target="../media/image22.png"/><Relationship Id="rId7"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9.xml"/><Relationship Id="rId9" Type="http://schemas.openxmlformats.org/officeDocument/2006/relationships/image" Target="../media/image18.png"/><Relationship Id="rId3" Type="http://schemas.openxmlformats.org/officeDocument/2006/relationships/image" Target="../media/image3.png"/><Relationship Id="rId6"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832470" y="685800"/>
            <a:ext cx="5637559" cy="96641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2900" dirty="0">
                <a:solidFill>
                  <a:schemeClr val="bg2"/>
                </a:solidFill>
                <a:effectLst>
                  <a:outerShdw blurRad="50800" dist="38100" dir="2700000" algn="tl" rotWithShape="0">
                    <a:schemeClr val="accent4">
                      <a:alpha val="43000"/>
                    </a:schemeClr>
                  </a:outerShdw>
                </a:effectLst>
                <a:latin typeface="Arial Bold" charset="0"/>
              </a:rPr>
              <a:t>Photo-Inspired </a:t>
            </a:r>
            <a:r>
              <a:rPr lang="en-US" sz="2900" dirty="0" smtClean="0">
                <a:solidFill>
                  <a:schemeClr val="bg2"/>
                </a:solidFill>
                <a:effectLst>
                  <a:outerShdw blurRad="50800" dist="38100" dir="2700000" algn="tl" rotWithShape="0">
                    <a:schemeClr val="accent4">
                      <a:alpha val="43000"/>
                    </a:schemeClr>
                  </a:outerShdw>
                </a:effectLst>
                <a:latin typeface="Arial Bold" charset="0"/>
              </a:rPr>
              <a:t>Model-Driven 3D </a:t>
            </a:r>
            <a:r>
              <a:rPr lang="en-US" sz="2900" dirty="0">
                <a:solidFill>
                  <a:schemeClr val="bg2"/>
                </a:solidFill>
                <a:effectLst>
                  <a:outerShdw blurRad="50800" dist="38100" dir="2700000" algn="tl" rotWithShape="0">
                    <a:schemeClr val="accent4">
                      <a:alpha val="43000"/>
                    </a:schemeClr>
                  </a:outerShdw>
                </a:effectLst>
                <a:latin typeface="Arial Bold" charset="0"/>
              </a:rPr>
              <a:t>Object Modeling</a:t>
            </a:r>
          </a:p>
        </p:txBody>
      </p:sp>
      <p:sp>
        <p:nvSpPr>
          <p:cNvPr id="3075" name="Text Box 10"/>
          <p:cNvSpPr txBox="1">
            <a:spLocks noChangeArrowheads="1"/>
          </p:cNvSpPr>
          <p:nvPr/>
        </p:nvSpPr>
        <p:spPr bwMode="auto">
          <a:xfrm>
            <a:off x="457200" y="2057400"/>
            <a:ext cx="6454775" cy="56630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600" dirty="0">
                <a:effectLst>
                  <a:outerShdw blurRad="50800" dist="38100" dir="2700000" algn="tl" rotWithShape="0">
                    <a:schemeClr val="accent4">
                      <a:alpha val="43000"/>
                    </a:schemeClr>
                  </a:outerShdw>
                </a:effectLst>
              </a:rPr>
              <a:t>Kai </a:t>
            </a:r>
            <a:r>
              <a:rPr lang="en-US" sz="1600" dirty="0" smtClean="0">
                <a:effectLst>
                  <a:outerShdw blurRad="50800" dist="38100" dir="2700000" algn="tl" rotWithShape="0">
                    <a:schemeClr val="accent4">
                      <a:alpha val="43000"/>
                    </a:schemeClr>
                  </a:outerShdw>
                </a:effectLst>
              </a:rPr>
              <a:t>Xu</a:t>
            </a:r>
            <a:r>
              <a:rPr lang="en-US" sz="1600" baseline="30000" dirty="0" smtClean="0">
                <a:effectLst>
                  <a:outerShdw blurRad="50800" dist="38100" dir="2700000" algn="tl" rotWithShape="0">
                    <a:schemeClr val="accent4">
                      <a:alpha val="43000"/>
                    </a:schemeClr>
                  </a:outerShdw>
                </a:effectLst>
              </a:rPr>
              <a:t>1,2</a:t>
            </a:r>
            <a:r>
              <a:rPr lang="en-US" sz="1600" dirty="0" smtClean="0">
                <a:effectLst>
                  <a:outerShdw blurRad="50800" dist="38100" dir="2700000" algn="tl" rotWithShape="0">
                    <a:schemeClr val="accent4">
                      <a:alpha val="43000"/>
                    </a:schemeClr>
                  </a:outerShdw>
                </a:effectLst>
              </a:rPr>
              <a:t>   </a:t>
            </a:r>
            <a:r>
              <a:rPr lang="en-US" sz="1600" dirty="0" err="1" smtClean="0">
                <a:effectLst>
                  <a:outerShdw blurRad="50800" dist="38100" dir="2700000" algn="tl" rotWithShape="0">
                    <a:schemeClr val="accent4">
                      <a:alpha val="43000"/>
                    </a:schemeClr>
                  </a:outerShdw>
                </a:effectLst>
              </a:rPr>
              <a:t>Hanlin</a:t>
            </a:r>
            <a:r>
              <a:rPr lang="en-US" sz="1600" dirty="0" smtClean="0">
                <a:effectLst>
                  <a:outerShdw blurRad="50800" dist="38100" dir="2700000" algn="tl" rotWithShape="0">
                    <a:schemeClr val="accent4">
                      <a:alpha val="43000"/>
                    </a:schemeClr>
                  </a:outerShdw>
                </a:effectLst>
              </a:rPr>
              <a:t> Zheng</a:t>
            </a:r>
            <a:r>
              <a:rPr lang="en-US" sz="1600" baseline="30000" dirty="0" smtClean="0">
                <a:effectLst>
                  <a:outerShdw blurRad="50800" dist="38100" dir="2700000" algn="tl" rotWithShape="0">
                    <a:schemeClr val="accent4">
                      <a:alpha val="43000"/>
                    </a:schemeClr>
                  </a:outerShdw>
                </a:effectLst>
              </a:rPr>
              <a:t>3</a:t>
            </a:r>
            <a:r>
              <a:rPr lang="en-US" sz="1600" dirty="0" smtClean="0">
                <a:effectLst>
                  <a:outerShdw blurRad="50800" dist="38100" dir="2700000" algn="tl" rotWithShape="0">
                    <a:schemeClr val="accent4">
                      <a:alpha val="43000"/>
                    </a:schemeClr>
                  </a:outerShdw>
                </a:effectLst>
              </a:rPr>
              <a:t>    </a:t>
            </a:r>
            <a:r>
              <a:rPr lang="en-US" sz="1600" b="1" u="sng" dirty="0" smtClean="0">
                <a:effectLst>
                  <a:outerShdw blurRad="50800" dist="38100" dir="2700000" algn="tl" rotWithShape="0">
                    <a:schemeClr val="accent4">
                      <a:alpha val="43000"/>
                    </a:schemeClr>
                  </a:outerShdw>
                </a:effectLst>
              </a:rPr>
              <a:t>Hao (Richard) Zhang</a:t>
            </a:r>
            <a:r>
              <a:rPr lang="en-US" sz="1600" b="1" baseline="30000" dirty="0" smtClean="0">
                <a:effectLst>
                  <a:outerShdw blurRad="50800" dist="38100" dir="2700000" algn="tl" rotWithShape="0">
                    <a:schemeClr val="accent4">
                      <a:alpha val="43000"/>
                    </a:schemeClr>
                  </a:outerShdw>
                </a:effectLst>
              </a:rPr>
              <a:t>2</a:t>
            </a:r>
            <a:r>
              <a:rPr lang="en-US" sz="1600" b="1" dirty="0" smtClean="0">
                <a:effectLst>
                  <a:outerShdw blurRad="50800" dist="38100" dir="2700000" algn="tl" rotWithShape="0">
                    <a:schemeClr val="accent4">
                      <a:alpha val="43000"/>
                    </a:schemeClr>
                  </a:outerShdw>
                </a:effectLst>
              </a:rPr>
              <a:t> </a:t>
            </a:r>
            <a:r>
              <a:rPr lang="en-US" sz="1600" dirty="0" smtClean="0">
                <a:effectLst>
                  <a:outerShdw blurRad="50800" dist="38100" dir="2700000" algn="tl" rotWithShape="0">
                    <a:schemeClr val="accent4">
                      <a:alpha val="43000"/>
                    </a:schemeClr>
                  </a:outerShdw>
                </a:effectLst>
              </a:rPr>
              <a:t>  Daniel Cohen-Or</a:t>
            </a:r>
            <a:r>
              <a:rPr lang="en-US" sz="1600" baseline="30000" dirty="0" smtClean="0">
                <a:effectLst>
                  <a:outerShdw blurRad="50800" dist="38100" dir="2700000" algn="tl" rotWithShape="0">
                    <a:schemeClr val="accent4">
                      <a:alpha val="43000"/>
                    </a:schemeClr>
                  </a:outerShdw>
                </a:effectLst>
              </a:rPr>
              <a:t>4</a:t>
            </a:r>
            <a:r>
              <a:rPr lang="en-US" sz="1600" dirty="0" smtClean="0">
                <a:effectLst>
                  <a:outerShdw blurRad="50800" dist="38100" dir="2700000" algn="tl" rotWithShape="0">
                    <a:schemeClr val="accent4">
                      <a:alpha val="43000"/>
                    </a:schemeClr>
                  </a:outerShdw>
                </a:effectLst>
              </a:rPr>
              <a:t>       </a:t>
            </a:r>
            <a:r>
              <a:rPr lang="en-US" sz="1600" dirty="0" err="1" smtClean="0">
                <a:effectLst>
                  <a:outerShdw blurRad="50800" dist="38100" dir="2700000" algn="tl" rotWithShape="0">
                    <a:schemeClr val="accent4">
                      <a:alpha val="43000"/>
                    </a:schemeClr>
                  </a:outerShdw>
                </a:effectLst>
              </a:rPr>
              <a:t>Ligang</a:t>
            </a:r>
            <a:r>
              <a:rPr lang="en-US" sz="1600" dirty="0" smtClean="0">
                <a:effectLst>
                  <a:outerShdw blurRad="50800" dist="38100" dir="2700000" algn="tl" rotWithShape="0">
                    <a:schemeClr val="accent4">
                      <a:alpha val="43000"/>
                    </a:schemeClr>
                  </a:outerShdw>
                </a:effectLst>
              </a:rPr>
              <a:t> Liu</a:t>
            </a:r>
            <a:r>
              <a:rPr lang="en-US" sz="1600" baseline="30000" dirty="0" smtClean="0">
                <a:effectLst>
                  <a:outerShdw blurRad="50800" dist="38100" dir="2700000" algn="tl" rotWithShape="0">
                    <a:schemeClr val="accent4">
                      <a:alpha val="43000"/>
                    </a:schemeClr>
                  </a:outerShdw>
                </a:effectLst>
              </a:rPr>
              <a:t>3</a:t>
            </a:r>
            <a:r>
              <a:rPr lang="en-US" sz="1600" dirty="0" smtClean="0">
                <a:effectLst>
                  <a:outerShdw blurRad="50800" dist="38100" dir="2700000" algn="tl" rotWithShape="0">
                    <a:schemeClr val="accent4">
                      <a:alpha val="43000"/>
                    </a:schemeClr>
                  </a:outerShdw>
                </a:effectLst>
              </a:rPr>
              <a:t>      </a:t>
            </a:r>
            <a:r>
              <a:rPr lang="en-US" sz="1600" dirty="0" err="1" smtClean="0">
                <a:effectLst>
                  <a:outerShdw blurRad="50800" dist="38100" dir="2700000" algn="tl" rotWithShape="0">
                    <a:schemeClr val="accent4">
                      <a:alpha val="43000"/>
                    </a:schemeClr>
                  </a:outerShdw>
                </a:effectLst>
              </a:rPr>
              <a:t>Yueshan</a:t>
            </a:r>
            <a:r>
              <a:rPr lang="en-US" sz="1600" dirty="0" smtClean="0">
                <a:effectLst>
                  <a:outerShdw blurRad="50800" dist="38100" dir="2700000" algn="tl" rotWithShape="0">
                    <a:schemeClr val="accent4">
                      <a:alpha val="43000"/>
                    </a:schemeClr>
                  </a:outerShdw>
                </a:effectLst>
              </a:rPr>
              <a:t> Xiong</a:t>
            </a:r>
            <a:r>
              <a:rPr lang="en-US" sz="1600" baseline="30000" dirty="0" smtClean="0">
                <a:effectLst>
                  <a:outerShdw blurRad="50800" dist="38100" dir="2700000" algn="tl" rotWithShape="0">
                    <a:schemeClr val="accent4">
                      <a:alpha val="43000"/>
                    </a:schemeClr>
                  </a:outerShdw>
                </a:effectLst>
              </a:rPr>
              <a:t>1</a:t>
            </a:r>
            <a:endParaRPr lang="en-US" sz="1600" baseline="30000" dirty="0">
              <a:effectLst>
                <a:outerShdw blurRad="50800" dist="38100" dir="2700000" algn="tl" rotWithShape="0">
                  <a:schemeClr val="accent4">
                    <a:alpha val="43000"/>
                  </a:schemeClr>
                </a:outerShdw>
              </a:effectLst>
            </a:endParaRPr>
          </a:p>
        </p:txBody>
      </p:sp>
      <p:grpSp>
        <p:nvGrpSpPr>
          <p:cNvPr id="2" name="组合 1"/>
          <p:cNvGrpSpPr/>
          <p:nvPr/>
        </p:nvGrpSpPr>
        <p:grpSpPr>
          <a:xfrm>
            <a:off x="633264" y="2817524"/>
            <a:ext cx="6180286" cy="672799"/>
            <a:chOff x="633264" y="2849488"/>
            <a:chExt cx="6180286" cy="672799"/>
          </a:xfrm>
        </p:grpSpPr>
        <p:sp>
          <p:nvSpPr>
            <p:cNvPr id="4" name="Text Box 10"/>
            <p:cNvSpPr txBox="1">
              <a:spLocks noChangeArrowheads="1"/>
            </p:cNvSpPr>
            <p:nvPr/>
          </p:nvSpPr>
          <p:spPr bwMode="auto">
            <a:xfrm>
              <a:off x="633264" y="2849488"/>
              <a:ext cx="6180286" cy="6727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lIns="102413" tIns="51206" rIns="102413" bIns="5120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ts val="600"/>
                </a:spcBef>
              </a:pPr>
              <a:r>
                <a:rPr lang="en-US" sz="1600" baseline="30000" dirty="0" smtClean="0">
                  <a:effectLst>
                    <a:outerShdw blurRad="50800" dist="38100" dir="2700000" algn="tl" rotWithShape="0">
                      <a:schemeClr val="accent4">
                        <a:alpha val="43000"/>
                      </a:schemeClr>
                    </a:outerShdw>
                  </a:effectLst>
                </a:rPr>
                <a:t>1</a:t>
              </a:r>
              <a:r>
                <a:rPr lang="en-US" sz="1600" dirty="0" smtClean="0">
                  <a:effectLst>
                    <a:outerShdw blurRad="50800" dist="38100" dir="2700000" algn="tl" rotWithShape="0">
                      <a:schemeClr val="accent4">
                        <a:alpha val="43000"/>
                      </a:schemeClr>
                    </a:outerShdw>
                  </a:effectLst>
                </a:rPr>
                <a:t>National Univ. </a:t>
              </a:r>
              <a:r>
                <a:rPr lang="en-US" sz="1600" dirty="0">
                  <a:effectLst>
                    <a:outerShdw blurRad="50800" dist="38100" dir="2700000" algn="tl" rotWithShape="0">
                      <a:schemeClr val="accent4">
                        <a:alpha val="43000"/>
                      </a:schemeClr>
                    </a:outerShdw>
                  </a:effectLst>
                </a:rPr>
                <a:t>of Defense </a:t>
              </a:r>
              <a:r>
                <a:rPr lang="en-US" sz="1600" dirty="0" smtClean="0">
                  <a:effectLst>
                    <a:outerShdw blurRad="50800" dist="38100" dir="2700000" algn="tl" rotWithShape="0">
                      <a:schemeClr val="accent4">
                        <a:alpha val="43000"/>
                      </a:schemeClr>
                    </a:outerShdw>
                  </a:effectLst>
                </a:rPr>
                <a:t>Tech.        </a:t>
              </a:r>
              <a:r>
                <a:rPr lang="en-US" sz="1600" baseline="30000" dirty="0" smtClean="0">
                  <a:effectLst>
                    <a:outerShdw blurRad="50800" dist="38100" dir="2700000" algn="tl" rotWithShape="0">
                      <a:schemeClr val="accent4">
                        <a:alpha val="43000"/>
                      </a:schemeClr>
                    </a:outerShdw>
                  </a:effectLst>
                </a:rPr>
                <a:t>2</a:t>
              </a:r>
              <a:r>
                <a:rPr lang="en-US" sz="1600" dirty="0" smtClean="0">
                  <a:effectLst>
                    <a:outerShdw blurRad="50800" dist="38100" dir="2700000" algn="tl" rotWithShape="0">
                      <a:schemeClr val="accent4">
                        <a:alpha val="43000"/>
                      </a:schemeClr>
                    </a:outerShdw>
                  </a:effectLst>
                </a:rPr>
                <a:t>Simon </a:t>
              </a:r>
              <a:r>
                <a:rPr lang="en-US" sz="1600" dirty="0">
                  <a:effectLst>
                    <a:outerShdw blurRad="50800" dist="38100" dir="2700000" algn="tl" rotWithShape="0">
                      <a:schemeClr val="accent4">
                        <a:alpha val="43000"/>
                      </a:schemeClr>
                    </a:outerShdw>
                  </a:effectLst>
                </a:rPr>
                <a:t>Fraser Univ</a:t>
              </a:r>
              <a:r>
                <a:rPr lang="en-US" sz="1600" dirty="0" smtClean="0">
                  <a:effectLst>
                    <a:outerShdw blurRad="50800" dist="38100" dir="2700000" algn="tl" rotWithShape="0">
                      <a:schemeClr val="accent4">
                        <a:alpha val="43000"/>
                      </a:schemeClr>
                    </a:outerShdw>
                  </a:effectLst>
                </a:rPr>
                <a:t>.</a:t>
              </a:r>
            </a:p>
            <a:p>
              <a:pPr algn="ctr" eaLnBrk="1" hangingPunct="1">
                <a:spcBef>
                  <a:spcPts val="600"/>
                </a:spcBef>
              </a:pPr>
              <a:r>
                <a:rPr lang="en-US" sz="1600" baseline="30000" dirty="0" smtClean="0">
                  <a:effectLst>
                    <a:outerShdw blurRad="50800" dist="38100" dir="2700000" algn="tl" rotWithShape="0">
                      <a:schemeClr val="accent4">
                        <a:alpha val="43000"/>
                      </a:schemeClr>
                    </a:outerShdw>
                  </a:effectLst>
                </a:rPr>
                <a:t>3</a:t>
              </a:r>
              <a:r>
                <a:rPr lang="en-US" sz="1600" dirty="0" smtClean="0">
                  <a:effectLst>
                    <a:outerShdw blurRad="50800" dist="38100" dir="2700000" algn="tl" rotWithShape="0">
                      <a:schemeClr val="accent4">
                        <a:alpha val="43000"/>
                      </a:schemeClr>
                    </a:outerShdw>
                  </a:effectLst>
                </a:rPr>
                <a:t>Zhejiang </a:t>
              </a:r>
              <a:r>
                <a:rPr lang="en-US" sz="1600" dirty="0">
                  <a:effectLst>
                    <a:outerShdw blurRad="50800" dist="38100" dir="2700000" algn="tl" rotWithShape="0">
                      <a:schemeClr val="accent4">
                        <a:alpha val="43000"/>
                      </a:schemeClr>
                    </a:outerShdw>
                  </a:effectLst>
                </a:rPr>
                <a:t>Univ</a:t>
              </a:r>
              <a:r>
                <a:rPr lang="en-US" sz="1600" dirty="0" smtClean="0">
                  <a:effectLst>
                    <a:outerShdw blurRad="50800" dist="38100" dir="2700000" algn="tl" rotWithShape="0">
                      <a:schemeClr val="accent4">
                        <a:alpha val="43000"/>
                      </a:schemeClr>
                    </a:outerShdw>
                  </a:effectLst>
                </a:rPr>
                <a:t>. </a:t>
              </a:r>
              <a:r>
                <a:rPr lang="en-US" altLang="zh-CN" sz="1600" dirty="0" smtClean="0">
                  <a:effectLst>
                    <a:outerShdw blurRad="50800" dist="38100" dir="2700000" algn="tl" rotWithShape="0">
                      <a:schemeClr val="accent4">
                        <a:alpha val="43000"/>
                      </a:schemeClr>
                    </a:outerShdw>
                  </a:effectLst>
                </a:rPr>
                <a:t>        </a:t>
              </a:r>
              <a:r>
                <a:rPr lang="en-US" altLang="zh-CN" sz="1600" baseline="30000" dirty="0" smtClean="0">
                  <a:effectLst>
                    <a:outerShdw blurRad="50800" dist="38100" dir="2700000" algn="tl" rotWithShape="0">
                      <a:schemeClr val="accent4">
                        <a:alpha val="43000"/>
                      </a:schemeClr>
                    </a:outerShdw>
                  </a:effectLst>
                </a:rPr>
                <a:t>4</a:t>
              </a:r>
              <a:r>
                <a:rPr lang="en-US" sz="1600" dirty="0" smtClean="0">
                  <a:effectLst>
                    <a:outerShdw blurRad="50800" dist="38100" dir="2700000" algn="tl" rotWithShape="0">
                      <a:schemeClr val="accent4">
                        <a:alpha val="43000"/>
                      </a:schemeClr>
                    </a:outerShdw>
                  </a:effectLst>
                </a:rPr>
                <a:t>Tel-Aviv </a:t>
              </a:r>
              <a:r>
                <a:rPr lang="en-US" sz="1600" dirty="0">
                  <a:effectLst>
                    <a:outerShdw blurRad="50800" dist="38100" dir="2700000" algn="tl" rotWithShape="0">
                      <a:schemeClr val="accent4">
                        <a:alpha val="43000"/>
                      </a:schemeClr>
                    </a:outerShdw>
                  </a:effectLst>
                </a:rPr>
                <a:t>Univ.</a:t>
              </a:r>
            </a:p>
          </p:txBody>
        </p:sp>
        <p:pic>
          <p:nvPicPr>
            <p:cNvPr id="5" name="Picture 4" descr="F:\Homepage Stuff\gallerize\projects\photo-inspired\NUDT_logo.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8200" y="2883397"/>
              <a:ext cx="292543" cy="289141"/>
            </a:xfrm>
            <a:prstGeom prst="rect">
              <a:avLst/>
            </a:prstGeom>
            <a:noFill/>
            <a:ln>
              <a:noFill/>
            </a:ln>
            <a:extLst/>
          </p:spPr>
        </p:pic>
        <p:pic>
          <p:nvPicPr>
            <p:cNvPr id="6" name="Picture 5" descr="F:\Homepage Stuff\gallerize\projects\photo-inspired\ZJU_logo.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28800" y="3206450"/>
              <a:ext cx="289141" cy="289141"/>
            </a:xfrm>
            <a:prstGeom prst="rect">
              <a:avLst/>
            </a:prstGeom>
            <a:noFill/>
            <a:ln>
              <a:noFill/>
            </a:ln>
            <a:extLst/>
          </p:spPr>
        </p:pic>
        <p:pic>
          <p:nvPicPr>
            <p:cNvPr id="7" name="Picture 6" descr="F:\Homepage Stuff\gallerize\projects\photo-inspired\SFU_logo.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95026" y="2896746"/>
              <a:ext cx="289141" cy="289141"/>
            </a:xfrm>
            <a:prstGeom prst="rect">
              <a:avLst/>
            </a:prstGeom>
            <a:noFill/>
            <a:ln>
              <a:noFill/>
            </a:ln>
            <a:extLst/>
          </p:spPr>
        </p:pic>
        <p:pic>
          <p:nvPicPr>
            <p:cNvPr id="8" name="Picture 7" descr="F:\Homepage Stuff\gallerize\projects\photo-inspired\TAU_logo.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13059" y="3190844"/>
              <a:ext cx="289141" cy="289141"/>
            </a:xfrm>
            <a:prstGeom prst="rect">
              <a:avLst/>
            </a:prstGeom>
            <a:noFill/>
            <a:ln>
              <a:noFill/>
            </a:ln>
            <a:extLst/>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de-DE" sz="2400" b="1" smtClean="0">
                <a:solidFill>
                  <a:schemeClr val="bg2"/>
                </a:solidFill>
                <a:effectLst>
                  <a:outerShdw blurRad="50800" dist="38100" dir="2700000" algn="tl" rotWithShape="0">
                    <a:schemeClr val="accent4">
                      <a:alpha val="43000"/>
                    </a:schemeClr>
                  </a:outerShdw>
                </a:effectLst>
                <a:latin typeface="Arial Bold" charset="0"/>
              </a:rPr>
              <a:t>Key: model reuse</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sp>
        <p:nvSpPr>
          <p:cNvPr id="7" name="Rectangle 3"/>
          <p:cNvSpPr txBox="1">
            <a:spLocks noChangeArrowheads="1"/>
          </p:cNvSpPr>
          <p:nvPr/>
        </p:nvSpPr>
        <p:spPr bwMode="auto">
          <a:xfrm>
            <a:off x="279400" y="920794"/>
            <a:ext cx="6732588" cy="2884443"/>
          </a:xfrm>
          <a:prstGeom prst="rect">
            <a:avLst/>
          </a:prstGeom>
          <a:noFill/>
          <a:ln w="9525">
            <a:noFill/>
            <a:miter lim="800000"/>
            <a:headEnd/>
            <a:tailEnd/>
          </a:ln>
          <a:effectLst/>
        </p:spPr>
        <p:txBody>
          <a:bodyPr vert="horz" wrap="square" lIns="73152" tIns="36576" rIns="73152" bIns="36576" numCol="1" anchor="t" anchorCtr="0" compatLnSpc="1">
            <a:prstTxWarp prst="textNoShape">
              <a:avLst/>
            </a:prstTxWarp>
          </a:bodyPr>
          <a:lstStyle>
            <a:lvl1pPr marL="273050" indent="-273050" algn="l" rtl="0" eaLnBrk="0" fontAlgn="base" hangingPunct="0">
              <a:lnSpc>
                <a:spcPct val="110000"/>
              </a:lnSpc>
              <a:spcBef>
                <a:spcPts val="475"/>
              </a:spcBef>
              <a:spcAft>
                <a:spcPts val="475"/>
              </a:spcAft>
              <a:buClr>
                <a:schemeClr val="accent6"/>
              </a:buClr>
              <a:buSzPct val="110000"/>
              <a:buChar char="•"/>
              <a:defRPr sz="2500">
                <a:solidFill>
                  <a:schemeClr val="tx1"/>
                </a:solidFill>
                <a:effectLst>
                  <a:outerShdw blurRad="50800" dist="38100" dir="2700000">
                    <a:srgbClr val="000000">
                      <a:alpha val="43000"/>
                    </a:srgbClr>
                  </a:outerShdw>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chemeClr val="accent6"/>
              </a:buClr>
              <a:buSzPct val="110000"/>
              <a:buFont typeface="Arial" charset="0"/>
              <a:buChar char="–"/>
              <a:defRPr sz="2100">
                <a:solidFill>
                  <a:schemeClr val="tx1"/>
                </a:solidFill>
                <a:effectLst>
                  <a:outerShdw blurRad="50800" dist="38100" dir="2700000">
                    <a:srgbClr val="000000">
                      <a:alpha val="43000"/>
                    </a:srgbClr>
                  </a:outerShdw>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chemeClr val="accent6"/>
              </a:buClr>
              <a:buSzPct val="110000"/>
              <a:buChar char="•"/>
              <a:defRPr sz="1700">
                <a:solidFill>
                  <a:schemeClr val="tx1"/>
                </a:solidFill>
                <a:effectLst>
                  <a:outerShdw blurRad="50800" dist="38100" dir="2700000">
                    <a:srgbClr val="000000">
                      <a:alpha val="43000"/>
                    </a:srgbClr>
                  </a:outerShdw>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a:lstStyle>
          <a:p>
            <a:pPr eaLnBrk="1" hangingPunct="1">
              <a:spcBef>
                <a:spcPts val="200"/>
              </a:spcBef>
              <a:spcAft>
                <a:spcPts val="200"/>
              </a:spcAft>
              <a:buFont typeface="Wingdings" pitchFamily="-112" charset="2"/>
              <a:buChar char="§"/>
              <a:defRPr/>
            </a:pPr>
            <a:r>
              <a:rPr lang="en-US" altLang="zh-CN" sz="1800" dirty="0" smtClean="0">
                <a:effectLst/>
                <a:ea typeface="ＭＳ Ｐゴシック" pitchFamily="-112" charset="-128"/>
              </a:rPr>
              <a:t>Two </a:t>
            </a:r>
            <a:r>
              <a:rPr lang="en-US" altLang="zh-CN" sz="1800" dirty="0">
                <a:effectLst/>
                <a:ea typeface="ＭＳ Ｐゴシック" pitchFamily="-112" charset="-128"/>
              </a:rPr>
              <a:t>primary modes of reuse:</a:t>
            </a:r>
          </a:p>
          <a:p>
            <a:pPr lvl="1" eaLnBrk="1" hangingPunct="1">
              <a:spcBef>
                <a:spcPts val="200"/>
              </a:spcBef>
              <a:spcAft>
                <a:spcPts val="200"/>
              </a:spcAft>
              <a:buFont typeface="Wingdings" pitchFamily="-112" charset="2"/>
              <a:buChar char="§"/>
              <a:defRPr/>
            </a:pPr>
            <a:r>
              <a:rPr lang="en-US" altLang="zh-CN" sz="1400" dirty="0">
                <a:effectLst/>
                <a:ea typeface="ＭＳ Ｐゴシック" pitchFamily="-112" charset="-128"/>
              </a:rPr>
              <a:t>New creation via </a:t>
            </a:r>
            <a:r>
              <a:rPr lang="en-US" altLang="zh-CN" sz="1400" dirty="0">
                <a:solidFill>
                  <a:srgbClr val="0000FF"/>
                </a:solidFill>
                <a:effectLst/>
                <a:ea typeface="ＭＳ Ｐゴシック" pitchFamily="-112" charset="-128"/>
              </a:rPr>
              <a:t>part</a:t>
            </a:r>
            <a:r>
              <a:rPr lang="en-US" altLang="zh-CN" sz="1400" dirty="0" smtClean="0">
                <a:solidFill>
                  <a:srgbClr val="0000FF"/>
                </a:solidFill>
                <a:effectLst/>
                <a:ea typeface="ＭＳ Ｐゴシック" pitchFamily="-112" charset="-128"/>
              </a:rPr>
              <a:t> re-composition</a:t>
            </a:r>
          </a:p>
          <a:p>
            <a:pPr lvl="1" eaLnBrk="1" hangingPunct="1">
              <a:spcBef>
                <a:spcPts val="200"/>
              </a:spcBef>
              <a:spcAft>
                <a:spcPts val="200"/>
              </a:spcAft>
              <a:buFont typeface="Wingdings" pitchFamily="-112" charset="2"/>
              <a:buChar char="§"/>
              <a:defRPr/>
            </a:pPr>
            <a:endParaRPr lang="en-US" altLang="zh-CN" sz="1400" dirty="0">
              <a:effectLst/>
              <a:ea typeface="ＭＳ Ｐゴシック" pitchFamily="-112" charset="-128"/>
            </a:endParaRPr>
          </a:p>
        </p:txBody>
      </p:sp>
      <p:pic>
        <p:nvPicPr>
          <p:cNvPr id="5" name="Picture 2"/>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33316" y="1659016"/>
            <a:ext cx="1794478" cy="187604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矩形 5"/>
          <p:cNvSpPr/>
          <p:nvPr/>
        </p:nvSpPr>
        <p:spPr>
          <a:xfrm>
            <a:off x="898900" y="3576935"/>
            <a:ext cx="1844300" cy="461665"/>
          </a:xfrm>
          <a:prstGeom prst="rect">
            <a:avLst/>
          </a:prstGeom>
        </p:spPr>
        <p:txBody>
          <a:bodyPr wrap="none">
            <a:spAutoFit/>
          </a:bodyPr>
          <a:lstStyle/>
          <a:p>
            <a:pPr algn="ctr"/>
            <a:r>
              <a:rPr lang="en-US" altLang="zh-CN" sz="1200" dirty="0" smtClean="0">
                <a:ea typeface="ＭＳ Ｐゴシック" pitchFamily="-112" charset="-128"/>
              </a:rPr>
              <a:t>Modeling by example</a:t>
            </a:r>
          </a:p>
          <a:p>
            <a:pPr algn="ctr"/>
            <a:r>
              <a:rPr lang="en-US" altLang="zh-CN" sz="1200" dirty="0" smtClean="0">
                <a:ea typeface="ＭＳ Ｐゴシック" pitchFamily="-112" charset="-128"/>
              </a:rPr>
              <a:t>[</a:t>
            </a:r>
            <a:r>
              <a:rPr lang="en-US" altLang="zh-CN" sz="1200" dirty="0" err="1" smtClean="0">
                <a:ea typeface="ＭＳ Ｐゴシック" pitchFamily="-112" charset="-128"/>
              </a:rPr>
              <a:t>Funkhouser</a:t>
            </a:r>
            <a:r>
              <a:rPr lang="en-US" altLang="zh-CN" sz="1200" dirty="0" smtClean="0">
                <a:ea typeface="ＭＳ Ｐゴシック" pitchFamily="-112" charset="-128"/>
              </a:rPr>
              <a:t> et al. 2004]</a:t>
            </a:r>
            <a:endParaRPr lang="zh-CN" altLang="en-US" sz="1200" dirty="0"/>
          </a:p>
        </p:txBody>
      </p:sp>
      <p:pic>
        <p:nvPicPr>
          <p:cNvPr id="8" name="Picture 7"/>
          <p:cNvPicPr>
            <a:picLocks noChangeAspect="1"/>
          </p:cNvPicPr>
          <p:nvPr/>
        </p:nvPicPr>
        <p:blipFill>
          <a:blip r:embed="rId5"/>
          <a:stretch>
            <a:fillRect/>
          </a:stretch>
        </p:blipFill>
        <p:spPr>
          <a:xfrm>
            <a:off x="3608419" y="1729373"/>
            <a:ext cx="2917048" cy="1876674"/>
          </a:xfrm>
          <a:prstGeom prst="rect">
            <a:avLst/>
          </a:prstGeom>
        </p:spPr>
      </p:pic>
      <p:sp>
        <p:nvSpPr>
          <p:cNvPr id="9" name="矩形 5"/>
          <p:cNvSpPr/>
          <p:nvPr/>
        </p:nvSpPr>
        <p:spPr>
          <a:xfrm>
            <a:off x="3902085" y="3576935"/>
            <a:ext cx="2346315" cy="461665"/>
          </a:xfrm>
          <a:prstGeom prst="rect">
            <a:avLst/>
          </a:prstGeom>
        </p:spPr>
        <p:txBody>
          <a:bodyPr wrap="none">
            <a:spAutoFit/>
          </a:bodyPr>
          <a:lstStyle/>
          <a:p>
            <a:pPr algn="ctr"/>
            <a:r>
              <a:rPr lang="en-US" altLang="zh-CN" sz="1200" dirty="0" smtClean="0">
                <a:ea typeface="ＭＳ Ｐゴシック" pitchFamily="-112" charset="-128"/>
              </a:rPr>
              <a:t>Data-driven part suggestions</a:t>
            </a:r>
          </a:p>
          <a:p>
            <a:pPr algn="ctr"/>
            <a:r>
              <a:rPr lang="en-US" altLang="zh-CN" sz="1200" dirty="0" smtClean="0">
                <a:ea typeface="ＭＳ Ｐゴシック" pitchFamily="-112" charset="-128"/>
              </a:rPr>
              <a:t>[</a:t>
            </a:r>
            <a:r>
              <a:rPr lang="en-US" altLang="zh-CN" sz="1200" dirty="0" err="1" smtClean="0">
                <a:ea typeface="ＭＳ Ｐゴシック" pitchFamily="-112" charset="-128"/>
              </a:rPr>
              <a:t>Chaudhuri</a:t>
            </a:r>
            <a:r>
              <a:rPr lang="en-US" altLang="zh-CN" sz="1200" dirty="0" smtClean="0">
                <a:ea typeface="ＭＳ Ｐゴシック" pitchFamily="-112" charset="-128"/>
              </a:rPr>
              <a:t> et al. , 2010 &amp; 2011]</a:t>
            </a:r>
            <a:endParaRPr lang="zh-CN" altLang="en-US" sz="1200" dirty="0"/>
          </a:p>
        </p:txBody>
      </p:sp>
      <p:sp>
        <p:nvSpPr>
          <p:cNvPr id="10" name="Text Box 7"/>
          <p:cNvSpPr txBox="1">
            <a:spLocks noChangeArrowheads="1"/>
          </p:cNvSpPr>
          <p:nvPr/>
        </p:nvSpPr>
        <p:spPr bwMode="auto">
          <a:xfrm>
            <a:off x="881215" y="2722862"/>
            <a:ext cx="5595785" cy="369332"/>
          </a:xfrm>
          <a:prstGeom prst="rect">
            <a:avLst/>
          </a:prstGeom>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2400">
                <a:solidFill>
                  <a:schemeClr val="tx1"/>
                </a:solidFill>
                <a:latin typeface="Arial" charset="0"/>
                <a:ea typeface="MS PGothic" pitchFamily="34" charset="-128"/>
              </a:defRPr>
            </a:lvl1pPr>
            <a:lvl2pPr marL="37931725" indent="-37474525"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lgn="ctr" eaLnBrk="1" hangingPunct="1">
              <a:spcBef>
                <a:spcPct val="50000"/>
              </a:spcBef>
            </a:pPr>
            <a:r>
              <a:rPr lang="en-US" sz="1800" dirty="0" smtClean="0">
                <a:ea typeface="ＭＳ Ｐゴシック" pitchFamily="-112" charset="-128"/>
                <a:cs typeface="ＭＳ Ｐゴシック" pitchFamily="-108" charset="-128"/>
              </a:rPr>
              <a:t>Pre-existing structural information </a:t>
            </a:r>
            <a:r>
              <a:rPr lang="en-US" sz="1800" dirty="0" smtClean="0">
                <a:latin typeface="+mn-lt"/>
                <a:ea typeface="ＭＳ Ｐゴシック" pitchFamily="-112" charset="-128"/>
                <a:cs typeface="ＭＳ Ｐゴシック" pitchFamily="-108" charset="-128"/>
              </a:rPr>
              <a:t>can be lost …</a:t>
            </a:r>
            <a:endParaRPr lang="en-US" sz="1800" dirty="0">
              <a:latin typeface="+mn-lt"/>
              <a:ea typeface="ＭＳ Ｐゴシック" pitchFamily="-112" charset="-128"/>
              <a:cs typeface="ＭＳ Ｐゴシック" pitchFamily="-108"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2912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de-DE" sz="2400" b="1" smtClean="0">
                <a:solidFill>
                  <a:schemeClr val="bg2"/>
                </a:solidFill>
                <a:effectLst>
                  <a:outerShdw blurRad="50800" dist="38100" dir="2700000" algn="tl" rotWithShape="0">
                    <a:schemeClr val="accent4">
                      <a:alpha val="43000"/>
                    </a:schemeClr>
                  </a:outerShdw>
                </a:effectLst>
                <a:latin typeface="Arial Bold" charset="0"/>
              </a:rPr>
              <a:t>Key: model reuse</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pic>
        <p:nvPicPr>
          <p:cNvPr id="8" name="Picture 6"/>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76280" y="2035996"/>
            <a:ext cx="1863912" cy="156832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9" name="矩形 8"/>
          <p:cNvSpPr/>
          <p:nvPr/>
        </p:nvSpPr>
        <p:spPr>
          <a:xfrm>
            <a:off x="1523320" y="3657600"/>
            <a:ext cx="1219880" cy="276999"/>
          </a:xfrm>
          <a:prstGeom prst="rect">
            <a:avLst/>
          </a:prstGeom>
        </p:spPr>
        <p:txBody>
          <a:bodyPr wrap="none">
            <a:spAutoFit/>
          </a:bodyPr>
          <a:lstStyle/>
          <a:p>
            <a:pPr algn="ctr"/>
            <a:r>
              <a:rPr lang="en-US" altLang="zh-CN" sz="1200" dirty="0" smtClean="0"/>
              <a:t>[</a:t>
            </a:r>
            <a:r>
              <a:rPr lang="en-US" altLang="zh-CN" sz="1200" dirty="0" err="1" smtClean="0"/>
              <a:t>Xu</a:t>
            </a:r>
            <a:r>
              <a:rPr lang="en-US" altLang="zh-CN" sz="1200" dirty="0" smtClean="0"/>
              <a:t> et al. 2010]</a:t>
            </a:r>
            <a:endParaRPr lang="zh-CN" altLang="en-US" sz="1200" dirty="0"/>
          </a:p>
        </p:txBody>
      </p:sp>
      <p:sp>
        <p:nvSpPr>
          <p:cNvPr id="11" name="矩形 10"/>
          <p:cNvSpPr/>
          <p:nvPr/>
        </p:nvSpPr>
        <p:spPr>
          <a:xfrm>
            <a:off x="4581923" y="3609201"/>
            <a:ext cx="1596185" cy="276999"/>
          </a:xfrm>
          <a:prstGeom prst="rect">
            <a:avLst/>
          </a:prstGeom>
        </p:spPr>
        <p:txBody>
          <a:bodyPr wrap="none">
            <a:spAutoFit/>
          </a:bodyPr>
          <a:lstStyle/>
          <a:p>
            <a:pPr algn="ctr"/>
            <a:r>
              <a:rPr lang="en-US" altLang="zh-CN" sz="1200" dirty="0" smtClean="0"/>
              <a:t>[</a:t>
            </a:r>
            <a:r>
              <a:rPr lang="en-US" altLang="zh-CN" sz="1200" dirty="0" err="1" smtClean="0"/>
              <a:t>Kraevoy</a:t>
            </a:r>
            <a:r>
              <a:rPr lang="en-US" altLang="zh-CN" sz="1200" dirty="0" smtClean="0"/>
              <a:t> et al. 2009]</a:t>
            </a:r>
            <a:endParaRPr lang="zh-CN" altLang="en-US" sz="1200" dirty="0"/>
          </a:p>
        </p:txBody>
      </p:sp>
      <p:sp>
        <p:nvSpPr>
          <p:cNvPr id="12" name="Text Box 7"/>
          <p:cNvSpPr txBox="1">
            <a:spLocks noChangeArrowheads="1"/>
          </p:cNvSpPr>
          <p:nvPr/>
        </p:nvSpPr>
        <p:spPr bwMode="auto">
          <a:xfrm>
            <a:off x="898673" y="2733024"/>
            <a:ext cx="2507603" cy="338554"/>
          </a:xfrm>
          <a:prstGeom prst="rect">
            <a:avLst/>
          </a:prstGeom>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2400">
                <a:solidFill>
                  <a:schemeClr val="tx1"/>
                </a:solidFill>
                <a:latin typeface="Arial" charset="0"/>
                <a:ea typeface="MS PGothic" pitchFamily="34" charset="-128"/>
              </a:defRPr>
            </a:lvl1pPr>
            <a:lvl2pPr marL="37931725" indent="-37474525"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lgn="ctr" eaLnBrk="1" hangingPunct="1">
              <a:spcBef>
                <a:spcPct val="50000"/>
              </a:spcBef>
            </a:pPr>
            <a:r>
              <a:rPr lang="en-US" sz="1600" dirty="0" smtClean="0">
                <a:latin typeface="+mn-lt"/>
                <a:ea typeface="ＭＳ Ｐゴシック" pitchFamily="-112" charset="-128"/>
                <a:cs typeface="ＭＳ Ｐゴシック" pitchFamily="-108" charset="-128"/>
              </a:rPr>
              <a:t>Varying part scales</a:t>
            </a:r>
            <a:endParaRPr lang="en-US" sz="1600" dirty="0">
              <a:latin typeface="+mn-lt"/>
              <a:ea typeface="ＭＳ Ｐゴシック" pitchFamily="-112" charset="-128"/>
              <a:cs typeface="ＭＳ Ｐゴシック" pitchFamily="-108" charset="-128"/>
            </a:endParaRPr>
          </a:p>
        </p:txBody>
      </p:sp>
      <p:pic>
        <p:nvPicPr>
          <p:cNvPr id="2052" name="Picture 4"/>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77123" y="2272796"/>
            <a:ext cx="2178024" cy="123240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3" name="Text Box 7"/>
          <p:cNvSpPr txBox="1">
            <a:spLocks noChangeArrowheads="1"/>
          </p:cNvSpPr>
          <p:nvPr/>
        </p:nvSpPr>
        <p:spPr bwMode="auto">
          <a:xfrm>
            <a:off x="4267200" y="2590800"/>
            <a:ext cx="2295923" cy="584776"/>
          </a:xfrm>
          <a:prstGeom prst="rect">
            <a:avLst/>
          </a:prstGeom>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2400">
                <a:solidFill>
                  <a:schemeClr val="tx1"/>
                </a:solidFill>
                <a:latin typeface="Arial" charset="0"/>
                <a:ea typeface="MS PGothic" pitchFamily="34" charset="-128"/>
              </a:defRPr>
            </a:lvl1pPr>
            <a:lvl2pPr marL="37931725" indent="-37474525"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lgn="ctr" eaLnBrk="1" hangingPunct="1">
              <a:spcBef>
                <a:spcPct val="50000"/>
              </a:spcBef>
            </a:pPr>
            <a:r>
              <a:rPr lang="en-US" sz="1600" dirty="0" smtClean="0">
                <a:latin typeface="+mn-lt"/>
                <a:ea typeface="ＭＳ Ｐゴシック" pitchFamily="-112" charset="-128"/>
                <a:cs typeface="ＭＳ Ｐゴシック" pitchFamily="-108" charset="-128"/>
              </a:rPr>
              <a:t>Appearance-driven, organic shapes</a:t>
            </a:r>
            <a:endParaRPr lang="en-US" sz="1600" dirty="0">
              <a:latin typeface="+mn-lt"/>
              <a:ea typeface="ＭＳ Ｐゴシック" pitchFamily="-112" charset="-128"/>
              <a:cs typeface="ＭＳ Ｐゴシック" pitchFamily="-108" charset="-128"/>
            </a:endParaRPr>
          </a:p>
        </p:txBody>
      </p:sp>
      <p:sp>
        <p:nvSpPr>
          <p:cNvPr id="15" name="Rectangle 3"/>
          <p:cNvSpPr txBox="1">
            <a:spLocks noChangeArrowheads="1"/>
          </p:cNvSpPr>
          <p:nvPr/>
        </p:nvSpPr>
        <p:spPr bwMode="auto">
          <a:xfrm>
            <a:off x="279400" y="920794"/>
            <a:ext cx="6732588" cy="2884443"/>
          </a:xfrm>
          <a:prstGeom prst="rect">
            <a:avLst/>
          </a:prstGeom>
          <a:noFill/>
          <a:ln w="9525">
            <a:noFill/>
            <a:miter lim="800000"/>
            <a:headEnd/>
            <a:tailEnd/>
          </a:ln>
          <a:effectLst/>
        </p:spPr>
        <p:txBody>
          <a:bodyPr vert="horz" wrap="square" lIns="73152" tIns="36576" rIns="73152" bIns="36576" numCol="1" anchor="t" anchorCtr="0" compatLnSpc="1">
            <a:prstTxWarp prst="textNoShape">
              <a:avLst/>
            </a:prstTxWarp>
          </a:bodyPr>
          <a:lstStyle>
            <a:lvl1pPr marL="273050" indent="-273050" algn="l" rtl="0" eaLnBrk="0" fontAlgn="base" hangingPunct="0">
              <a:lnSpc>
                <a:spcPct val="110000"/>
              </a:lnSpc>
              <a:spcBef>
                <a:spcPts val="475"/>
              </a:spcBef>
              <a:spcAft>
                <a:spcPts val="475"/>
              </a:spcAft>
              <a:buClr>
                <a:schemeClr val="accent6"/>
              </a:buClr>
              <a:buSzPct val="110000"/>
              <a:buChar char="•"/>
              <a:defRPr sz="2500">
                <a:solidFill>
                  <a:schemeClr val="tx1"/>
                </a:solidFill>
                <a:effectLst>
                  <a:outerShdw blurRad="50800" dist="38100" dir="2700000">
                    <a:srgbClr val="000000">
                      <a:alpha val="43000"/>
                    </a:srgbClr>
                  </a:outerShdw>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chemeClr val="accent6"/>
              </a:buClr>
              <a:buSzPct val="110000"/>
              <a:buFont typeface="Arial" charset="0"/>
              <a:buChar char="–"/>
              <a:defRPr sz="2100">
                <a:solidFill>
                  <a:schemeClr val="tx1"/>
                </a:solidFill>
                <a:effectLst>
                  <a:outerShdw blurRad="50800" dist="38100" dir="2700000">
                    <a:srgbClr val="000000">
                      <a:alpha val="43000"/>
                    </a:srgbClr>
                  </a:outerShdw>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chemeClr val="accent6"/>
              </a:buClr>
              <a:buSzPct val="110000"/>
              <a:buChar char="•"/>
              <a:defRPr sz="1700">
                <a:solidFill>
                  <a:schemeClr val="tx1"/>
                </a:solidFill>
                <a:effectLst>
                  <a:outerShdw blurRad="50800" dist="38100" dir="2700000">
                    <a:srgbClr val="000000">
                      <a:alpha val="43000"/>
                    </a:srgbClr>
                  </a:outerShdw>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a:lstStyle>
          <a:p>
            <a:pPr eaLnBrk="1" hangingPunct="1">
              <a:spcBef>
                <a:spcPts val="200"/>
              </a:spcBef>
              <a:spcAft>
                <a:spcPts val="200"/>
              </a:spcAft>
              <a:buFont typeface="Wingdings" pitchFamily="-112" charset="2"/>
              <a:buChar char="§"/>
              <a:defRPr/>
            </a:pPr>
            <a:r>
              <a:rPr lang="en-US" altLang="zh-CN" sz="1800" dirty="0" smtClean="0">
                <a:solidFill>
                  <a:srgbClr val="DDDDDD"/>
                </a:solidFill>
                <a:effectLst/>
                <a:ea typeface="ＭＳ Ｐゴシック" pitchFamily="-112" charset="-128"/>
              </a:rPr>
              <a:t>Two </a:t>
            </a:r>
            <a:r>
              <a:rPr lang="en-US" altLang="zh-CN" sz="1800" dirty="0">
                <a:solidFill>
                  <a:srgbClr val="DDDDDD"/>
                </a:solidFill>
                <a:effectLst/>
                <a:ea typeface="ＭＳ Ｐゴシック" pitchFamily="-112" charset="-128"/>
              </a:rPr>
              <a:t>primary modes of reuse:</a:t>
            </a:r>
          </a:p>
          <a:p>
            <a:pPr lvl="1" eaLnBrk="1" hangingPunct="1">
              <a:spcBef>
                <a:spcPts val="200"/>
              </a:spcBef>
              <a:spcAft>
                <a:spcPts val="200"/>
              </a:spcAft>
              <a:buFont typeface="Wingdings" pitchFamily="-112" charset="2"/>
              <a:buChar char="§"/>
              <a:defRPr/>
            </a:pPr>
            <a:r>
              <a:rPr lang="en-US" altLang="zh-CN" sz="1400" dirty="0">
                <a:solidFill>
                  <a:srgbClr val="DDDDDD"/>
                </a:solidFill>
                <a:effectLst/>
                <a:ea typeface="ＭＳ Ｐゴシック" pitchFamily="-112" charset="-128"/>
              </a:rPr>
              <a:t>New creation via part </a:t>
            </a:r>
            <a:r>
              <a:rPr lang="en-US" altLang="zh-CN" sz="1400" dirty="0" smtClean="0">
                <a:solidFill>
                  <a:srgbClr val="DDDDDD"/>
                </a:solidFill>
                <a:effectLst/>
                <a:ea typeface="ＭＳ Ｐゴシック" pitchFamily="-112" charset="-128"/>
              </a:rPr>
              <a:t>composition</a:t>
            </a:r>
          </a:p>
          <a:p>
            <a:pPr lvl="1" eaLnBrk="1" hangingPunct="1">
              <a:spcBef>
                <a:spcPts val="200"/>
              </a:spcBef>
              <a:spcAft>
                <a:spcPts val="200"/>
              </a:spcAft>
              <a:buFont typeface="Wingdings" pitchFamily="-112" charset="2"/>
              <a:buChar char="§"/>
              <a:defRPr/>
            </a:pPr>
            <a:r>
              <a:rPr lang="en-US" altLang="zh-CN" sz="1400" dirty="0" smtClean="0">
                <a:effectLst/>
                <a:ea typeface="ＭＳ Ｐゴシック" pitchFamily="-112" charset="-128"/>
              </a:rPr>
              <a:t>New creation as </a:t>
            </a:r>
            <a:r>
              <a:rPr lang="en-US" altLang="zh-CN" sz="1400" dirty="0" smtClean="0">
                <a:solidFill>
                  <a:srgbClr val="0000FF"/>
                </a:solidFill>
                <a:effectLst/>
                <a:ea typeface="ＭＳ Ｐゴシック" pitchFamily="-112" charset="-128"/>
              </a:rPr>
              <a:t>a variation </a:t>
            </a:r>
            <a:r>
              <a:rPr lang="en-US" altLang="zh-CN" sz="1400" dirty="0" smtClean="0">
                <a:effectLst/>
                <a:ea typeface="ＭＳ Ｐゴシック" pitchFamily="-112" charset="-128"/>
              </a:rPr>
              <a:t>of existing models, </a:t>
            </a:r>
            <a:r>
              <a:rPr lang="en-US" altLang="zh-CN" sz="1400" dirty="0" err="1" smtClean="0">
                <a:effectLst/>
                <a:ea typeface="ＭＳ Ｐゴシック" pitchFamily="-112" charset="-128"/>
              </a:rPr>
              <a:t>e.g</a:t>
            </a:r>
            <a:r>
              <a:rPr lang="en-US" altLang="zh-CN" sz="1400" dirty="0" smtClean="0">
                <a:effectLst/>
                <a:ea typeface="ＭＳ Ｐゴシック" pitchFamily="-112" charset="-128"/>
              </a:rPr>
              <a:t>, a warp or deformation</a:t>
            </a:r>
            <a:endParaRPr lang="en-US" altLang="zh-CN" sz="1400" dirty="0" smtClean="0">
              <a:solidFill>
                <a:srgbClr val="0000FF"/>
              </a:solidFill>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altLang="zh-CN" sz="1400" dirty="0">
              <a:effectLst/>
              <a:ea typeface="ＭＳ Ｐゴシック" pitchFamily="-112"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875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de-DE" altLang="zh-CN" sz="2400" b="1" dirty="0" err="1" smtClean="0">
                <a:solidFill>
                  <a:schemeClr val="bg2"/>
                </a:solidFill>
                <a:effectLst>
                  <a:outerShdw blurRad="50800" dist="38100" dir="2700000" algn="tl" rotWithShape="0">
                    <a:schemeClr val="accent4">
                      <a:alpha val="43000"/>
                    </a:schemeClr>
                  </a:outerShdw>
                </a:effectLst>
                <a:latin typeface="Arial Bold" charset="0"/>
              </a:rPr>
              <a:t>Model-driven</a:t>
            </a:r>
            <a:r>
              <a:rPr lang="de-DE" altLang="zh-CN" sz="2400" b="1" dirty="0" smtClean="0">
                <a:solidFill>
                  <a:schemeClr val="bg2"/>
                </a:solidFill>
                <a:effectLst>
                  <a:outerShdw blurRad="50800" dist="38100" dir="2700000" algn="tl" rotWithShape="0">
                    <a:schemeClr val="accent4">
                      <a:alpha val="43000"/>
                    </a:schemeClr>
                  </a:outerShdw>
                </a:effectLst>
                <a:latin typeface="Arial Bold" charset="0"/>
              </a:rPr>
              <a:t> 3D </a:t>
            </a:r>
            <a:r>
              <a:rPr lang="de-DE" altLang="zh-CN" sz="2400" b="1" dirty="0" err="1" smtClean="0">
                <a:solidFill>
                  <a:schemeClr val="bg2"/>
                </a:solidFill>
                <a:effectLst>
                  <a:outerShdw blurRad="50800" dist="38100" dir="2700000" algn="tl" rotWithShape="0">
                    <a:schemeClr val="accent4">
                      <a:alpha val="43000"/>
                    </a:schemeClr>
                  </a:outerShdw>
                </a:effectLst>
                <a:latin typeface="Arial Bold" charset="0"/>
              </a:rPr>
              <a:t>content</a:t>
            </a:r>
            <a:r>
              <a:rPr lang="de-DE" altLang="zh-CN" sz="2400" b="1" dirty="0" smtClean="0">
                <a:solidFill>
                  <a:schemeClr val="bg2"/>
                </a:solidFill>
                <a:effectLst>
                  <a:outerShdw blurRad="50800" dist="38100" dir="2700000" algn="tl" rotWithShape="0">
                    <a:schemeClr val="accent4">
                      <a:alpha val="43000"/>
                    </a:schemeClr>
                  </a:outerShdw>
                </a:effectLst>
                <a:latin typeface="Arial Bold" charset="0"/>
              </a:rPr>
              <a:t> </a:t>
            </a:r>
            <a:r>
              <a:rPr lang="de-DE" altLang="zh-CN" sz="2400" b="1" dirty="0" err="1" smtClean="0">
                <a:solidFill>
                  <a:schemeClr val="bg2"/>
                </a:solidFill>
                <a:effectLst>
                  <a:outerShdw blurRad="50800" dist="38100" dir="2700000" algn="tl" rotWithShape="0">
                    <a:schemeClr val="accent4">
                      <a:alpha val="43000"/>
                    </a:schemeClr>
                  </a:outerShdw>
                </a:effectLst>
                <a:latin typeface="Arial Bold" charset="0"/>
              </a:rPr>
              <a:t>creation</a:t>
            </a:r>
            <a:endParaRPr lang="en-US" altLang="zh-CN"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sp>
        <p:nvSpPr>
          <p:cNvPr id="4" name="矩形 3"/>
          <p:cNvSpPr/>
          <p:nvPr/>
        </p:nvSpPr>
        <p:spPr>
          <a:xfrm>
            <a:off x="295275" y="761256"/>
            <a:ext cx="6458670" cy="369332"/>
          </a:xfrm>
          <a:prstGeom prst="rect">
            <a:avLst/>
          </a:prstGeom>
        </p:spPr>
        <p:txBody>
          <a:bodyPr wrap="square">
            <a:spAutoFit/>
          </a:bodyPr>
          <a:lstStyle/>
          <a:p>
            <a:r>
              <a:rPr lang="en-US" altLang="zh-CN" dirty="0" smtClean="0"/>
              <a:t>Generate variations from a pre-analyzed candidate model set</a:t>
            </a:r>
            <a:endParaRPr lang="zh-CN" altLang="en-US" b="1" dirty="0">
              <a:solidFill>
                <a:srgbClr val="FF0000"/>
              </a:solidFill>
            </a:endParaRPr>
          </a:p>
        </p:txBody>
      </p:sp>
      <p:pic>
        <p:nvPicPr>
          <p:cNvPr id="19" name="Picture 4"/>
          <p:cNvPicPr>
            <a:picLocks noChangeAspect="1" noChangeArrowheads="1"/>
          </p:cNvPicPr>
          <p:nvPr/>
        </p:nvPicPr>
        <p:blipFill>
          <a:blip r:embed="rId4"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49287" y="1537765"/>
            <a:ext cx="2509356" cy="2327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0" name="Picture 9"/>
          <p:cNvPicPr>
            <a:picLocks noChangeAspect="1" noChangeArrowheads="1"/>
          </p:cNvPicPr>
          <p:nvPr/>
        </p:nvPicPr>
        <p:blipFill>
          <a:blip r:embed="rId5">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6">
                    <a14:imgEffect>
                      <a14:backgroundRemoval t="0" b="100000" l="0" r="100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17239" y="2011680"/>
            <a:ext cx="605118" cy="7658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1" name="右箭头 20"/>
          <p:cNvSpPr/>
          <p:nvPr/>
        </p:nvSpPr>
        <p:spPr>
          <a:xfrm>
            <a:off x="3441576" y="2536878"/>
            <a:ext cx="985103" cy="329698"/>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p>
        </p:txBody>
      </p:sp>
      <p:pic>
        <p:nvPicPr>
          <p:cNvPr id="23" name="Picture 9"/>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172920" y="1607789"/>
            <a:ext cx="1720773" cy="220822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41576" y="1245649"/>
            <a:ext cx="985103" cy="1148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2" name="Picture 3"/>
          <p:cNvPicPr>
            <a:picLocks noChangeAspect="1" noChangeArrowheads="1"/>
          </p:cNvPicPr>
          <p:nvPr/>
        </p:nvPicPr>
        <p:blipFill>
          <a:blip r:embed="rId9">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10">
                    <a14:imgEffect>
                      <a14:backgroundRemoval t="0" b="100000" l="685" r="100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993507" y="1460475"/>
            <a:ext cx="1616421" cy="229222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2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600" fill="hold"/>
                                        <p:tgtEl>
                                          <p:spTgt spid="20"/>
                                        </p:tgtEl>
                                      </p:cBhvr>
                                      <p:by x="270000" y="270000"/>
                                    </p:animScale>
                                  </p:childTnLst>
                                </p:cTn>
                              </p:par>
                              <p:par>
                                <p:cTn id="7" presetID="42" presetClass="path" presetSubtype="0" accel="50000" decel="50000" fill="hold" nodeType="withEffect">
                                  <p:stCondLst>
                                    <p:cond delay="0"/>
                                  </p:stCondLst>
                                  <p:childTnLst>
                                    <p:animMotion origin="layout" path="M 2.70833E-6 -2.83951E-6 L 0.17751 0.07022 " pathEditMode="relative" rAng="0" ptsTypes="AA">
                                      <p:cBhvr>
                                        <p:cTn id="8" dur="1600" fill="hold"/>
                                        <p:tgtEl>
                                          <p:spTgt spid="20"/>
                                        </p:tgtEl>
                                        <p:attrNameLst>
                                          <p:attrName>ppt_x</p:attrName>
                                          <p:attrName>ppt_y</p:attrName>
                                        </p:attrNameLst>
                                      </p:cBhvr>
                                      <p:rCtr x="8876" y="3511"/>
                                    </p:animMotion>
                                  </p:childTnLst>
                                </p:cTn>
                              </p:par>
                              <p:par>
                                <p:cTn id="9" presetID="10" presetClass="exit" presetSubtype="0" fill="hold" nodeType="withEffect">
                                  <p:stCondLst>
                                    <p:cond delay="500"/>
                                  </p:stCondLst>
                                  <p:childTnLst>
                                    <p:animEffect transition="out" filter="fade">
                                      <p:cBhvr>
                                        <p:cTn id="10" dur="800"/>
                                        <p:tgtEl>
                                          <p:spTgt spid="19"/>
                                        </p:tgtEl>
                                      </p:cBhvr>
                                    </p:animEffect>
                                    <p:set>
                                      <p:cBhvr>
                                        <p:cTn id="11" dur="1" fill="hold">
                                          <p:stCondLst>
                                            <p:cond delay="799"/>
                                          </p:stCondLst>
                                        </p:cTn>
                                        <p:tgtEl>
                                          <p:spTgt spid="19"/>
                                        </p:tgtEl>
                                        <p:attrNameLst>
                                          <p:attrName>style.visibility</p:attrName>
                                        </p:attrNameLst>
                                      </p:cBhvr>
                                      <p:to>
                                        <p:strVal val="hidden"/>
                                      </p:to>
                                    </p:set>
                                  </p:childTnLst>
                                </p:cTn>
                              </p:par>
                            </p:childTnLst>
                          </p:cTn>
                        </p:par>
                        <p:par>
                          <p:cTn id="12" fill="hold">
                            <p:stCondLst>
                              <p:cond delay="16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300"/>
                                        <p:tgtEl>
                                          <p:spTgt spid="23"/>
                                        </p:tgtEl>
                                      </p:cBhvr>
                                    </p:animEffect>
                                  </p:childTnLst>
                                </p:cTn>
                              </p:par>
                            </p:childTnLst>
                          </p:cTn>
                        </p:par>
                        <p:par>
                          <p:cTn id="16" fill="hold">
                            <p:stCondLst>
                              <p:cond delay="190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7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1000"/>
                                        <p:tgtEl>
                                          <p:spTgt spid="1027"/>
                                        </p:tgtEl>
                                      </p:cBhvr>
                                    </p:animEffect>
                                  </p:childTnLst>
                                </p:cTn>
                              </p:par>
                            </p:childTnLst>
                          </p:cTn>
                        </p:par>
                        <p:par>
                          <p:cTn id="23" fill="hold">
                            <p:stCondLst>
                              <p:cond delay="2900"/>
                            </p:stCondLst>
                            <p:childTnLst>
                              <p:par>
                                <p:cTn id="24" presetID="22" presetClass="entr" presetSubtype="8"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7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de-DE" altLang="zh-CN" sz="2400" b="1" smtClean="0">
                <a:solidFill>
                  <a:schemeClr val="bg2"/>
                </a:solidFill>
                <a:effectLst>
                  <a:outerShdw blurRad="50800" dist="38100" dir="2700000" algn="tl" rotWithShape="0">
                    <a:schemeClr val="accent4">
                      <a:alpha val="43000"/>
                    </a:schemeClr>
                  </a:outerShdw>
                </a:effectLst>
                <a:latin typeface="Arial Bold" charset="0"/>
              </a:rPr>
              <a:t>Photo-inspired 3D </a:t>
            </a:r>
            <a:r>
              <a:rPr lang="de-DE" altLang="zh-CN" sz="2400" b="1">
                <a:solidFill>
                  <a:schemeClr val="bg2"/>
                </a:solidFill>
                <a:effectLst>
                  <a:outerShdw blurRad="50800" dist="38100" dir="2700000" algn="tl" rotWithShape="0">
                    <a:schemeClr val="accent4">
                      <a:alpha val="43000"/>
                    </a:schemeClr>
                  </a:outerShdw>
                </a:effectLst>
                <a:latin typeface="Arial Bold" charset="0"/>
              </a:rPr>
              <a:t>modeling</a:t>
            </a:r>
            <a:endParaRPr lang="en-US" altLang="zh-CN"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pic>
        <p:nvPicPr>
          <p:cNvPr id="6" name="Picture 2"/>
          <p:cNvPicPr>
            <a:picLocks noChangeAspect="1" noChangeArrowheads="1"/>
          </p:cNvPicPr>
          <p:nvPr/>
        </p:nvPicPr>
        <p:blipFill>
          <a:blip r:embed="rId4"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921296" y="1238782"/>
            <a:ext cx="5400600" cy="2762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矩形 3"/>
          <p:cNvSpPr/>
          <p:nvPr/>
        </p:nvSpPr>
        <p:spPr>
          <a:xfrm>
            <a:off x="295275" y="761256"/>
            <a:ext cx="6458670" cy="369332"/>
          </a:xfrm>
          <a:prstGeom prst="rect">
            <a:avLst/>
          </a:prstGeom>
        </p:spPr>
        <p:txBody>
          <a:bodyPr wrap="square">
            <a:spAutoFit/>
          </a:bodyPr>
          <a:lstStyle/>
          <a:p>
            <a:r>
              <a:rPr lang="en-US" altLang="zh-CN" dirty="0" smtClean="0"/>
              <a:t>Photographs: one of the richest </a:t>
            </a:r>
            <a:r>
              <a:rPr lang="en-US" altLang="zh-CN" dirty="0"/>
              <a:t>source of</a:t>
            </a:r>
            <a:r>
              <a:rPr lang="en-US" altLang="zh-CN" dirty="0" smtClean="0"/>
              <a:t> modeling inspiration</a:t>
            </a:r>
            <a:endParaRPr lang="zh-CN" altLang="en-US" b="1" dirty="0">
              <a:solidFill>
                <a:srgbClr val="FF0000"/>
              </a:solidFill>
            </a:endParaRPr>
          </a:p>
        </p:txBody>
      </p:sp>
      <p:sp>
        <p:nvSpPr>
          <p:cNvPr id="7" name="Text Box 7"/>
          <p:cNvSpPr txBox="1">
            <a:spLocks noChangeArrowheads="1"/>
          </p:cNvSpPr>
          <p:nvPr/>
        </p:nvSpPr>
        <p:spPr bwMode="auto">
          <a:xfrm>
            <a:off x="805015" y="2722862"/>
            <a:ext cx="5595785" cy="400110"/>
          </a:xfrm>
          <a:prstGeom prst="rect">
            <a:avLst/>
          </a:prstGeom>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2400">
                <a:solidFill>
                  <a:schemeClr val="tx1"/>
                </a:solidFill>
                <a:latin typeface="Arial" charset="0"/>
                <a:ea typeface="MS PGothic" pitchFamily="34" charset="-128"/>
              </a:defRPr>
            </a:lvl1pPr>
            <a:lvl2pPr marL="37931725" indent="-37474525"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lgn="ctr" eaLnBrk="1" hangingPunct="1">
              <a:spcBef>
                <a:spcPct val="50000"/>
              </a:spcBef>
            </a:pPr>
            <a:r>
              <a:rPr lang="en-US" sz="2000" dirty="0" smtClean="0">
                <a:latin typeface="+mn-lt"/>
                <a:ea typeface="ＭＳ Ｐゴシック" pitchFamily="-112" charset="-128"/>
                <a:cs typeface="ＭＳ Ｐゴシック" pitchFamily="-108" charset="-128"/>
              </a:rPr>
              <a:t>On-line photographs, often only in single-views</a:t>
            </a:r>
            <a:endParaRPr lang="en-US" sz="2000" dirty="0">
              <a:latin typeface="+mn-lt"/>
              <a:ea typeface="ＭＳ Ｐゴシック" pitchFamily="-112" charset="-128"/>
              <a:cs typeface="ＭＳ Ｐゴシック" pitchFamily="-108"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9455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rot_all_view.mov">
            <a:hlinkClick r:id="" action="ppaction://media"/>
          </p:cNvPr>
          <p:cNvPicPr/>
          <p:nvPr>
            <a:videoFile r:link="rId1"/>
            <p:extLst>
              <p:ext uri="{DAA4B4D4-6D71-4841-9C94-3DE7FCFB9230}">
                <p14:medi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r:link="rId1"/>
              </p:ext>
            </p:extLst>
          </p:nvPr>
        </p:nvPicPr>
        <p:blipFill>
          <a:blip r:embed="rId5"/>
          <a:stretch>
            <a:fillRect/>
          </a:stretch>
        </p:blipFill>
        <p:spPr>
          <a:xfrm>
            <a:off x="4721520" y="979046"/>
            <a:ext cx="2473200" cy="2738376"/>
          </a:xfrm>
          <a:prstGeom prst="rect">
            <a:avLst/>
          </a:prstGeom>
        </p:spPr>
      </p:pic>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de-DE" sz="2400" b="1" dirty="0" smtClean="0">
                <a:solidFill>
                  <a:schemeClr val="bg2"/>
                </a:solidFill>
                <a:effectLst>
                  <a:outerShdw blurRad="50800" dist="38100" dir="2700000" algn="tl" rotWithShape="0">
                    <a:schemeClr val="accent4">
                      <a:alpha val="43000"/>
                    </a:schemeClr>
                  </a:outerShdw>
                </a:effectLst>
                <a:latin typeface="Arial Bold" charset="0"/>
              </a:rPr>
              <a:t>Key </a:t>
            </a:r>
            <a:r>
              <a:rPr lang="de-DE" sz="2400" b="1" dirty="0" err="1" smtClean="0">
                <a:solidFill>
                  <a:schemeClr val="bg2"/>
                </a:solidFill>
                <a:effectLst>
                  <a:outerShdw blurRad="50800" dist="38100" dir="2700000" algn="tl" rotWithShape="0">
                    <a:schemeClr val="accent4">
                      <a:alpha val="43000"/>
                    </a:schemeClr>
                  </a:outerShdw>
                </a:effectLst>
                <a:latin typeface="Arial Bold" charset="0"/>
              </a:rPr>
              <a:t>features</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1"/>
          </p:nvPr>
        </p:nvSpPr>
        <p:spPr>
          <a:xfrm>
            <a:off x="279400" y="783704"/>
            <a:ext cx="6883400" cy="435496"/>
          </a:xfrm>
        </p:spPr>
        <p:txBody>
          <a:bodyPr/>
          <a:lstStyle/>
          <a:p>
            <a:pPr eaLnBrk="1" hangingPunct="1">
              <a:spcBef>
                <a:spcPts val="200"/>
              </a:spcBef>
              <a:spcAft>
                <a:spcPts val="200"/>
              </a:spcAft>
              <a:buClr>
                <a:schemeClr val="accent6"/>
              </a:buClr>
              <a:buFont typeface="Wingdings" pitchFamily="-112" charset="2"/>
              <a:buChar char="§"/>
              <a:defRPr/>
            </a:pPr>
            <a:r>
              <a:rPr lang="en-US" altLang="zh-CN" sz="1800" dirty="0" smtClean="0">
                <a:effectLst/>
                <a:ea typeface="ＭＳ Ｐゴシック" pitchFamily="-112" charset="-128"/>
              </a:rPr>
              <a:t>Single photo       </a:t>
            </a:r>
            <a:r>
              <a:rPr lang="en-US" altLang="zh-CN" sz="1800" dirty="0" smtClean="0">
                <a:solidFill>
                  <a:srgbClr val="0000FF"/>
                </a:solidFill>
                <a:effectLst/>
                <a:ea typeface="ＭＳ Ｐゴシック" pitchFamily="-112" charset="-128"/>
              </a:rPr>
              <a:t>coherent</a:t>
            </a:r>
            <a:r>
              <a:rPr lang="en-US" altLang="zh-CN" sz="1800" dirty="0" smtClean="0">
                <a:effectLst/>
                <a:ea typeface="ＭＳ Ｐゴシック" pitchFamily="-112" charset="-128"/>
              </a:rPr>
              <a:t> and </a:t>
            </a:r>
            <a:r>
              <a:rPr lang="en-US" altLang="zh-CN" sz="1800" dirty="0" smtClean="0">
                <a:solidFill>
                  <a:srgbClr val="0000FF"/>
                </a:solidFill>
                <a:effectLst/>
                <a:ea typeface="ＭＳ Ｐゴシック" pitchFamily="-112" charset="-128"/>
              </a:rPr>
              <a:t>structure-preserving </a:t>
            </a:r>
            <a:r>
              <a:rPr lang="en-US" altLang="zh-CN" sz="1800" dirty="0" smtClean="0">
                <a:effectLst/>
                <a:ea typeface="ＭＳ Ｐゴシック" pitchFamily="-112" charset="-128"/>
              </a:rPr>
              <a:t>3D model</a:t>
            </a:r>
            <a:endParaRPr lang="en-US" altLang="zh-CN" sz="1800" dirty="0">
              <a:effectLst/>
              <a:ea typeface="ＭＳ Ｐゴシック" pitchFamily="-112" charset="-128"/>
            </a:endParaRPr>
          </a:p>
        </p:txBody>
      </p:sp>
      <p:pic>
        <p:nvPicPr>
          <p:cNvPr id="3" name="Picture 2" descr="S11_LogoHor.png"/>
          <p:cNvPicPr>
            <a:picLocks noChangeAspect="1"/>
          </p:cNvPicPr>
          <p:nvPr/>
        </p:nvPicPr>
        <p:blipFill rotWithShape="1">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grpSp>
        <p:nvGrpSpPr>
          <p:cNvPr id="6" name="组合 5"/>
          <p:cNvGrpSpPr/>
          <p:nvPr/>
        </p:nvGrpSpPr>
        <p:grpSpPr>
          <a:xfrm>
            <a:off x="417240" y="1443427"/>
            <a:ext cx="1514890" cy="2401089"/>
            <a:chOff x="417240" y="1577923"/>
            <a:chExt cx="1514890" cy="2401089"/>
          </a:xfrm>
        </p:grpSpPr>
        <p:pic>
          <p:nvPicPr>
            <p:cNvPr id="15362" name="Picture 2"/>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7240" y="1577923"/>
              <a:ext cx="1514890" cy="199496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矩形 3"/>
            <p:cNvSpPr/>
            <p:nvPr/>
          </p:nvSpPr>
          <p:spPr>
            <a:xfrm>
              <a:off x="525922" y="3640458"/>
              <a:ext cx="1245653" cy="338554"/>
            </a:xfrm>
            <a:prstGeom prst="rect">
              <a:avLst/>
            </a:prstGeom>
          </p:spPr>
          <p:txBody>
            <a:bodyPr wrap="none">
              <a:spAutoFit/>
            </a:bodyPr>
            <a:lstStyle/>
            <a:p>
              <a:r>
                <a:rPr lang="en-US" altLang="zh-CN" sz="1600" dirty="0" smtClean="0">
                  <a:ea typeface="ＭＳ Ｐゴシック" pitchFamily="-112" charset="-128"/>
                </a:rPr>
                <a:t>Photograph</a:t>
              </a:r>
              <a:endParaRPr lang="zh-CN" altLang="en-US" sz="1600" dirty="0"/>
            </a:p>
          </p:txBody>
        </p:sp>
      </p:grpSp>
      <p:grpSp>
        <p:nvGrpSpPr>
          <p:cNvPr id="5" name="组合 4"/>
          <p:cNvGrpSpPr/>
          <p:nvPr/>
        </p:nvGrpSpPr>
        <p:grpSpPr>
          <a:xfrm>
            <a:off x="2263449" y="1528616"/>
            <a:ext cx="2258247" cy="2531344"/>
            <a:chOff x="2263449" y="1663112"/>
            <a:chExt cx="2258247" cy="2531344"/>
          </a:xfrm>
        </p:grpSpPr>
        <p:pic>
          <p:nvPicPr>
            <p:cNvPr id="15363" name="Picture 3"/>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29005" y="1663112"/>
              <a:ext cx="1483943" cy="182458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0" name="矩形 9"/>
            <p:cNvSpPr/>
            <p:nvPr/>
          </p:nvSpPr>
          <p:spPr>
            <a:xfrm>
              <a:off x="2263449" y="3640458"/>
              <a:ext cx="2258247" cy="553998"/>
            </a:xfrm>
            <a:prstGeom prst="rect">
              <a:avLst/>
            </a:prstGeom>
          </p:spPr>
          <p:txBody>
            <a:bodyPr wrap="square">
              <a:spAutoFit/>
            </a:bodyPr>
            <a:lstStyle/>
            <a:p>
              <a:pPr algn="ctr">
                <a:lnSpc>
                  <a:spcPts val="1800"/>
                </a:lnSpc>
              </a:pPr>
              <a:r>
                <a:rPr lang="en-US" altLang="zh-CN" sz="1600" dirty="0" smtClean="0">
                  <a:ea typeface="ＭＳ Ｐゴシック" pitchFamily="-112" charset="-128"/>
                </a:rPr>
                <a:t>Retrieved candidate 3D model</a:t>
              </a:r>
              <a:endParaRPr lang="zh-CN" altLang="en-US" sz="1600" dirty="0"/>
            </a:p>
          </p:txBody>
        </p:sp>
      </p:grpSp>
      <p:sp>
        <p:nvSpPr>
          <p:cNvPr id="11" name="矩形 10"/>
          <p:cNvSpPr/>
          <p:nvPr/>
        </p:nvSpPr>
        <p:spPr>
          <a:xfrm>
            <a:off x="5410200" y="3547646"/>
            <a:ext cx="1233932" cy="338554"/>
          </a:xfrm>
          <a:prstGeom prst="rect">
            <a:avLst/>
          </a:prstGeom>
        </p:spPr>
        <p:txBody>
          <a:bodyPr wrap="none">
            <a:spAutoFit/>
          </a:bodyPr>
          <a:lstStyle/>
          <a:p>
            <a:r>
              <a:rPr lang="en-US" altLang="zh-CN" sz="1600" dirty="0" smtClean="0">
                <a:ea typeface="ＭＳ Ｐゴシック" pitchFamily="-112" charset="-128"/>
              </a:rPr>
              <a:t>3D creation</a:t>
            </a:r>
            <a:endParaRPr lang="zh-CN" altLang="en-US" sz="1600" dirty="0"/>
          </a:p>
        </p:txBody>
      </p:sp>
      <p:sp>
        <p:nvSpPr>
          <p:cNvPr id="12" name="右箭头 11"/>
          <p:cNvSpPr/>
          <p:nvPr/>
        </p:nvSpPr>
        <p:spPr>
          <a:xfrm>
            <a:off x="4417799" y="2060202"/>
            <a:ext cx="405567" cy="288032"/>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p>
        </p:txBody>
      </p:sp>
      <p:sp>
        <p:nvSpPr>
          <p:cNvPr id="14" name="Right Arrow 13"/>
          <p:cNvSpPr/>
          <p:nvPr/>
        </p:nvSpPr>
        <p:spPr>
          <a:xfrm>
            <a:off x="1981200" y="922540"/>
            <a:ext cx="304800" cy="152400"/>
          </a:xfrm>
          <a:prstGeom prst="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5513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3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p:cTn id="24" dur="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childTnLst>
        </p:cTn>
      </p:par>
    </p:tnLst>
    <p:bldLst>
      <p:bldP spid="11" grpId="0"/>
      <p:bldP spid="12"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de-DE" sz="2400" b="1" dirty="0" smtClean="0">
                <a:solidFill>
                  <a:schemeClr val="bg2"/>
                </a:solidFill>
                <a:effectLst>
                  <a:outerShdw blurRad="50800" dist="38100" dir="2700000" algn="tl" rotWithShape="0">
                    <a:schemeClr val="accent4">
                      <a:alpha val="43000"/>
                    </a:schemeClr>
                  </a:outerShdw>
                </a:effectLst>
                <a:latin typeface="Arial Bold" charset="0"/>
              </a:rPr>
              <a:t>Creation </a:t>
            </a:r>
            <a:r>
              <a:rPr lang="de-DE" sz="2400" b="1" dirty="0" err="1" smtClean="0">
                <a:solidFill>
                  <a:schemeClr val="bg2"/>
                </a:solidFill>
                <a:effectLst>
                  <a:outerShdw blurRad="50800" dist="38100" dir="2700000" algn="tl" rotWithShape="0">
                    <a:schemeClr val="accent4">
                      <a:alpha val="43000"/>
                    </a:schemeClr>
                  </a:outerShdw>
                </a:effectLst>
                <a:latin typeface="Arial Bold" charset="0"/>
              </a:rPr>
              <a:t>r</a:t>
            </a:r>
            <a:r>
              <a:rPr lang="de-DE" sz="2400" b="1" dirty="0" err="1" smtClean="0">
                <a:solidFill>
                  <a:schemeClr val="bg2"/>
                </a:solidFill>
                <a:effectLst>
                  <a:outerShdw blurRad="50800" dist="38100" dir="2700000" algn="tl" rotWithShape="0">
                    <a:schemeClr val="accent4">
                      <a:alpha val="43000"/>
                    </a:schemeClr>
                  </a:outerShdw>
                </a:effectLst>
                <a:latin typeface="Arial Bold" charset="0"/>
              </a:rPr>
              <a:t>eadily</a:t>
            </a:r>
            <a:r>
              <a:rPr lang="de-DE" sz="2400" b="1" dirty="0" smtClean="0">
                <a:solidFill>
                  <a:schemeClr val="bg2"/>
                </a:solidFill>
                <a:effectLst>
                  <a:outerShdw blurRad="50800" dist="38100" dir="2700000" algn="tl" rotWithShape="0">
                    <a:schemeClr val="accent4">
                      <a:alpha val="43000"/>
                    </a:schemeClr>
                  </a:outerShdw>
                </a:effectLst>
                <a:latin typeface="Arial Bold" charset="0"/>
              </a:rPr>
              <a:t> </a:t>
            </a:r>
            <a:r>
              <a:rPr lang="de-DE" sz="2400" b="1" dirty="0" err="1" smtClean="0">
                <a:solidFill>
                  <a:schemeClr val="bg2"/>
                </a:solidFill>
                <a:effectLst>
                  <a:outerShdw blurRad="50800" dist="38100" dir="2700000" algn="tl" rotWithShape="0">
                    <a:schemeClr val="accent4">
                      <a:alpha val="43000"/>
                    </a:schemeClr>
                  </a:outerShdw>
                </a:effectLst>
                <a:latin typeface="Arial Bold" charset="0"/>
              </a:rPr>
              <a:t>usable</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sp>
        <p:nvSpPr>
          <p:cNvPr id="5" name="Rectangle 3"/>
          <p:cNvSpPr txBox="1">
            <a:spLocks noChangeArrowheads="1"/>
          </p:cNvSpPr>
          <p:nvPr/>
        </p:nvSpPr>
        <p:spPr bwMode="auto">
          <a:xfrm>
            <a:off x="279400" y="685801"/>
            <a:ext cx="6732588" cy="435496"/>
          </a:xfrm>
          <a:prstGeom prst="rect">
            <a:avLst/>
          </a:prstGeom>
          <a:noFill/>
          <a:ln w="9525">
            <a:noFill/>
            <a:miter lim="800000"/>
            <a:headEnd/>
            <a:tailEnd/>
          </a:ln>
          <a:effectLst/>
        </p:spPr>
        <p:txBody>
          <a:bodyPr vert="horz" wrap="square" lIns="73152" tIns="36576" rIns="73152" bIns="36576" numCol="1" anchor="t" anchorCtr="0" compatLnSpc="1">
            <a:prstTxWarp prst="textNoShape">
              <a:avLst/>
            </a:prstTxWarp>
          </a:bodyPr>
          <a:lstStyle>
            <a:lvl1pPr marL="273050" indent="-273050" algn="l" rtl="0" eaLnBrk="0" fontAlgn="base" hangingPunct="0">
              <a:lnSpc>
                <a:spcPct val="110000"/>
              </a:lnSpc>
              <a:spcBef>
                <a:spcPts val="475"/>
              </a:spcBef>
              <a:spcAft>
                <a:spcPts val="475"/>
              </a:spcAft>
              <a:buClr>
                <a:schemeClr val="accent6"/>
              </a:buClr>
              <a:buSzPct val="110000"/>
              <a:buChar char="•"/>
              <a:defRPr sz="2500">
                <a:solidFill>
                  <a:schemeClr val="tx1"/>
                </a:solidFill>
                <a:effectLst>
                  <a:outerShdw blurRad="50800" dist="38100" dir="2700000">
                    <a:srgbClr val="000000">
                      <a:alpha val="43000"/>
                    </a:srgbClr>
                  </a:outerShdw>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chemeClr val="accent6"/>
              </a:buClr>
              <a:buSzPct val="110000"/>
              <a:buFont typeface="Arial" charset="0"/>
              <a:buChar char="–"/>
              <a:defRPr sz="2100">
                <a:solidFill>
                  <a:schemeClr val="tx1"/>
                </a:solidFill>
                <a:effectLst>
                  <a:outerShdw blurRad="50800" dist="38100" dir="2700000">
                    <a:srgbClr val="000000">
                      <a:alpha val="43000"/>
                    </a:srgbClr>
                  </a:outerShdw>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chemeClr val="accent6"/>
              </a:buClr>
              <a:buSzPct val="110000"/>
              <a:buChar char="•"/>
              <a:defRPr sz="1700">
                <a:solidFill>
                  <a:schemeClr val="tx1"/>
                </a:solidFill>
                <a:effectLst>
                  <a:outerShdw blurRad="50800" dist="38100" dir="2700000">
                    <a:srgbClr val="000000">
                      <a:alpha val="43000"/>
                    </a:srgbClr>
                  </a:outerShdw>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a:lstStyle>
          <a:p>
            <a:pPr eaLnBrk="1" hangingPunct="1">
              <a:spcBef>
                <a:spcPts val="200"/>
              </a:spcBef>
              <a:spcAft>
                <a:spcPts val="200"/>
              </a:spcAft>
              <a:buFont typeface="Wingdings" pitchFamily="-112" charset="2"/>
              <a:buChar char="§"/>
              <a:defRPr/>
            </a:pPr>
            <a:r>
              <a:rPr lang="en-US" altLang="zh-CN" sz="1800" dirty="0" smtClean="0">
                <a:effectLst/>
                <a:ea typeface="ＭＳ Ｐゴシック" pitchFamily="-112" charset="-128"/>
              </a:rPr>
              <a:t>Subsequent model </a:t>
            </a:r>
            <a:r>
              <a:rPr lang="en-US" altLang="zh-CN" sz="1800" dirty="0" smtClean="0">
                <a:effectLst/>
                <a:ea typeface="ＭＳ Ｐゴシック" pitchFamily="-112" charset="-128"/>
              </a:rPr>
              <a:t>editing</a:t>
            </a:r>
            <a:endParaRPr lang="en-US" altLang="zh-CN" sz="1800" dirty="0">
              <a:effectLst/>
              <a:ea typeface="ＭＳ Ｐゴシック" pitchFamily="-112" charset="-128"/>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48803" y="2685888"/>
            <a:ext cx="1132400" cy="135271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23628" y="1286402"/>
            <a:ext cx="1382750" cy="11759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6"/>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7020" y="1504169"/>
            <a:ext cx="2536372" cy="236343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2" name="Picture 7"/>
          <p:cNvPicPr>
            <a:picLocks noChangeAspect="1" noChangeArrowheads="1"/>
          </p:cNvPicPr>
          <p:nvPr/>
        </p:nvPicPr>
        <p:blipFill>
          <a:blip r:embed="rId7">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8">
                    <a14:imgEffect>
                      <a14:backgroundRemoval t="0" b="99215" l="0" r="10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7019" y="1491258"/>
            <a:ext cx="2536374" cy="221546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3" name="Picture 8"/>
          <p:cNvPicPr>
            <a:picLocks noChangeAspect="1" noChangeArrowheads="1"/>
          </p:cNvPicPr>
          <p:nvPr/>
        </p:nvPicPr>
        <p:blipFill>
          <a:blip r:embed="rId9">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10">
                    <a14:imgEffect>
                      <a14:backgroundRemoval t="265" b="100000" l="0" r="10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36002" y="1497497"/>
            <a:ext cx="2536374" cy="219226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4" name="Picture 9"/>
          <p:cNvPicPr>
            <a:picLocks noChangeAspect="1" noChangeArrowheads="1"/>
          </p:cNvPicPr>
          <p:nvPr/>
        </p:nvPicPr>
        <p:blipFill>
          <a:blip r:embed="rId11">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12">
                    <a14:imgEffect>
                      <a14:backgroundRemoval t="0" b="100000" l="0" r="10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20124" y="1509143"/>
            <a:ext cx="2102334" cy="228258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5" name="Picture 10"/>
          <p:cNvPicPr>
            <a:picLocks noChangeAspect="1" noChangeArrowheads="1"/>
          </p:cNvPicPr>
          <p:nvPr/>
        </p:nvPicPr>
        <p:blipFill>
          <a:blip r:embed="rId1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10870" y="1518771"/>
            <a:ext cx="2218618" cy="233061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6435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0"/>
                                        <p:tgtEl>
                                          <p:spTgt spid="22"/>
                                        </p:tgtEl>
                                      </p:cBhvr>
                                    </p:animEffect>
                                    <p:set>
                                      <p:cBhvr>
                                        <p:cTn id="20" dur="1" fill="hold">
                                          <p:stCondLst>
                                            <p:cond delay="999"/>
                                          </p:stCondLst>
                                        </p:cTn>
                                        <p:tgtEl>
                                          <p:spTgt spid="2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00"/>
                                        <p:tgtEl>
                                          <p:spTgt spid="23"/>
                                        </p:tgtEl>
                                      </p:cBhvr>
                                    </p:animEffect>
                                    <p:set>
                                      <p:cBhvr>
                                        <p:cTn id="28" dur="1" fill="hold">
                                          <p:stCondLst>
                                            <p:cond delay="999"/>
                                          </p:stCondLst>
                                        </p:cTn>
                                        <p:tgtEl>
                                          <p:spTgt spid="23"/>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1000"/>
                                        <p:tgtEl>
                                          <p:spTgt spid="24"/>
                                        </p:tgtEl>
                                      </p:cBhvr>
                                    </p:animEffect>
                                    <p:set>
                                      <p:cBhvr>
                                        <p:cTn id="36" dur="1" fill="hold">
                                          <p:stCondLst>
                                            <p:cond delay="999"/>
                                          </p:stCondLst>
                                        </p:cTn>
                                        <p:tgtEl>
                                          <p:spTgt spid="24"/>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dirty="0" smtClean="0">
                <a:solidFill>
                  <a:schemeClr val="bg2"/>
                </a:solidFill>
                <a:effectLst>
                  <a:outerShdw blurRad="50800" dist="38100" dir="2700000" algn="tl" rotWithShape="0">
                    <a:schemeClr val="accent4">
                      <a:alpha val="43000"/>
                    </a:schemeClr>
                  </a:outerShdw>
                </a:effectLst>
                <a:latin typeface="Arial Bold" charset="0"/>
              </a:rPr>
              <a:t>Overview</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pic>
        <p:nvPicPr>
          <p:cNvPr id="7"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6714" y="1724002"/>
            <a:ext cx="1045435" cy="1928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nvGrpSpPr>
          <p:cNvPr id="8" name="组合 7"/>
          <p:cNvGrpSpPr/>
          <p:nvPr/>
        </p:nvGrpSpPr>
        <p:grpSpPr>
          <a:xfrm>
            <a:off x="1503418" y="2342704"/>
            <a:ext cx="1437131" cy="1205335"/>
            <a:chOff x="1547664" y="2924944"/>
            <a:chExt cx="2060537" cy="1728192"/>
          </a:xfrm>
        </p:grpSpPr>
        <p:sp>
          <p:nvSpPr>
            <p:cNvPr id="9" name="圆角矩形 8"/>
            <p:cNvSpPr/>
            <p:nvPr/>
          </p:nvSpPr>
          <p:spPr>
            <a:xfrm>
              <a:off x="1547664" y="2924944"/>
              <a:ext cx="2060537" cy="1728192"/>
            </a:xfrm>
            <a:prstGeom prst="roundRect">
              <a:avLst>
                <a:gd name="adj" fmla="val 10783"/>
              </a:avLst>
            </a:prstGeom>
            <a:noFill/>
            <a:ln w="19050">
              <a:solidFill>
                <a:srgbClr val="494834"/>
              </a:solidFill>
            </a:ln>
            <a:effectLst>
              <a:outerShdw dir="8400000" sx="1000" sy="1000" rotWithShape="0">
                <a:srgbClr val="000000">
                  <a:alpha val="38000"/>
                </a:srgbClr>
              </a:outerShdw>
              <a:reflection stA="45000" endPos="30000" dist="25400" dir="5400000" sy="-100000" algn="bl" rotWithShape="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pic>
          <p:nvPicPr>
            <p:cNvPr id="10" name="Picture 4"/>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14133" y="3057882"/>
              <a:ext cx="1927599" cy="1494431"/>
            </a:xfrm>
            <a:prstGeom prst="rect">
              <a:avLst/>
            </a:prstGeom>
            <a:noFill/>
            <a:ln>
              <a:noFill/>
            </a:ln>
            <a:effectLst>
              <a:outerShdw dist="35921" sx="1000" sy="1000" algn="ctr" rotWithShape="0">
                <a:schemeClr val="bg2"/>
              </a:outerShdw>
              <a:reflection stA="45000" endPos="30000" dist="254000" dir="5400000" sy="-100000" algn="bl" rotWithShape="0"/>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pSp>
      <p:grpSp>
        <p:nvGrpSpPr>
          <p:cNvPr id="11" name="组合 10"/>
          <p:cNvGrpSpPr/>
          <p:nvPr/>
        </p:nvGrpSpPr>
        <p:grpSpPr>
          <a:xfrm>
            <a:off x="3092240" y="2342704"/>
            <a:ext cx="1437131" cy="1205335"/>
            <a:chOff x="3680209" y="2941001"/>
            <a:chExt cx="2060537" cy="1728192"/>
          </a:xfrm>
        </p:grpSpPr>
        <p:sp>
          <p:nvSpPr>
            <p:cNvPr id="12" name="圆角矩形 11"/>
            <p:cNvSpPr/>
            <p:nvPr/>
          </p:nvSpPr>
          <p:spPr>
            <a:xfrm>
              <a:off x="3680209" y="2941001"/>
              <a:ext cx="2060537" cy="1728192"/>
            </a:xfrm>
            <a:prstGeom prst="roundRect">
              <a:avLst>
                <a:gd name="adj" fmla="val 10783"/>
              </a:avLst>
            </a:prstGeom>
            <a:noFill/>
            <a:ln w="19050">
              <a:solidFill>
                <a:srgbClr val="494834"/>
              </a:solidFill>
            </a:ln>
            <a:effectLst>
              <a:outerShdw dir="8400000" sx="1000" sy="1000" rotWithShape="0">
                <a:srgbClr val="000000">
                  <a:alpha val="38000"/>
                </a:srgbClr>
              </a:outerShdw>
              <a:reflection stA="45000" endPos="30000" dist="25400" dir="5400000" sy="-100000" algn="bl" rotWithShape="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pic>
          <p:nvPicPr>
            <p:cNvPr id="13" name="Picture 5"/>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63043" y="3063420"/>
              <a:ext cx="1910832" cy="1483353"/>
            </a:xfrm>
            <a:prstGeom prst="rect">
              <a:avLst/>
            </a:prstGeom>
            <a:noFill/>
            <a:ln>
              <a:noFill/>
            </a:ln>
            <a:effectLst>
              <a:outerShdw dist="35921" sx="1000" sy="1000" algn="ctr" rotWithShape="0">
                <a:schemeClr val="bg2"/>
              </a:outerShdw>
              <a:reflection stA="45000" endPos="30000" dist="254000" dir="5400000" sy="-100000" algn="bl" rotWithShape="0"/>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pSp>
      <p:grpSp>
        <p:nvGrpSpPr>
          <p:cNvPr id="14" name="组合 13"/>
          <p:cNvGrpSpPr/>
          <p:nvPr/>
        </p:nvGrpSpPr>
        <p:grpSpPr>
          <a:xfrm>
            <a:off x="4668741" y="2354638"/>
            <a:ext cx="1437131" cy="1205335"/>
            <a:chOff x="5796136" y="2946540"/>
            <a:chExt cx="2060537" cy="1728192"/>
          </a:xfrm>
        </p:grpSpPr>
        <p:sp>
          <p:nvSpPr>
            <p:cNvPr id="15" name="圆角矩形 14"/>
            <p:cNvSpPr/>
            <p:nvPr/>
          </p:nvSpPr>
          <p:spPr>
            <a:xfrm>
              <a:off x="5796136" y="2946540"/>
              <a:ext cx="2060537" cy="1728192"/>
            </a:xfrm>
            <a:prstGeom prst="roundRect">
              <a:avLst>
                <a:gd name="adj" fmla="val 10783"/>
              </a:avLst>
            </a:prstGeom>
            <a:noFill/>
            <a:ln w="19050">
              <a:solidFill>
                <a:srgbClr val="494834"/>
              </a:solidFill>
            </a:ln>
            <a:effectLst>
              <a:outerShdw dir="8400000" sx="1000" sy="1000" rotWithShape="0">
                <a:srgbClr val="000000">
                  <a:alpha val="38000"/>
                </a:srgbClr>
              </a:outerShdw>
              <a:reflection stA="45000" endPos="30000" dist="25400" dir="5400000" sy="-100000" algn="bl" rotWithShape="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pic>
          <p:nvPicPr>
            <p:cNvPr id="16" name="Picture 6"/>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53168" y="3063420"/>
              <a:ext cx="1946471" cy="1445700"/>
            </a:xfrm>
            <a:prstGeom prst="rect">
              <a:avLst/>
            </a:prstGeom>
            <a:noFill/>
            <a:ln>
              <a:noFill/>
            </a:ln>
            <a:effectLst>
              <a:outerShdw dist="35921" sx="1000" sy="1000" algn="ctr" rotWithShape="0">
                <a:schemeClr val="bg2"/>
              </a:outerShdw>
              <a:reflection stA="45000" endPos="30000" dist="254000" dir="5400000" sy="-100000" algn="bl" rotWithShape="0"/>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pSp>
      <p:pic>
        <p:nvPicPr>
          <p:cNvPr id="17" name="Picture 7"/>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49888" y="1707949"/>
            <a:ext cx="907484" cy="1960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9"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528961" y="838200"/>
            <a:ext cx="1413589" cy="131138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下箭头 1"/>
          <p:cNvSpPr/>
          <p:nvPr/>
        </p:nvSpPr>
        <p:spPr>
          <a:xfrm>
            <a:off x="2091739" y="2157204"/>
            <a:ext cx="288032" cy="23759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5247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par>
                          <p:cTn id="35" fill="hold">
                            <p:stCondLst>
                              <p:cond delay="0"/>
                            </p:stCondLst>
                            <p:childTnLst>
                              <p:par>
                                <p:cTn id="36" presetID="32" presetClass="emph" presetSubtype="0" fill="hold" nodeType="afterEffect">
                                  <p:stCondLst>
                                    <p:cond delay="0"/>
                                  </p:stCondLst>
                                  <p:childTnLst>
                                    <p:animRot by="120000">
                                      <p:cBhvr>
                                        <p:cTn id="37" dur="100" fill="hold">
                                          <p:stCondLst>
                                            <p:cond delay="0"/>
                                          </p:stCondLst>
                                        </p:cTn>
                                        <p:tgtEl>
                                          <p:spTgt spid="17"/>
                                        </p:tgtEl>
                                        <p:attrNameLst>
                                          <p:attrName>r</p:attrName>
                                        </p:attrNameLst>
                                      </p:cBhvr>
                                    </p:animRot>
                                    <p:animRot by="-240000">
                                      <p:cBhvr>
                                        <p:cTn id="38" dur="200" fill="hold">
                                          <p:stCondLst>
                                            <p:cond delay="200"/>
                                          </p:stCondLst>
                                        </p:cTn>
                                        <p:tgtEl>
                                          <p:spTgt spid="17"/>
                                        </p:tgtEl>
                                        <p:attrNameLst>
                                          <p:attrName>r</p:attrName>
                                        </p:attrNameLst>
                                      </p:cBhvr>
                                    </p:animRot>
                                    <p:animRot by="240000">
                                      <p:cBhvr>
                                        <p:cTn id="39" dur="200" fill="hold">
                                          <p:stCondLst>
                                            <p:cond delay="400"/>
                                          </p:stCondLst>
                                        </p:cTn>
                                        <p:tgtEl>
                                          <p:spTgt spid="17"/>
                                        </p:tgtEl>
                                        <p:attrNameLst>
                                          <p:attrName>r</p:attrName>
                                        </p:attrNameLst>
                                      </p:cBhvr>
                                    </p:animRot>
                                    <p:animRot by="-240000">
                                      <p:cBhvr>
                                        <p:cTn id="40" dur="200" fill="hold">
                                          <p:stCondLst>
                                            <p:cond delay="600"/>
                                          </p:stCondLst>
                                        </p:cTn>
                                        <p:tgtEl>
                                          <p:spTgt spid="17"/>
                                        </p:tgtEl>
                                        <p:attrNameLst>
                                          <p:attrName>r</p:attrName>
                                        </p:attrNameLst>
                                      </p:cBhvr>
                                    </p:animRot>
                                    <p:animRot by="120000">
                                      <p:cBhvr>
                                        <p:cTn id="41"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319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smtClean="0">
                <a:solidFill>
                  <a:schemeClr val="bg2"/>
                </a:solidFill>
                <a:effectLst>
                  <a:outerShdw blurRad="50800" dist="38100" dir="2700000" algn="tl" rotWithShape="0">
                    <a:schemeClr val="accent4">
                      <a:alpha val="43000"/>
                    </a:schemeClr>
                  </a:outerShdw>
                </a:effectLst>
                <a:latin typeface="Arial Bold" charset="0"/>
              </a:rPr>
              <a:t>Pre-analyzed candidate model set</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sp>
        <p:nvSpPr>
          <p:cNvPr id="7" name="Rectangle 3"/>
          <p:cNvSpPr txBox="1">
            <a:spLocks noChangeArrowheads="1"/>
          </p:cNvSpPr>
          <p:nvPr/>
        </p:nvSpPr>
        <p:spPr bwMode="auto">
          <a:xfrm>
            <a:off x="279400" y="762000"/>
            <a:ext cx="5034384" cy="381000"/>
          </a:xfrm>
          <a:prstGeom prst="rect">
            <a:avLst/>
          </a:prstGeom>
          <a:noFill/>
          <a:ln w="9525">
            <a:noFill/>
            <a:miter lim="800000"/>
            <a:headEnd/>
            <a:tailEnd/>
          </a:ln>
          <a:effectLst/>
        </p:spPr>
        <p:txBody>
          <a:bodyPr vert="horz" wrap="square" lIns="73152" tIns="36576" rIns="73152" bIns="36576" numCol="1" anchor="t" anchorCtr="0" compatLnSpc="1">
            <a:prstTxWarp prst="textNoShape">
              <a:avLst/>
            </a:prstTxWarp>
          </a:bodyPr>
          <a:lstStyle>
            <a:lvl1pPr marL="273050" indent="-273050" algn="l" rtl="0" eaLnBrk="0" fontAlgn="base" hangingPunct="0">
              <a:lnSpc>
                <a:spcPct val="110000"/>
              </a:lnSpc>
              <a:spcBef>
                <a:spcPts val="475"/>
              </a:spcBef>
              <a:spcAft>
                <a:spcPts val="475"/>
              </a:spcAft>
              <a:buClr>
                <a:schemeClr val="accent6"/>
              </a:buClr>
              <a:buSzPct val="110000"/>
              <a:buChar char="•"/>
              <a:defRPr sz="2500">
                <a:solidFill>
                  <a:schemeClr val="tx1"/>
                </a:solidFill>
                <a:effectLst>
                  <a:outerShdw blurRad="50800" dist="38100" dir="2700000">
                    <a:srgbClr val="000000">
                      <a:alpha val="43000"/>
                    </a:srgbClr>
                  </a:outerShdw>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chemeClr val="accent6"/>
              </a:buClr>
              <a:buSzPct val="110000"/>
              <a:buFont typeface="Arial" charset="0"/>
              <a:buChar char="–"/>
              <a:defRPr sz="2100">
                <a:solidFill>
                  <a:schemeClr val="tx1"/>
                </a:solidFill>
                <a:effectLst>
                  <a:outerShdw blurRad="50800" dist="38100" dir="2700000">
                    <a:srgbClr val="000000">
                      <a:alpha val="43000"/>
                    </a:srgbClr>
                  </a:outerShdw>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chemeClr val="accent6"/>
              </a:buClr>
              <a:buSzPct val="110000"/>
              <a:buChar char="•"/>
              <a:defRPr sz="1700">
                <a:solidFill>
                  <a:schemeClr val="tx1"/>
                </a:solidFill>
                <a:effectLst>
                  <a:outerShdw blurRad="50800" dist="38100" dir="2700000">
                    <a:srgbClr val="000000">
                      <a:alpha val="43000"/>
                    </a:srgbClr>
                  </a:outerShdw>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a:lstStyle>
          <a:p>
            <a:pPr eaLnBrk="1" hangingPunct="1">
              <a:spcBef>
                <a:spcPts val="200"/>
              </a:spcBef>
              <a:spcAft>
                <a:spcPts val="200"/>
              </a:spcAft>
              <a:buFont typeface="Wingdings" pitchFamily="-112" charset="2"/>
              <a:buChar char="§"/>
              <a:defRPr/>
            </a:pPr>
            <a:r>
              <a:rPr lang="en-US" altLang="zh-CN" sz="1800" dirty="0" smtClean="0">
                <a:effectLst/>
                <a:ea typeface="ＭＳ Ｐゴシック" pitchFamily="-112" charset="-128"/>
              </a:rPr>
              <a:t>Part correspondence [</a:t>
            </a:r>
            <a:r>
              <a:rPr lang="en-US" altLang="zh-CN" sz="1800" dirty="0" err="1" smtClean="0">
                <a:effectLst/>
                <a:ea typeface="ＭＳ Ｐゴシック" pitchFamily="-112" charset="-128"/>
              </a:rPr>
              <a:t>Xu</a:t>
            </a:r>
            <a:r>
              <a:rPr lang="en-US" altLang="zh-CN" sz="1800" dirty="0" smtClean="0">
                <a:effectLst/>
                <a:ea typeface="ＭＳ Ｐゴシック" pitchFamily="-112" charset="-128"/>
              </a:rPr>
              <a:t> et al. 2010]</a:t>
            </a:r>
          </a:p>
        </p:txBody>
      </p:sp>
      <p:grpSp>
        <p:nvGrpSpPr>
          <p:cNvPr id="2" name="组合 1"/>
          <p:cNvGrpSpPr/>
          <p:nvPr/>
        </p:nvGrpSpPr>
        <p:grpSpPr>
          <a:xfrm>
            <a:off x="191264" y="1235926"/>
            <a:ext cx="2174395" cy="2589314"/>
            <a:chOff x="191264" y="1235926"/>
            <a:chExt cx="2174395" cy="2589314"/>
          </a:xfrm>
        </p:grpSpPr>
        <p:sp>
          <p:nvSpPr>
            <p:cNvPr id="32" name="圆角矩形 31"/>
            <p:cNvSpPr/>
            <p:nvPr/>
          </p:nvSpPr>
          <p:spPr>
            <a:xfrm>
              <a:off x="191264" y="1235926"/>
              <a:ext cx="2174395" cy="2589314"/>
            </a:xfrm>
            <a:prstGeom prst="roundRect">
              <a:avLst>
                <a:gd name="adj" fmla="val 6939"/>
              </a:avLst>
            </a:prstGeom>
            <a:no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tLang="zh-CN" dirty="0" smtClean="0"/>
            </a:p>
            <a:p>
              <a:pPr algn="ctr"/>
              <a:endParaRPr lang="en-US" altLang="zh-CN" dirty="0"/>
            </a:p>
            <a:p>
              <a:pPr algn="ctr"/>
              <a:endParaRPr lang="en-US" altLang="zh-CN" dirty="0" smtClean="0"/>
            </a:p>
            <a:p>
              <a:pPr algn="ctr"/>
              <a:endParaRPr lang="en-US" altLang="zh-CN" dirty="0"/>
            </a:p>
            <a:p>
              <a:pPr algn="ctr"/>
              <a:endParaRPr lang="en-US" altLang="zh-CN" dirty="0" smtClean="0"/>
            </a:p>
            <a:p>
              <a:pPr algn="ctr"/>
              <a:endParaRPr lang="en-US" altLang="zh-CN" dirty="0"/>
            </a:p>
            <a:p>
              <a:pPr algn="ctr"/>
              <a:endParaRPr lang="en-US" altLang="zh-CN" dirty="0" smtClean="0"/>
            </a:p>
            <a:p>
              <a:pPr algn="ctr"/>
              <a:endParaRPr lang="en-US" altLang="zh-CN" sz="1600" dirty="0" smtClean="0"/>
            </a:p>
            <a:p>
              <a:pPr algn="ctr"/>
              <a:r>
                <a:rPr lang="en-US" altLang="zh-CN" sz="1600" dirty="0" smtClean="0"/>
                <a:t>Input model set</a:t>
              </a:r>
              <a:endParaRPr lang="zh-CN" altLang="en-US" sz="1600" dirty="0"/>
            </a:p>
          </p:txBody>
        </p:sp>
        <p:pic>
          <p:nvPicPr>
            <p:cNvPr id="31" name="Picture 4"/>
            <p:cNvPicPr>
              <a:picLocks noChangeAspect="1" noChangeArrowheads="1"/>
            </p:cNvPicPr>
            <p:nvPr/>
          </p:nvPicPr>
          <p:blipFill>
            <a:blip r:embed="rId4"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67452" y="1485301"/>
              <a:ext cx="2013848" cy="186824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5" name="组合 4"/>
          <p:cNvGrpSpPr/>
          <p:nvPr/>
        </p:nvGrpSpPr>
        <p:grpSpPr>
          <a:xfrm>
            <a:off x="2798792" y="1235926"/>
            <a:ext cx="4349100" cy="2589314"/>
            <a:chOff x="2798792" y="1235926"/>
            <a:chExt cx="4349100" cy="2589314"/>
          </a:xfrm>
        </p:grpSpPr>
        <p:grpSp>
          <p:nvGrpSpPr>
            <p:cNvPr id="4" name="组合 3"/>
            <p:cNvGrpSpPr/>
            <p:nvPr/>
          </p:nvGrpSpPr>
          <p:grpSpPr>
            <a:xfrm>
              <a:off x="2798792" y="1235926"/>
              <a:ext cx="4349100" cy="2589314"/>
              <a:chOff x="2798792" y="1235926"/>
              <a:chExt cx="4349100" cy="2589314"/>
            </a:xfrm>
          </p:grpSpPr>
          <p:sp>
            <p:nvSpPr>
              <p:cNvPr id="33" name="圆角矩形 32"/>
              <p:cNvSpPr/>
              <p:nvPr/>
            </p:nvSpPr>
            <p:spPr>
              <a:xfrm>
                <a:off x="2798792" y="1235926"/>
                <a:ext cx="4349100" cy="2589314"/>
              </a:xfrm>
              <a:prstGeom prst="roundRect">
                <a:avLst>
                  <a:gd name="adj" fmla="val 6939"/>
                </a:avLst>
              </a:prstGeom>
              <a:no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tLang="zh-CN" smtClean="0"/>
              </a:p>
              <a:p>
                <a:pPr algn="ctr"/>
                <a:endParaRPr lang="en-US" altLang="zh-CN"/>
              </a:p>
              <a:p>
                <a:pPr algn="ctr"/>
                <a:endParaRPr lang="en-US" altLang="zh-CN" smtClean="0"/>
              </a:p>
              <a:p>
                <a:pPr algn="ctr"/>
                <a:endParaRPr lang="en-US" altLang="zh-CN"/>
              </a:p>
              <a:p>
                <a:pPr algn="ctr"/>
                <a:endParaRPr lang="en-US" altLang="zh-CN" smtClean="0"/>
              </a:p>
              <a:p>
                <a:pPr algn="ctr"/>
                <a:endParaRPr lang="en-US" altLang="zh-CN"/>
              </a:p>
              <a:p>
                <a:pPr algn="ctr"/>
                <a:endParaRPr lang="en-US" altLang="zh-CN" smtClean="0"/>
              </a:p>
              <a:p>
                <a:pPr algn="ctr"/>
                <a:endParaRPr lang="en-US" altLang="zh-CN" sz="1600" smtClean="0"/>
              </a:p>
              <a:p>
                <a:pPr algn="ctr"/>
                <a:r>
                  <a:rPr lang="en-US" altLang="zh-CN" sz="1600" smtClean="0"/>
                  <a:t>Models in part correspondence</a:t>
                </a:r>
                <a:endParaRPr lang="zh-CN" altLang="en-US" sz="1600"/>
              </a:p>
            </p:txBody>
          </p:sp>
          <p:pic>
            <p:nvPicPr>
              <p:cNvPr id="1047" name="Picture 23"/>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46754" y="1337320"/>
                <a:ext cx="3498313" cy="100173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49" name="Picture 25"/>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50588" y="2386397"/>
                <a:ext cx="1823684" cy="99936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50" name="Picture 26"/>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38613" y="2364748"/>
                <a:ext cx="1692627" cy="101918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pic>
          <p:nvPicPr>
            <p:cNvPr id="1052" name="Picture 28"/>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31790" y="1439713"/>
              <a:ext cx="600234" cy="85800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36" name="右箭头 35"/>
          <p:cNvSpPr/>
          <p:nvPr/>
        </p:nvSpPr>
        <p:spPr>
          <a:xfrm>
            <a:off x="2468880" y="2257071"/>
            <a:ext cx="252616" cy="547024"/>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4676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319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smtClean="0">
                <a:solidFill>
                  <a:schemeClr val="bg2"/>
                </a:solidFill>
                <a:effectLst>
                  <a:outerShdw blurRad="50800" dist="38100" dir="2700000" algn="tl" rotWithShape="0">
                    <a:schemeClr val="accent4">
                      <a:alpha val="43000"/>
                    </a:schemeClr>
                  </a:outerShdw>
                </a:effectLst>
                <a:latin typeface="Arial Bold" charset="0"/>
              </a:rPr>
              <a:t>Pre-analyzed candidate model set</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sp>
        <p:nvSpPr>
          <p:cNvPr id="7" name="Rectangle 3"/>
          <p:cNvSpPr txBox="1">
            <a:spLocks noChangeArrowheads="1"/>
          </p:cNvSpPr>
          <p:nvPr/>
        </p:nvSpPr>
        <p:spPr bwMode="auto">
          <a:xfrm>
            <a:off x="279400" y="842963"/>
            <a:ext cx="6474544" cy="1062037"/>
          </a:xfrm>
          <a:prstGeom prst="rect">
            <a:avLst/>
          </a:prstGeom>
          <a:noFill/>
          <a:ln w="9525">
            <a:noFill/>
            <a:miter lim="800000"/>
            <a:headEnd/>
            <a:tailEnd/>
          </a:ln>
          <a:effectLst/>
        </p:spPr>
        <p:txBody>
          <a:bodyPr vert="horz" wrap="square" lIns="73152" tIns="36576" rIns="73152" bIns="36576" numCol="1" anchor="t" anchorCtr="0" compatLnSpc="1">
            <a:prstTxWarp prst="textNoShape">
              <a:avLst/>
            </a:prstTxWarp>
          </a:bodyPr>
          <a:lstStyle>
            <a:lvl1pPr marL="273050" indent="-273050" algn="l" rtl="0" eaLnBrk="0" fontAlgn="base" hangingPunct="0">
              <a:lnSpc>
                <a:spcPct val="110000"/>
              </a:lnSpc>
              <a:spcBef>
                <a:spcPts val="475"/>
              </a:spcBef>
              <a:spcAft>
                <a:spcPts val="475"/>
              </a:spcAft>
              <a:buClr>
                <a:schemeClr val="accent6"/>
              </a:buClr>
              <a:buSzPct val="110000"/>
              <a:buChar char="•"/>
              <a:defRPr sz="2500">
                <a:solidFill>
                  <a:schemeClr val="tx1"/>
                </a:solidFill>
                <a:effectLst>
                  <a:outerShdw blurRad="50800" dist="38100" dir="2700000">
                    <a:srgbClr val="000000">
                      <a:alpha val="43000"/>
                    </a:srgbClr>
                  </a:outerShdw>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chemeClr val="accent6"/>
              </a:buClr>
              <a:buSzPct val="110000"/>
              <a:buFont typeface="Arial" charset="0"/>
              <a:buChar char="–"/>
              <a:defRPr sz="2100">
                <a:solidFill>
                  <a:schemeClr val="tx1"/>
                </a:solidFill>
                <a:effectLst>
                  <a:outerShdw blurRad="50800" dist="38100" dir="2700000">
                    <a:srgbClr val="000000">
                      <a:alpha val="43000"/>
                    </a:srgbClr>
                  </a:outerShdw>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chemeClr val="accent6"/>
              </a:buClr>
              <a:buSzPct val="110000"/>
              <a:buChar char="•"/>
              <a:defRPr sz="1700">
                <a:solidFill>
                  <a:schemeClr val="tx1"/>
                </a:solidFill>
                <a:effectLst>
                  <a:outerShdw blurRad="50800" dist="38100" dir="2700000">
                    <a:srgbClr val="000000">
                      <a:alpha val="43000"/>
                    </a:srgbClr>
                  </a:outerShdw>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a:lstStyle>
          <a:p>
            <a:pPr eaLnBrk="1" hangingPunct="1">
              <a:spcBef>
                <a:spcPts val="200"/>
              </a:spcBef>
              <a:spcAft>
                <a:spcPts val="200"/>
              </a:spcAft>
              <a:buFont typeface="Wingdings" pitchFamily="-112" charset="2"/>
              <a:buChar char="§"/>
              <a:defRPr/>
            </a:pPr>
            <a:r>
              <a:rPr lang="en-US" altLang="zh-CN" sz="1800" dirty="0" smtClean="0">
                <a:effectLst/>
                <a:ea typeface="ＭＳ Ｐゴシック" pitchFamily="-112" charset="-128"/>
              </a:rPr>
              <a:t>Component-wise controllers [</a:t>
            </a:r>
            <a:r>
              <a:rPr lang="en-US" altLang="zh-CN" sz="1800" dirty="0" err="1" smtClean="0">
                <a:effectLst/>
                <a:ea typeface="ＭＳ Ｐゴシック" pitchFamily="-112" charset="-128"/>
              </a:rPr>
              <a:t>Zheng</a:t>
            </a:r>
            <a:r>
              <a:rPr lang="en-US" altLang="zh-CN" sz="1800" dirty="0" smtClean="0">
                <a:effectLst/>
                <a:ea typeface="ＭＳ Ｐゴシック" pitchFamily="-112" charset="-128"/>
              </a:rPr>
              <a:t> et al. 2011]</a:t>
            </a:r>
          </a:p>
          <a:p>
            <a:pPr lvl="1" eaLnBrk="1" hangingPunct="1">
              <a:spcBef>
                <a:spcPts val="200"/>
              </a:spcBef>
              <a:spcAft>
                <a:spcPts val="200"/>
              </a:spcAft>
              <a:buFont typeface="Wingdings" pitchFamily="-112" charset="2"/>
              <a:buChar char="§"/>
              <a:defRPr/>
            </a:pPr>
            <a:r>
              <a:rPr lang="en-US" altLang="zh-CN" sz="1400" dirty="0" smtClean="0">
                <a:effectLst/>
                <a:ea typeface="ＭＳ Ｐゴシック" pitchFamily="-112" charset="-128"/>
              </a:rPr>
              <a:t>Controller primitives: cuboids and generalized cylinders</a:t>
            </a:r>
          </a:p>
          <a:p>
            <a:pPr lvl="1" eaLnBrk="1" hangingPunct="1">
              <a:spcBef>
                <a:spcPts val="200"/>
              </a:spcBef>
              <a:spcAft>
                <a:spcPts val="200"/>
              </a:spcAft>
              <a:buFont typeface="Wingdings" pitchFamily="-112" charset="2"/>
              <a:buChar char="§"/>
              <a:defRPr/>
            </a:pPr>
            <a:r>
              <a:rPr lang="en-US" altLang="zh-CN" sz="1400" dirty="0" smtClean="0">
                <a:effectLst/>
                <a:ea typeface="ＭＳ Ｐゴシック" pitchFamily="-112" charset="-128"/>
              </a:rPr>
              <a:t>Interrelations: symmetry, proximity, etc.</a:t>
            </a:r>
            <a:endParaRPr lang="en-US" altLang="zh-CN" sz="1400" dirty="0">
              <a:effectLst/>
              <a:ea typeface="ＭＳ Ｐゴシック" pitchFamily="-112" charset="-128"/>
            </a:endParaRPr>
          </a:p>
        </p:txBody>
      </p:sp>
      <p:pic>
        <p:nvPicPr>
          <p:cNvPr id="2053" name="Picture 5"/>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59331" y="2240413"/>
            <a:ext cx="739036" cy="108606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61535" y="2245308"/>
            <a:ext cx="751891" cy="107321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75879" y="2133600"/>
            <a:ext cx="1350450" cy="117375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75880" y="2103936"/>
            <a:ext cx="1347626" cy="123705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81379" y="2111079"/>
            <a:ext cx="971389" cy="137196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65391" y="2112514"/>
            <a:ext cx="1014434" cy="139484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36299" y="2052734"/>
            <a:ext cx="1030523" cy="147021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41656" y="2051393"/>
            <a:ext cx="1047168" cy="148697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4322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par>
                                <p:cTn id="8" presetID="10" presetClass="entr" presetSubtype="0" fill="hold" nodeType="withEffect">
                                  <p:stCondLst>
                                    <p:cond delay="0"/>
                                  </p:stCondLst>
                                  <p:childTnLst>
                                    <p:set>
                                      <p:cBhvr>
                                        <p:cTn id="9" dur="1" fill="hold">
                                          <p:stCondLst>
                                            <p:cond delay="0"/>
                                          </p:stCondLst>
                                        </p:cTn>
                                        <p:tgtEl>
                                          <p:spTgt spid="2060"/>
                                        </p:tgtEl>
                                        <p:attrNameLst>
                                          <p:attrName>style.visibility</p:attrName>
                                        </p:attrNameLst>
                                      </p:cBhvr>
                                      <p:to>
                                        <p:strVal val="visible"/>
                                      </p:to>
                                    </p:set>
                                    <p:animEffect transition="in" filter="fade">
                                      <p:cBhvr>
                                        <p:cTn id="10" dur="500"/>
                                        <p:tgtEl>
                                          <p:spTgt spid="2060"/>
                                        </p:tgtEl>
                                      </p:cBhvr>
                                    </p:animEffect>
                                  </p:childTnLst>
                                </p:cTn>
                              </p:par>
                              <p:par>
                                <p:cTn id="11" presetID="10" presetClass="entr" presetSubtype="0" fill="hold" nodeType="with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500"/>
                                        <p:tgtEl>
                                          <p:spTgt spid="2056"/>
                                        </p:tgtEl>
                                      </p:cBhvr>
                                    </p:animEffect>
                                  </p:childTnLst>
                                </p:cTn>
                              </p:par>
                              <p:par>
                                <p:cTn id="14" presetID="10" presetClass="entr" presetSubtype="0" fill="hold" nodeType="withEffect">
                                  <p:stCondLst>
                                    <p:cond delay="0"/>
                                  </p:stCondLst>
                                  <p:childTnLst>
                                    <p:set>
                                      <p:cBhvr>
                                        <p:cTn id="15" dur="1" fill="hold">
                                          <p:stCondLst>
                                            <p:cond delay="0"/>
                                          </p:stCondLst>
                                        </p:cTn>
                                        <p:tgtEl>
                                          <p:spTgt spid="2062"/>
                                        </p:tgtEl>
                                        <p:attrNameLst>
                                          <p:attrName>style.visibility</p:attrName>
                                        </p:attrNameLst>
                                      </p:cBhvr>
                                      <p:to>
                                        <p:strVal val="visible"/>
                                      </p:to>
                                    </p:set>
                                    <p:animEffect transition="in" filter="fade">
                                      <p:cBhvr>
                                        <p:cTn id="16" dur="500"/>
                                        <p:tgtEl>
                                          <p:spTgt spid="2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smtClean="0">
                <a:solidFill>
                  <a:schemeClr val="bg2"/>
                </a:solidFill>
                <a:effectLst>
                  <a:outerShdw blurRad="50800" dist="38100" dir="2700000" algn="tl" rotWithShape="0">
                    <a:schemeClr val="accent4">
                      <a:alpha val="43000"/>
                    </a:schemeClr>
                  </a:outerShdw>
                </a:effectLst>
                <a:latin typeface="Arial Bold" charset="0"/>
              </a:rPr>
              <a:t>Overview of our method</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pic>
        <p:nvPicPr>
          <p:cNvPr id="7"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6714" y="1575050"/>
            <a:ext cx="1045435" cy="1928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nvGrpSpPr>
          <p:cNvPr id="8" name="组合 7"/>
          <p:cNvGrpSpPr/>
          <p:nvPr/>
        </p:nvGrpSpPr>
        <p:grpSpPr>
          <a:xfrm>
            <a:off x="1503418" y="2193752"/>
            <a:ext cx="1437131" cy="1205335"/>
            <a:chOff x="1547664" y="2924944"/>
            <a:chExt cx="2060537" cy="1728192"/>
          </a:xfrm>
        </p:grpSpPr>
        <p:sp>
          <p:nvSpPr>
            <p:cNvPr id="9" name="圆角矩形 8"/>
            <p:cNvSpPr/>
            <p:nvPr/>
          </p:nvSpPr>
          <p:spPr>
            <a:xfrm>
              <a:off x="1547664" y="2924944"/>
              <a:ext cx="2060537" cy="1728192"/>
            </a:xfrm>
            <a:prstGeom prst="roundRect">
              <a:avLst>
                <a:gd name="adj" fmla="val 10783"/>
              </a:avLst>
            </a:prstGeom>
            <a:noFill/>
            <a:ln w="19050">
              <a:solidFill>
                <a:srgbClr val="494834"/>
              </a:solidFill>
            </a:ln>
            <a:effectLst>
              <a:outerShdw dir="8400000" sx="1000" sy="1000" rotWithShape="0">
                <a:srgbClr val="000000">
                  <a:alpha val="38000"/>
                </a:srgbClr>
              </a:outerShdw>
              <a:reflection stA="45000" endPos="30000" dist="25400" dir="5400000" sy="-100000" algn="bl" rotWithShape="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pic>
          <p:nvPicPr>
            <p:cNvPr id="10" name="Picture 4"/>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14133" y="3057882"/>
              <a:ext cx="1927599" cy="1494431"/>
            </a:xfrm>
            <a:prstGeom prst="rect">
              <a:avLst/>
            </a:prstGeom>
            <a:noFill/>
            <a:ln>
              <a:noFill/>
            </a:ln>
            <a:effectLst>
              <a:outerShdw dist="35921" sx="1000" sy="1000" algn="ctr" rotWithShape="0">
                <a:schemeClr val="bg2"/>
              </a:outerShdw>
              <a:reflection stA="45000" endPos="30000" dist="254000" dir="5400000" sy="-100000" algn="bl" rotWithShape="0"/>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pSp>
      <p:grpSp>
        <p:nvGrpSpPr>
          <p:cNvPr id="11" name="组合 10"/>
          <p:cNvGrpSpPr/>
          <p:nvPr/>
        </p:nvGrpSpPr>
        <p:grpSpPr>
          <a:xfrm>
            <a:off x="3092240" y="2193752"/>
            <a:ext cx="1437131" cy="1205335"/>
            <a:chOff x="3680209" y="2941001"/>
            <a:chExt cx="2060537" cy="1728192"/>
          </a:xfrm>
        </p:grpSpPr>
        <p:sp>
          <p:nvSpPr>
            <p:cNvPr id="12" name="圆角矩形 11"/>
            <p:cNvSpPr/>
            <p:nvPr/>
          </p:nvSpPr>
          <p:spPr>
            <a:xfrm>
              <a:off x="3680209" y="2941001"/>
              <a:ext cx="2060537" cy="1728192"/>
            </a:xfrm>
            <a:prstGeom prst="roundRect">
              <a:avLst>
                <a:gd name="adj" fmla="val 10783"/>
              </a:avLst>
            </a:prstGeom>
            <a:noFill/>
            <a:ln w="19050">
              <a:solidFill>
                <a:srgbClr val="494834"/>
              </a:solidFill>
            </a:ln>
            <a:effectLst>
              <a:outerShdw dir="8400000" sx="1000" sy="1000" rotWithShape="0">
                <a:srgbClr val="000000">
                  <a:alpha val="38000"/>
                </a:srgbClr>
              </a:outerShdw>
              <a:reflection stA="45000" endPos="30000" dist="25400" dir="5400000" sy="-100000" algn="bl" rotWithShape="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pic>
          <p:nvPicPr>
            <p:cNvPr id="13" name="Picture 5"/>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63043" y="3063420"/>
              <a:ext cx="1910832" cy="1483353"/>
            </a:xfrm>
            <a:prstGeom prst="rect">
              <a:avLst/>
            </a:prstGeom>
            <a:noFill/>
            <a:ln>
              <a:noFill/>
            </a:ln>
            <a:effectLst>
              <a:outerShdw dist="35921" sx="1000" sy="1000" algn="ctr" rotWithShape="0">
                <a:schemeClr val="bg2"/>
              </a:outerShdw>
              <a:reflection stA="45000" endPos="30000" dist="254000" dir="5400000" sy="-100000" algn="bl" rotWithShape="0"/>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pSp>
      <p:grpSp>
        <p:nvGrpSpPr>
          <p:cNvPr id="14" name="组合 13"/>
          <p:cNvGrpSpPr/>
          <p:nvPr/>
        </p:nvGrpSpPr>
        <p:grpSpPr>
          <a:xfrm>
            <a:off x="4668741" y="2205686"/>
            <a:ext cx="1437131" cy="1205335"/>
            <a:chOff x="5796136" y="2946540"/>
            <a:chExt cx="2060537" cy="1728192"/>
          </a:xfrm>
        </p:grpSpPr>
        <p:sp>
          <p:nvSpPr>
            <p:cNvPr id="15" name="圆角矩形 14"/>
            <p:cNvSpPr/>
            <p:nvPr/>
          </p:nvSpPr>
          <p:spPr>
            <a:xfrm>
              <a:off x="5796136" y="2946540"/>
              <a:ext cx="2060537" cy="1728192"/>
            </a:xfrm>
            <a:prstGeom prst="roundRect">
              <a:avLst>
                <a:gd name="adj" fmla="val 10783"/>
              </a:avLst>
            </a:prstGeom>
            <a:noFill/>
            <a:ln w="19050">
              <a:solidFill>
                <a:srgbClr val="494834"/>
              </a:solidFill>
            </a:ln>
            <a:effectLst>
              <a:outerShdw dir="8400000" sx="1000" sy="1000" rotWithShape="0">
                <a:srgbClr val="000000">
                  <a:alpha val="38000"/>
                </a:srgbClr>
              </a:outerShdw>
              <a:reflection stA="45000" endPos="30000" dist="25400" dir="5400000" sy="-100000" algn="bl" rotWithShape="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pic>
          <p:nvPicPr>
            <p:cNvPr id="16" name="Picture 6"/>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53168" y="3063420"/>
              <a:ext cx="1946471" cy="1445700"/>
            </a:xfrm>
            <a:prstGeom prst="rect">
              <a:avLst/>
            </a:prstGeom>
            <a:noFill/>
            <a:ln>
              <a:noFill/>
            </a:ln>
            <a:effectLst>
              <a:outerShdw dist="35921" sx="1000" sy="1000" algn="ctr" rotWithShape="0">
                <a:schemeClr val="bg2"/>
              </a:outerShdw>
              <a:reflection stA="45000" endPos="30000" dist="254000" dir="5400000" sy="-100000" algn="bl" rotWithShape="0"/>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pSp>
      <p:pic>
        <p:nvPicPr>
          <p:cNvPr id="17" name="Picture 7"/>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49888" y="1558997"/>
            <a:ext cx="907484" cy="1960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矩形 4"/>
          <p:cNvSpPr/>
          <p:nvPr/>
        </p:nvSpPr>
        <p:spPr>
          <a:xfrm>
            <a:off x="1408311" y="1205718"/>
            <a:ext cx="4801314" cy="646331"/>
          </a:xfrm>
          <a:prstGeom prst="rect">
            <a:avLst/>
          </a:prstGeom>
        </p:spPr>
        <p:txBody>
          <a:bodyPr wrap="none">
            <a:spAutoFit/>
          </a:bodyPr>
          <a:lstStyle/>
          <a:p>
            <a:pPr algn="ctr"/>
            <a:r>
              <a:rPr lang="en-US" altLang="zh-CN" b="1" smtClean="0">
                <a:solidFill>
                  <a:schemeClr val="bg2"/>
                </a:solidFill>
                <a:effectLst>
                  <a:outerShdw blurRad="50800" dist="38100" dir="2700000" algn="tl" rotWithShape="0">
                    <a:schemeClr val="accent4">
                      <a:alpha val="43000"/>
                    </a:schemeClr>
                  </a:outerShdw>
                </a:effectLst>
                <a:latin typeface="Arial Bold" charset="0"/>
              </a:rPr>
              <a:t>Step 1:</a:t>
            </a:r>
          </a:p>
          <a:p>
            <a:pPr algn="ctr"/>
            <a:r>
              <a:rPr lang="en-US" altLang="zh-CN" b="1" smtClean="0">
                <a:solidFill>
                  <a:schemeClr val="bg2"/>
                </a:solidFill>
                <a:effectLst>
                  <a:outerShdw blurRad="50800" dist="38100" dir="2700000" algn="tl" rotWithShape="0">
                    <a:schemeClr val="accent4">
                      <a:alpha val="43000"/>
                    </a:schemeClr>
                  </a:outerShdw>
                </a:effectLst>
                <a:latin typeface="Arial Bold" charset="0"/>
              </a:rPr>
              <a:t>Model-driven </a:t>
            </a:r>
            <a:r>
              <a:rPr lang="en-US" altLang="zh-CN" b="1">
                <a:solidFill>
                  <a:schemeClr val="bg2"/>
                </a:solidFill>
                <a:effectLst>
                  <a:outerShdw blurRad="50800" dist="38100" dir="2700000" algn="tl" rotWithShape="0">
                    <a:schemeClr val="accent4">
                      <a:alpha val="43000"/>
                    </a:schemeClr>
                  </a:outerShdw>
                </a:effectLst>
                <a:latin typeface="Arial Bold" charset="0"/>
              </a:rPr>
              <a:t>image-space object analysis</a:t>
            </a:r>
            <a:endParaRPr lang="zh-CN" alt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9781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43056E-6 -1.23457E-7 L 0.22505 -1.23457E-7 " pathEditMode="relative" rAng="0" ptsTypes="AA">
                                      <p:cBhvr>
                                        <p:cTn id="6" dur="1500" fill="hold"/>
                                        <p:tgtEl>
                                          <p:spTgt spid="8"/>
                                        </p:tgtEl>
                                        <p:attrNameLst>
                                          <p:attrName>ppt_x</p:attrName>
                                          <p:attrName>ppt_y</p:attrName>
                                        </p:attrNameLst>
                                      </p:cBhvr>
                                      <p:rCtr x="11241" y="0"/>
                                    </p:animMotion>
                                  </p:childTnLst>
                                </p:cTn>
                              </p:par>
                              <p:par>
                                <p:cTn id="7" presetID="6" presetClass="emph" presetSubtype="0" fill="hold" nodeType="withEffect">
                                  <p:stCondLst>
                                    <p:cond delay="0"/>
                                  </p:stCondLst>
                                  <p:childTnLst>
                                    <p:animScale>
                                      <p:cBhvr>
                                        <p:cTn id="8" dur="1500" fill="hold"/>
                                        <p:tgtEl>
                                          <p:spTgt spid="8"/>
                                        </p:tgtEl>
                                      </p:cBhvr>
                                      <p:by x="120000" y="120000"/>
                                    </p:animScale>
                                  </p:childTnLst>
                                </p:cTn>
                              </p:par>
                              <p:par>
                                <p:cTn id="9" presetID="10" presetClass="exit" presetSubtype="0" fill="hold" nodeType="withEffect">
                                  <p:stCondLst>
                                    <p:cond delay="0"/>
                                  </p:stCondLst>
                                  <p:childTnLst>
                                    <p:animEffect transition="out" filter="fad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832470" y="685800"/>
            <a:ext cx="5637559" cy="96641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2900" dirty="0">
                <a:solidFill>
                  <a:schemeClr val="bg2"/>
                </a:solidFill>
                <a:effectLst>
                  <a:outerShdw blurRad="50800" dist="38100" dir="2700000" algn="tl" rotWithShape="0">
                    <a:schemeClr val="accent4">
                      <a:alpha val="43000"/>
                    </a:schemeClr>
                  </a:outerShdw>
                </a:effectLst>
                <a:latin typeface="Arial Bold" charset="0"/>
              </a:rPr>
              <a:t>Photo-Inspired </a:t>
            </a:r>
            <a:r>
              <a:rPr lang="en-US" sz="2900" dirty="0" smtClean="0">
                <a:solidFill>
                  <a:schemeClr val="bg2"/>
                </a:solidFill>
                <a:effectLst>
                  <a:outerShdw blurRad="50800" dist="38100" dir="2700000" algn="tl" rotWithShape="0">
                    <a:schemeClr val="accent4">
                      <a:alpha val="43000"/>
                    </a:schemeClr>
                  </a:outerShdw>
                </a:effectLst>
                <a:latin typeface="Arial Bold" charset="0"/>
              </a:rPr>
              <a:t>Model-Driven 3D </a:t>
            </a:r>
            <a:r>
              <a:rPr lang="en-US" sz="2900" dirty="0">
                <a:solidFill>
                  <a:schemeClr val="bg2"/>
                </a:solidFill>
                <a:effectLst>
                  <a:outerShdw blurRad="50800" dist="38100" dir="2700000" algn="tl" rotWithShape="0">
                    <a:schemeClr val="accent4">
                      <a:alpha val="43000"/>
                    </a:schemeClr>
                  </a:outerShdw>
                </a:effectLst>
                <a:latin typeface="Arial Bold" charset="0"/>
              </a:rPr>
              <a:t>Object Modeling</a:t>
            </a:r>
          </a:p>
        </p:txBody>
      </p:sp>
      <p:grpSp>
        <p:nvGrpSpPr>
          <p:cNvPr id="2" name="组合 1"/>
          <p:cNvGrpSpPr/>
          <p:nvPr/>
        </p:nvGrpSpPr>
        <p:grpSpPr>
          <a:xfrm>
            <a:off x="633264" y="2817524"/>
            <a:ext cx="6180286" cy="672799"/>
            <a:chOff x="633264" y="2849488"/>
            <a:chExt cx="6180286" cy="672799"/>
          </a:xfrm>
        </p:grpSpPr>
        <p:sp>
          <p:nvSpPr>
            <p:cNvPr id="4" name="Text Box 10"/>
            <p:cNvSpPr txBox="1">
              <a:spLocks noChangeArrowheads="1"/>
            </p:cNvSpPr>
            <p:nvPr/>
          </p:nvSpPr>
          <p:spPr bwMode="auto">
            <a:xfrm>
              <a:off x="633264" y="2849488"/>
              <a:ext cx="6180286" cy="6727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lIns="102413" tIns="51206" rIns="102413" bIns="5120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ts val="600"/>
                </a:spcBef>
              </a:pPr>
              <a:r>
                <a:rPr lang="en-US" sz="1600" baseline="30000" dirty="0" smtClean="0">
                  <a:effectLst>
                    <a:outerShdw blurRad="50800" dist="38100" dir="2700000" algn="tl" rotWithShape="0">
                      <a:schemeClr val="accent4">
                        <a:alpha val="43000"/>
                      </a:schemeClr>
                    </a:outerShdw>
                  </a:effectLst>
                </a:rPr>
                <a:t>1</a:t>
              </a:r>
              <a:r>
                <a:rPr lang="en-US" sz="1600" dirty="0" smtClean="0">
                  <a:effectLst>
                    <a:outerShdw blurRad="50800" dist="38100" dir="2700000" algn="tl" rotWithShape="0">
                      <a:schemeClr val="accent4">
                        <a:alpha val="43000"/>
                      </a:schemeClr>
                    </a:outerShdw>
                  </a:effectLst>
                </a:rPr>
                <a:t>National Univ. </a:t>
              </a:r>
              <a:r>
                <a:rPr lang="en-US" sz="1600" dirty="0">
                  <a:effectLst>
                    <a:outerShdw blurRad="50800" dist="38100" dir="2700000" algn="tl" rotWithShape="0">
                      <a:schemeClr val="accent4">
                        <a:alpha val="43000"/>
                      </a:schemeClr>
                    </a:outerShdw>
                  </a:effectLst>
                </a:rPr>
                <a:t>of Defense </a:t>
              </a:r>
              <a:r>
                <a:rPr lang="en-US" sz="1600" dirty="0" smtClean="0">
                  <a:effectLst>
                    <a:outerShdw blurRad="50800" dist="38100" dir="2700000" algn="tl" rotWithShape="0">
                      <a:schemeClr val="accent4">
                        <a:alpha val="43000"/>
                      </a:schemeClr>
                    </a:outerShdw>
                  </a:effectLst>
                </a:rPr>
                <a:t>Tech.        </a:t>
              </a:r>
              <a:r>
                <a:rPr lang="en-US" sz="1600" baseline="30000" dirty="0" smtClean="0">
                  <a:effectLst>
                    <a:outerShdw blurRad="50800" dist="38100" dir="2700000" algn="tl" rotWithShape="0">
                      <a:schemeClr val="accent4">
                        <a:alpha val="43000"/>
                      </a:schemeClr>
                    </a:outerShdw>
                  </a:effectLst>
                </a:rPr>
                <a:t>2</a:t>
              </a:r>
              <a:r>
                <a:rPr lang="en-US" sz="1600" dirty="0" smtClean="0">
                  <a:effectLst>
                    <a:outerShdw blurRad="50800" dist="38100" dir="2700000" algn="tl" rotWithShape="0">
                      <a:schemeClr val="accent4">
                        <a:alpha val="43000"/>
                      </a:schemeClr>
                    </a:outerShdw>
                  </a:effectLst>
                </a:rPr>
                <a:t>Simon </a:t>
              </a:r>
              <a:r>
                <a:rPr lang="en-US" sz="1600" dirty="0">
                  <a:effectLst>
                    <a:outerShdw blurRad="50800" dist="38100" dir="2700000" algn="tl" rotWithShape="0">
                      <a:schemeClr val="accent4">
                        <a:alpha val="43000"/>
                      </a:schemeClr>
                    </a:outerShdw>
                  </a:effectLst>
                </a:rPr>
                <a:t>Fraser Univ</a:t>
              </a:r>
              <a:r>
                <a:rPr lang="en-US" sz="1600" dirty="0" smtClean="0">
                  <a:effectLst>
                    <a:outerShdw blurRad="50800" dist="38100" dir="2700000" algn="tl" rotWithShape="0">
                      <a:schemeClr val="accent4">
                        <a:alpha val="43000"/>
                      </a:schemeClr>
                    </a:outerShdw>
                  </a:effectLst>
                </a:rPr>
                <a:t>.</a:t>
              </a:r>
            </a:p>
            <a:p>
              <a:pPr algn="ctr" eaLnBrk="1" hangingPunct="1">
                <a:spcBef>
                  <a:spcPts val="600"/>
                </a:spcBef>
              </a:pPr>
              <a:r>
                <a:rPr lang="en-US" sz="1600" baseline="30000" dirty="0" smtClean="0">
                  <a:effectLst>
                    <a:outerShdw blurRad="50800" dist="38100" dir="2700000" algn="tl" rotWithShape="0">
                      <a:schemeClr val="accent4">
                        <a:alpha val="43000"/>
                      </a:schemeClr>
                    </a:outerShdw>
                  </a:effectLst>
                </a:rPr>
                <a:t>3</a:t>
              </a:r>
              <a:r>
                <a:rPr lang="en-US" sz="1600" dirty="0" smtClean="0">
                  <a:effectLst>
                    <a:outerShdw blurRad="50800" dist="38100" dir="2700000" algn="tl" rotWithShape="0">
                      <a:schemeClr val="accent4">
                        <a:alpha val="43000"/>
                      </a:schemeClr>
                    </a:outerShdw>
                  </a:effectLst>
                </a:rPr>
                <a:t>Zhejiang </a:t>
              </a:r>
              <a:r>
                <a:rPr lang="en-US" sz="1600" dirty="0">
                  <a:effectLst>
                    <a:outerShdw blurRad="50800" dist="38100" dir="2700000" algn="tl" rotWithShape="0">
                      <a:schemeClr val="accent4">
                        <a:alpha val="43000"/>
                      </a:schemeClr>
                    </a:outerShdw>
                  </a:effectLst>
                </a:rPr>
                <a:t>Univ</a:t>
              </a:r>
              <a:r>
                <a:rPr lang="en-US" sz="1600" dirty="0" smtClean="0">
                  <a:effectLst>
                    <a:outerShdw blurRad="50800" dist="38100" dir="2700000" algn="tl" rotWithShape="0">
                      <a:schemeClr val="accent4">
                        <a:alpha val="43000"/>
                      </a:schemeClr>
                    </a:outerShdw>
                  </a:effectLst>
                </a:rPr>
                <a:t>. </a:t>
              </a:r>
              <a:r>
                <a:rPr lang="en-US" altLang="zh-CN" sz="1600" dirty="0" smtClean="0">
                  <a:effectLst>
                    <a:outerShdw blurRad="50800" dist="38100" dir="2700000" algn="tl" rotWithShape="0">
                      <a:schemeClr val="accent4">
                        <a:alpha val="43000"/>
                      </a:schemeClr>
                    </a:outerShdw>
                  </a:effectLst>
                </a:rPr>
                <a:t>        </a:t>
              </a:r>
              <a:r>
                <a:rPr lang="en-US" altLang="zh-CN" sz="1600" baseline="30000" dirty="0" smtClean="0">
                  <a:effectLst>
                    <a:outerShdw blurRad="50800" dist="38100" dir="2700000" algn="tl" rotWithShape="0">
                      <a:schemeClr val="accent4">
                        <a:alpha val="43000"/>
                      </a:schemeClr>
                    </a:outerShdw>
                  </a:effectLst>
                </a:rPr>
                <a:t>4</a:t>
              </a:r>
              <a:r>
                <a:rPr lang="en-US" sz="1600" dirty="0" smtClean="0">
                  <a:effectLst>
                    <a:outerShdw blurRad="50800" dist="38100" dir="2700000" algn="tl" rotWithShape="0">
                      <a:schemeClr val="accent4">
                        <a:alpha val="43000"/>
                      </a:schemeClr>
                    </a:outerShdw>
                  </a:effectLst>
                </a:rPr>
                <a:t>Tel-Aviv </a:t>
              </a:r>
              <a:r>
                <a:rPr lang="en-US" sz="1600" dirty="0">
                  <a:effectLst>
                    <a:outerShdw blurRad="50800" dist="38100" dir="2700000" algn="tl" rotWithShape="0">
                      <a:schemeClr val="accent4">
                        <a:alpha val="43000"/>
                      </a:schemeClr>
                    </a:outerShdw>
                  </a:effectLst>
                </a:rPr>
                <a:t>Univ.</a:t>
              </a:r>
            </a:p>
          </p:txBody>
        </p:sp>
        <p:pic>
          <p:nvPicPr>
            <p:cNvPr id="5" name="Picture 4" descr="F:\Homepage Stuff\gallerize\projects\photo-inspired\NUDT_logo.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8200" y="2883397"/>
              <a:ext cx="292543" cy="289141"/>
            </a:xfrm>
            <a:prstGeom prst="rect">
              <a:avLst/>
            </a:prstGeom>
            <a:noFill/>
            <a:ln>
              <a:noFill/>
            </a:ln>
            <a:extLst/>
          </p:spPr>
        </p:pic>
        <p:pic>
          <p:nvPicPr>
            <p:cNvPr id="6" name="Picture 5" descr="F:\Homepage Stuff\gallerize\projects\photo-inspired\ZJU_logo.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28800" y="3206450"/>
              <a:ext cx="289141" cy="289141"/>
            </a:xfrm>
            <a:prstGeom prst="rect">
              <a:avLst/>
            </a:prstGeom>
            <a:noFill/>
            <a:ln>
              <a:noFill/>
            </a:ln>
            <a:extLst/>
          </p:spPr>
        </p:pic>
        <p:pic>
          <p:nvPicPr>
            <p:cNvPr id="7" name="Picture 6" descr="F:\Homepage Stuff\gallerize\projects\photo-inspired\SFU_logo.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95026" y="2896746"/>
              <a:ext cx="289141" cy="289141"/>
            </a:xfrm>
            <a:prstGeom prst="rect">
              <a:avLst/>
            </a:prstGeom>
            <a:noFill/>
            <a:ln>
              <a:noFill/>
            </a:ln>
            <a:extLst/>
          </p:spPr>
        </p:pic>
        <p:pic>
          <p:nvPicPr>
            <p:cNvPr id="8" name="Picture 7" descr="F:\Homepage Stuff\gallerize\projects\photo-inspired\TAU_logo.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13059" y="3190844"/>
              <a:ext cx="289141" cy="289141"/>
            </a:xfrm>
            <a:prstGeom prst="rect">
              <a:avLst/>
            </a:prstGeom>
            <a:noFill/>
            <a:ln>
              <a:noFill/>
            </a:ln>
            <a:extLst/>
          </p:spPr>
        </p:pic>
      </p:grpSp>
      <p:sp>
        <p:nvSpPr>
          <p:cNvPr id="15" name="Text Box 10"/>
          <p:cNvSpPr txBox="1">
            <a:spLocks noChangeArrowheads="1"/>
          </p:cNvSpPr>
          <p:nvPr/>
        </p:nvSpPr>
        <p:spPr bwMode="auto">
          <a:xfrm>
            <a:off x="457200" y="2057400"/>
            <a:ext cx="6454775" cy="56630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600" dirty="0">
                <a:effectLst>
                  <a:outerShdw blurRad="50800" dist="38100" dir="2700000" algn="tl" rotWithShape="0">
                    <a:schemeClr val="accent4">
                      <a:alpha val="43000"/>
                    </a:schemeClr>
                  </a:outerShdw>
                </a:effectLst>
              </a:rPr>
              <a:t>Kai </a:t>
            </a:r>
            <a:r>
              <a:rPr lang="en-US" sz="1600" dirty="0" smtClean="0">
                <a:effectLst>
                  <a:outerShdw blurRad="50800" dist="38100" dir="2700000" algn="tl" rotWithShape="0">
                    <a:schemeClr val="accent4">
                      <a:alpha val="43000"/>
                    </a:schemeClr>
                  </a:outerShdw>
                </a:effectLst>
              </a:rPr>
              <a:t>Xu</a:t>
            </a:r>
            <a:r>
              <a:rPr lang="en-US" sz="1600" baseline="30000" dirty="0" smtClean="0">
                <a:effectLst>
                  <a:outerShdw blurRad="50800" dist="38100" dir="2700000" algn="tl" rotWithShape="0">
                    <a:schemeClr val="accent4">
                      <a:alpha val="43000"/>
                    </a:schemeClr>
                  </a:outerShdw>
                </a:effectLst>
              </a:rPr>
              <a:t>1,2</a:t>
            </a:r>
            <a:r>
              <a:rPr lang="en-US" sz="1600" dirty="0" smtClean="0">
                <a:effectLst>
                  <a:outerShdw blurRad="50800" dist="38100" dir="2700000" algn="tl" rotWithShape="0">
                    <a:schemeClr val="accent4">
                      <a:alpha val="43000"/>
                    </a:schemeClr>
                  </a:outerShdw>
                </a:effectLst>
              </a:rPr>
              <a:t>   </a:t>
            </a:r>
            <a:r>
              <a:rPr lang="en-US" sz="1600" dirty="0" err="1" smtClean="0">
                <a:effectLst>
                  <a:outerShdw blurRad="50800" dist="38100" dir="2700000" algn="tl" rotWithShape="0">
                    <a:schemeClr val="accent4">
                      <a:alpha val="43000"/>
                    </a:schemeClr>
                  </a:outerShdw>
                </a:effectLst>
              </a:rPr>
              <a:t>Hanlin</a:t>
            </a:r>
            <a:r>
              <a:rPr lang="en-US" sz="1600" dirty="0" smtClean="0">
                <a:effectLst>
                  <a:outerShdw blurRad="50800" dist="38100" dir="2700000" algn="tl" rotWithShape="0">
                    <a:schemeClr val="accent4">
                      <a:alpha val="43000"/>
                    </a:schemeClr>
                  </a:outerShdw>
                </a:effectLst>
              </a:rPr>
              <a:t> Zheng</a:t>
            </a:r>
            <a:r>
              <a:rPr lang="en-US" sz="1600" baseline="30000" dirty="0" smtClean="0">
                <a:effectLst>
                  <a:outerShdw blurRad="50800" dist="38100" dir="2700000" algn="tl" rotWithShape="0">
                    <a:schemeClr val="accent4">
                      <a:alpha val="43000"/>
                    </a:schemeClr>
                  </a:outerShdw>
                </a:effectLst>
              </a:rPr>
              <a:t>3</a:t>
            </a:r>
            <a:r>
              <a:rPr lang="en-US" sz="1600" dirty="0" smtClean="0">
                <a:effectLst>
                  <a:outerShdw blurRad="50800" dist="38100" dir="2700000" algn="tl" rotWithShape="0">
                    <a:schemeClr val="accent4">
                      <a:alpha val="43000"/>
                    </a:schemeClr>
                  </a:outerShdw>
                </a:effectLst>
              </a:rPr>
              <a:t>    </a:t>
            </a:r>
            <a:r>
              <a:rPr lang="en-US" sz="1600" b="1" u="sng" dirty="0" smtClean="0">
                <a:effectLst>
                  <a:outerShdw blurRad="50800" dist="38100" dir="2700000" algn="tl" rotWithShape="0">
                    <a:schemeClr val="accent4">
                      <a:alpha val="43000"/>
                    </a:schemeClr>
                  </a:outerShdw>
                </a:effectLst>
              </a:rPr>
              <a:t>Hao (Richard) Zhang</a:t>
            </a:r>
            <a:r>
              <a:rPr lang="en-US" sz="1600" b="1" baseline="30000" dirty="0" smtClean="0">
                <a:effectLst>
                  <a:outerShdw blurRad="50800" dist="38100" dir="2700000" algn="tl" rotWithShape="0">
                    <a:schemeClr val="accent4">
                      <a:alpha val="43000"/>
                    </a:schemeClr>
                  </a:outerShdw>
                </a:effectLst>
              </a:rPr>
              <a:t>2</a:t>
            </a:r>
            <a:r>
              <a:rPr lang="en-US" sz="1600" b="1" dirty="0" smtClean="0">
                <a:effectLst>
                  <a:outerShdw blurRad="50800" dist="38100" dir="2700000" algn="tl" rotWithShape="0">
                    <a:schemeClr val="accent4">
                      <a:alpha val="43000"/>
                    </a:schemeClr>
                  </a:outerShdw>
                </a:effectLst>
              </a:rPr>
              <a:t> </a:t>
            </a:r>
            <a:r>
              <a:rPr lang="en-US" sz="1600" dirty="0" smtClean="0">
                <a:effectLst>
                  <a:outerShdw blurRad="50800" dist="38100" dir="2700000" algn="tl" rotWithShape="0">
                    <a:schemeClr val="accent4">
                      <a:alpha val="43000"/>
                    </a:schemeClr>
                  </a:outerShdw>
                </a:effectLst>
              </a:rPr>
              <a:t>  Daniel Cohen-Or</a:t>
            </a:r>
            <a:r>
              <a:rPr lang="en-US" sz="1600" baseline="30000" dirty="0" smtClean="0">
                <a:effectLst>
                  <a:outerShdw blurRad="50800" dist="38100" dir="2700000" algn="tl" rotWithShape="0">
                    <a:schemeClr val="accent4">
                      <a:alpha val="43000"/>
                    </a:schemeClr>
                  </a:outerShdw>
                </a:effectLst>
              </a:rPr>
              <a:t>4</a:t>
            </a:r>
            <a:r>
              <a:rPr lang="en-US" sz="1600" dirty="0" smtClean="0">
                <a:effectLst>
                  <a:outerShdw blurRad="50800" dist="38100" dir="2700000" algn="tl" rotWithShape="0">
                    <a:schemeClr val="accent4">
                      <a:alpha val="43000"/>
                    </a:schemeClr>
                  </a:outerShdw>
                </a:effectLst>
              </a:rPr>
              <a:t>       </a:t>
            </a:r>
            <a:r>
              <a:rPr lang="en-US" sz="1600" dirty="0" err="1" smtClean="0">
                <a:effectLst>
                  <a:outerShdw blurRad="50800" dist="38100" dir="2700000" algn="tl" rotWithShape="0">
                    <a:schemeClr val="accent4">
                      <a:alpha val="43000"/>
                    </a:schemeClr>
                  </a:outerShdw>
                </a:effectLst>
              </a:rPr>
              <a:t>Ligang</a:t>
            </a:r>
            <a:r>
              <a:rPr lang="en-US" sz="1600" dirty="0" smtClean="0">
                <a:effectLst>
                  <a:outerShdw blurRad="50800" dist="38100" dir="2700000" algn="tl" rotWithShape="0">
                    <a:schemeClr val="accent4">
                      <a:alpha val="43000"/>
                    </a:schemeClr>
                  </a:outerShdw>
                </a:effectLst>
              </a:rPr>
              <a:t> Liu</a:t>
            </a:r>
            <a:r>
              <a:rPr lang="en-US" sz="1600" baseline="30000" dirty="0" smtClean="0">
                <a:effectLst>
                  <a:outerShdw blurRad="50800" dist="38100" dir="2700000" algn="tl" rotWithShape="0">
                    <a:schemeClr val="accent4">
                      <a:alpha val="43000"/>
                    </a:schemeClr>
                  </a:outerShdw>
                </a:effectLst>
              </a:rPr>
              <a:t>3</a:t>
            </a:r>
            <a:r>
              <a:rPr lang="en-US" sz="1600" dirty="0" smtClean="0">
                <a:effectLst>
                  <a:outerShdw blurRad="50800" dist="38100" dir="2700000" algn="tl" rotWithShape="0">
                    <a:schemeClr val="accent4">
                      <a:alpha val="43000"/>
                    </a:schemeClr>
                  </a:outerShdw>
                </a:effectLst>
              </a:rPr>
              <a:t>      </a:t>
            </a:r>
            <a:r>
              <a:rPr lang="en-US" sz="1600" dirty="0" err="1" smtClean="0">
                <a:effectLst>
                  <a:outerShdw blurRad="50800" dist="38100" dir="2700000" algn="tl" rotWithShape="0">
                    <a:schemeClr val="accent4">
                      <a:alpha val="43000"/>
                    </a:schemeClr>
                  </a:outerShdw>
                </a:effectLst>
              </a:rPr>
              <a:t>Yueshan</a:t>
            </a:r>
            <a:r>
              <a:rPr lang="en-US" sz="1600" dirty="0" smtClean="0">
                <a:effectLst>
                  <a:outerShdw blurRad="50800" dist="38100" dir="2700000" algn="tl" rotWithShape="0">
                    <a:schemeClr val="accent4">
                      <a:alpha val="43000"/>
                    </a:schemeClr>
                  </a:outerShdw>
                </a:effectLst>
              </a:rPr>
              <a:t> Xiong</a:t>
            </a:r>
            <a:r>
              <a:rPr lang="en-US" sz="1600" baseline="30000" dirty="0" smtClean="0">
                <a:effectLst>
                  <a:outerShdw blurRad="50800" dist="38100" dir="2700000" algn="tl" rotWithShape="0">
                    <a:schemeClr val="accent4">
                      <a:alpha val="43000"/>
                    </a:schemeClr>
                  </a:outerShdw>
                </a:effectLst>
              </a:rPr>
              <a:t>1</a:t>
            </a:r>
            <a:endParaRPr lang="en-US" sz="1600" baseline="30000" dirty="0">
              <a:effectLst>
                <a:outerShdw blurRad="50800" dist="38100" dir="2700000" algn="tl" rotWithShape="0">
                  <a:schemeClr val="accent4">
                    <a:alpha val="43000"/>
                  </a:schemeClr>
                </a:outerShdw>
              </a:effectLst>
            </a:endParaRPr>
          </a:p>
        </p:txBody>
      </p:sp>
      <p:pic>
        <p:nvPicPr>
          <p:cNvPr id="11" name="Picture 64" descr="kevin_2"/>
          <p:cNvPicPr>
            <a:picLocks noChangeAspect="1" noChangeArrowheads="1"/>
          </p:cNvPicPr>
          <p:nvPr/>
        </p:nvPicPr>
        <p:blipFill>
          <a:blip r:embed="rId7"/>
          <a:srcRect/>
          <a:stretch>
            <a:fillRect/>
          </a:stretch>
        </p:blipFill>
        <p:spPr bwMode="auto">
          <a:xfrm>
            <a:off x="381000" y="1447800"/>
            <a:ext cx="1055687" cy="13335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38164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b="1">
                <a:solidFill>
                  <a:schemeClr val="bg2"/>
                </a:solidFill>
                <a:effectLst>
                  <a:outerShdw blurRad="50800" dist="38100" dir="2700000" algn="tl" rotWithShape="0">
                    <a:schemeClr val="accent4">
                      <a:alpha val="43000"/>
                    </a:schemeClr>
                  </a:outerShdw>
                </a:effectLst>
                <a:latin typeface="Arial Bold" charset="0"/>
              </a:rPr>
              <a:t>Model-driven image-space object analysis</a:t>
            </a:r>
            <a:endParaRPr lang="en-US" sz="20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sp>
        <p:nvSpPr>
          <p:cNvPr id="2" name="圆角矩形 1"/>
          <p:cNvSpPr/>
          <p:nvPr/>
        </p:nvSpPr>
        <p:spPr>
          <a:xfrm>
            <a:off x="633264" y="905272"/>
            <a:ext cx="2632356" cy="3026648"/>
          </a:xfrm>
          <a:prstGeom prst="roundRect">
            <a:avLst>
              <a:gd name="adj" fmla="val 6535"/>
            </a:avLst>
          </a:prstGeom>
          <a:noFill/>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600"/>
              <a:t>Retrieval of representative </a:t>
            </a:r>
            <a:r>
              <a:rPr lang="en-US" altLang="zh-CN" sz="1600" smtClean="0"/>
              <a:t>model</a:t>
            </a:r>
          </a:p>
          <a:p>
            <a:pPr algn="ctr"/>
            <a:endParaRPr lang="en-US" altLang="zh-CN" sz="1600" smtClean="0"/>
          </a:p>
          <a:p>
            <a:pPr algn="ctr"/>
            <a:endParaRPr lang="en-US" altLang="zh-CN" sz="1600" smtClean="0"/>
          </a:p>
          <a:p>
            <a:pPr algn="ctr"/>
            <a:endParaRPr lang="en-US" altLang="zh-CN" sz="1600"/>
          </a:p>
          <a:p>
            <a:pPr algn="ctr"/>
            <a:endParaRPr lang="en-US" altLang="zh-CN" sz="1600" smtClean="0"/>
          </a:p>
          <a:p>
            <a:pPr algn="ctr"/>
            <a:endParaRPr lang="en-US" altLang="zh-CN" sz="1600"/>
          </a:p>
          <a:p>
            <a:pPr algn="ctr"/>
            <a:endParaRPr lang="en-US" altLang="zh-CN" sz="1600" smtClean="0"/>
          </a:p>
          <a:p>
            <a:pPr algn="ctr"/>
            <a:endParaRPr lang="en-US" altLang="zh-CN" sz="1600"/>
          </a:p>
          <a:p>
            <a:pPr algn="ctr"/>
            <a:endParaRPr lang="en-US" altLang="zh-CN" sz="1600" smtClean="0"/>
          </a:p>
          <a:p>
            <a:pPr algn="ctr"/>
            <a:endParaRPr lang="en-US" altLang="zh-CN" sz="1600"/>
          </a:p>
          <a:p>
            <a:pPr algn="ctr"/>
            <a:endParaRPr lang="zh-CN" altLang="en-US" sz="1600"/>
          </a:p>
        </p:txBody>
      </p:sp>
      <p:sp>
        <p:nvSpPr>
          <p:cNvPr id="7" name="圆角矩形 6"/>
          <p:cNvSpPr/>
          <p:nvPr/>
        </p:nvSpPr>
        <p:spPr>
          <a:xfrm>
            <a:off x="4050384" y="905272"/>
            <a:ext cx="2632356" cy="3026648"/>
          </a:xfrm>
          <a:prstGeom prst="roundRect">
            <a:avLst>
              <a:gd name="adj" fmla="val 6535"/>
            </a:avLst>
          </a:prstGeom>
          <a:no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600" dirty="0"/>
              <a:t>Model-driven labeled </a:t>
            </a:r>
            <a:r>
              <a:rPr lang="en-US" altLang="zh-CN" sz="1600" dirty="0" smtClean="0"/>
              <a:t>segmentation</a:t>
            </a:r>
          </a:p>
          <a:p>
            <a:pPr algn="ctr"/>
            <a:endParaRPr lang="en-US" altLang="zh-CN" sz="1600" dirty="0" smtClean="0"/>
          </a:p>
          <a:p>
            <a:pPr algn="ctr"/>
            <a:endParaRPr lang="en-US" altLang="zh-CN" sz="1600" dirty="0" smtClean="0"/>
          </a:p>
          <a:p>
            <a:pPr algn="ctr"/>
            <a:endParaRPr lang="en-US" altLang="zh-CN" sz="1600" dirty="0"/>
          </a:p>
          <a:p>
            <a:pPr algn="ctr"/>
            <a:endParaRPr lang="en-US" altLang="zh-CN" sz="1600" dirty="0" smtClean="0"/>
          </a:p>
          <a:p>
            <a:pPr algn="ctr"/>
            <a:endParaRPr lang="en-US" altLang="zh-CN" sz="1600" dirty="0"/>
          </a:p>
          <a:p>
            <a:pPr algn="ctr"/>
            <a:endParaRPr lang="en-US" altLang="zh-CN" sz="1600" dirty="0" smtClean="0"/>
          </a:p>
          <a:p>
            <a:pPr algn="ctr"/>
            <a:endParaRPr lang="en-US" altLang="zh-CN" sz="1600" dirty="0"/>
          </a:p>
          <a:p>
            <a:pPr algn="ctr"/>
            <a:endParaRPr lang="en-US" altLang="zh-CN" sz="1600" dirty="0" smtClean="0"/>
          </a:p>
          <a:p>
            <a:pPr algn="ctr"/>
            <a:endParaRPr lang="en-US" altLang="zh-CN" sz="1600" dirty="0"/>
          </a:p>
          <a:p>
            <a:pPr algn="ctr"/>
            <a:endParaRPr lang="zh-CN" altLang="en-US" sz="1600" dirty="0"/>
          </a:p>
        </p:txBody>
      </p:sp>
      <p:sp>
        <p:nvSpPr>
          <p:cNvPr id="4" name="右箭头 3"/>
          <p:cNvSpPr/>
          <p:nvPr/>
        </p:nvSpPr>
        <p:spPr>
          <a:xfrm>
            <a:off x="3385176" y="2211203"/>
            <a:ext cx="578328" cy="36004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p>
        </p:txBody>
      </p:sp>
      <p:pic>
        <p:nvPicPr>
          <p:cNvPr id="1026" name="Picture 2"/>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76696" y="1481336"/>
            <a:ext cx="1075436" cy="93525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59302" y="1511495"/>
            <a:ext cx="506749" cy="88411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253559" y="2630160"/>
            <a:ext cx="1323103" cy="122744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 name="下箭头 7"/>
          <p:cNvSpPr/>
          <p:nvPr/>
        </p:nvSpPr>
        <p:spPr>
          <a:xfrm>
            <a:off x="1784149" y="2430780"/>
            <a:ext cx="260530" cy="184139"/>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pic>
        <p:nvPicPr>
          <p:cNvPr id="1028" name="Picture 4"/>
          <p:cNvPicPr>
            <a:picLocks noChangeAspect="1" noChangeArrowheads="1"/>
          </p:cNvPicPr>
          <p:nvPr/>
        </p:nvPicPr>
        <p:blipFill>
          <a:blip r:embed="rId7">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8">
                    <a14:imgEffect>
                      <a14:backgroundRemoval t="0" b="100000" l="0" r="100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18581" y="2692381"/>
            <a:ext cx="793061" cy="113358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88253" y="1756458"/>
            <a:ext cx="870039" cy="1510829"/>
          </a:xfrm>
          <a:prstGeom prst="rect">
            <a:avLst/>
          </a:prstGeom>
          <a:noFill/>
          <a:ln w="9525">
            <a:solidFill>
              <a:srgbClr val="DDDDDD"/>
            </a:solidFill>
            <a:miter lim="800000"/>
            <a:headEnd/>
            <a:tailEnd/>
          </a:ln>
          <a:effectLst>
            <a:outerShdw blurRad="50800" dist="38100" dir="2700000" algn="tl" rotWithShape="0">
              <a:prstClr val="black">
                <a:alpha val="40000"/>
              </a:prst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Lst>
        </p:spPr>
      </p:pic>
      <p:pic>
        <p:nvPicPr>
          <p:cNvPr id="1030" name="Picture 6"/>
          <p:cNvPicPr>
            <a:picLocks noChangeAspect="1" noChangeArrowheads="1"/>
          </p:cNvPicPr>
          <p:nvPr/>
        </p:nvPicPr>
        <p:blipFill>
          <a:blip r:embed="rId10">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11">
                    <a14:imgEffect>
                      <a14:backgroundRemoval t="1818" b="100000" l="0" r="100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26044" y="1814057"/>
            <a:ext cx="1013467" cy="137442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96976" y="1752600"/>
            <a:ext cx="877794" cy="1512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5" name="Text Box 7"/>
          <p:cNvSpPr txBox="1">
            <a:spLocks noChangeArrowheads="1"/>
          </p:cNvSpPr>
          <p:nvPr/>
        </p:nvSpPr>
        <p:spPr bwMode="auto">
          <a:xfrm>
            <a:off x="4079589" y="3505200"/>
            <a:ext cx="2590129" cy="338554"/>
          </a:xfrm>
          <a:prstGeom prst="rect">
            <a:avLst/>
          </a:prstGeom>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2400">
                <a:solidFill>
                  <a:schemeClr val="tx1"/>
                </a:solidFill>
                <a:latin typeface="Arial" charset="0"/>
                <a:ea typeface="MS PGothic" pitchFamily="34" charset="-128"/>
              </a:defRPr>
            </a:lvl1pPr>
            <a:lvl2pPr marL="37931725" indent="-37474525"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lgn="ctr" eaLnBrk="1" hangingPunct="1">
              <a:spcBef>
                <a:spcPct val="50000"/>
              </a:spcBef>
            </a:pPr>
            <a:r>
              <a:rPr lang="en-US" sz="1600" dirty="0" smtClean="0">
                <a:latin typeface="+mn-lt"/>
                <a:ea typeface="ＭＳ Ｐゴシック" pitchFamily="-112" charset="-128"/>
                <a:cs typeface="ＭＳ Ｐゴシック" pitchFamily="-108" charset="-128"/>
              </a:rPr>
              <a:t>Graph </a:t>
            </a:r>
            <a:r>
              <a:rPr lang="en-US" sz="1600" dirty="0">
                <a:latin typeface="+mn-lt"/>
                <a:ea typeface="ＭＳ Ｐゴシック" pitchFamily="-112" charset="-128"/>
                <a:cs typeface="ＭＳ Ｐゴシック" pitchFamily="-108" charset="-128"/>
              </a:rPr>
              <a:t>cut segmentation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6559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026"/>
                                        </p:tgtEl>
                                      </p:cBhvr>
                                    </p:animEffect>
                                    <p:set>
                                      <p:cBhvr>
                                        <p:cTn id="7" dur="1" fill="hold">
                                          <p:stCondLst>
                                            <p:cond delay="999"/>
                                          </p:stCondLst>
                                        </p:cTn>
                                        <p:tgtEl>
                                          <p:spTgt spid="1026"/>
                                        </p:tgtEl>
                                        <p:attrNameLst>
                                          <p:attrName>style.visibility</p:attrName>
                                        </p:attrNameLst>
                                      </p:cBhvr>
                                      <p:to>
                                        <p:strVal val="hidden"/>
                                      </p:to>
                                    </p:set>
                                  </p:childTnLst>
                                </p:cTn>
                              </p:par>
                              <p:par>
                                <p:cTn id="8" presetID="10" presetClass="entr" presetSubtype="0" fill="hold" nodeType="withEffect">
                                  <p:stCondLst>
                                    <p:cond delay="20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8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600"/>
                                        <p:tgtEl>
                                          <p:spTgt spid="11"/>
                                        </p:tgtEl>
                                      </p:cBhvr>
                                    </p:animEffect>
                                    <p:set>
                                      <p:cBhvr>
                                        <p:cTn id="23" dur="1" fill="hold">
                                          <p:stCondLst>
                                            <p:cond delay="1599"/>
                                          </p:stCondLst>
                                        </p:cTn>
                                        <p:tgtEl>
                                          <p:spTgt spid="11"/>
                                        </p:tgtEl>
                                        <p:attrNameLst>
                                          <p:attrName>style.visibility</p:attrName>
                                        </p:attrNameLst>
                                      </p:cBhvr>
                                      <p:to>
                                        <p:strVal val="hidden"/>
                                      </p:to>
                                    </p:set>
                                  </p:childTnLst>
                                </p:cTn>
                              </p:par>
                              <p:par>
                                <p:cTn id="24" presetID="53" presetClass="entr" presetSubtype="16"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 calcmode="lin" valueType="num">
                                      <p:cBhvr>
                                        <p:cTn id="26" dur="1000" fill="hold"/>
                                        <p:tgtEl>
                                          <p:spTgt spid="1028"/>
                                        </p:tgtEl>
                                        <p:attrNameLst>
                                          <p:attrName>ppt_w</p:attrName>
                                        </p:attrNameLst>
                                      </p:cBhvr>
                                      <p:tavLst>
                                        <p:tav tm="0">
                                          <p:val>
                                            <p:fltVal val="0"/>
                                          </p:val>
                                        </p:tav>
                                        <p:tav tm="100000">
                                          <p:val>
                                            <p:strVal val="#ppt_w"/>
                                          </p:val>
                                        </p:tav>
                                      </p:tavLst>
                                    </p:anim>
                                    <p:anim calcmode="lin" valueType="num">
                                      <p:cBhvr>
                                        <p:cTn id="27" dur="1000" fill="hold"/>
                                        <p:tgtEl>
                                          <p:spTgt spid="1028"/>
                                        </p:tgtEl>
                                        <p:attrNameLst>
                                          <p:attrName>ppt_h</p:attrName>
                                        </p:attrNameLst>
                                      </p:cBhvr>
                                      <p:tavLst>
                                        <p:tav tm="0">
                                          <p:val>
                                            <p:fltVal val="0"/>
                                          </p:val>
                                        </p:tav>
                                        <p:tav tm="100000">
                                          <p:val>
                                            <p:strVal val="#ppt_h"/>
                                          </p:val>
                                        </p:tav>
                                      </p:tavLst>
                                    </p:anim>
                                    <p:animEffect transition="in" filter="fade">
                                      <p:cBhvr>
                                        <p:cTn id="28" dur="1000"/>
                                        <p:tgtEl>
                                          <p:spTgt spid="102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0"/>
                                        </p:tgtEl>
                                        <p:attrNameLst>
                                          <p:attrName>style.visibility</p:attrName>
                                        </p:attrNameLst>
                                      </p:cBhvr>
                                      <p:to>
                                        <p:strVal val="visible"/>
                                      </p:to>
                                    </p:set>
                                    <p:animEffect transition="in" filter="fade">
                                      <p:cBhvr>
                                        <p:cTn id="42" dur="500"/>
                                        <p:tgtEl>
                                          <p:spTgt spid="1030"/>
                                        </p:tgtEl>
                                      </p:cBhvr>
                                    </p:animEffect>
                                  </p:childTnLst>
                                </p:cTn>
                              </p:par>
                              <p:par>
                                <p:cTn id="43" presetID="10" presetClass="entr" presetSubtype="0" fill="hold" nodeType="withEffect">
                                  <p:stCondLst>
                                    <p:cond delay="0"/>
                                  </p:stCondLst>
                                  <p:childTnLst>
                                    <p:set>
                                      <p:cBhvr>
                                        <p:cTn id="44" dur="1" fill="hold">
                                          <p:stCondLst>
                                            <p:cond delay="0"/>
                                          </p:stCondLst>
                                        </p:cTn>
                                        <p:tgtEl>
                                          <p:spTgt spid="1029"/>
                                        </p:tgtEl>
                                        <p:attrNameLst>
                                          <p:attrName>style.visibility</p:attrName>
                                        </p:attrNameLst>
                                      </p:cBhvr>
                                      <p:to>
                                        <p:strVal val="visible"/>
                                      </p:to>
                                    </p:set>
                                    <p:animEffect transition="in" filter="fade">
                                      <p:cBhvr>
                                        <p:cTn id="45" dur="500"/>
                                        <p:tgtEl>
                                          <p:spTgt spid="1029"/>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3.47222E-6 -1.23457E-7 L 0.08225 -1.23457E-7 " pathEditMode="relative" rAng="0" ptsTypes="AA">
                                      <p:cBhvr>
                                        <p:cTn id="49" dur="2000" fill="hold"/>
                                        <p:tgtEl>
                                          <p:spTgt spid="1030"/>
                                        </p:tgtEl>
                                        <p:attrNameLst>
                                          <p:attrName>ppt_x</p:attrName>
                                          <p:attrName>ppt_y</p:attrName>
                                        </p:attrNameLst>
                                      </p:cBhvr>
                                      <p:rCtr x="4102" y="0"/>
                                    </p:animMotion>
                                  </p:childTnLst>
                                </p:cTn>
                              </p:par>
                              <p:par>
                                <p:cTn id="50" presetID="42" presetClass="path" presetSubtype="0" accel="50000" decel="50000" fill="hold" nodeType="withEffect">
                                  <p:stCondLst>
                                    <p:cond delay="0"/>
                                  </p:stCondLst>
                                  <p:childTnLst>
                                    <p:animMotion origin="layout" path="M 4.23611E-6 -1.7284E-6 L -0.09484 -0.00193 " pathEditMode="relative" rAng="0" ptsTypes="AA">
                                      <p:cBhvr>
                                        <p:cTn id="51" dur="2000" fill="hold"/>
                                        <p:tgtEl>
                                          <p:spTgt spid="1029"/>
                                        </p:tgtEl>
                                        <p:attrNameLst>
                                          <p:attrName>ppt_x</p:attrName>
                                          <p:attrName>ppt_y</p:attrName>
                                        </p:attrNameLst>
                                      </p:cBhvr>
                                      <p:rCtr x="-4753" y="-116"/>
                                    </p:animMotion>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ppt_x"/>
                                          </p:val>
                                        </p:tav>
                                        <p:tav tm="100000">
                                          <p:val>
                                            <p:strVal val="#ppt_x"/>
                                          </p:val>
                                        </p:tav>
                                      </p:tavLst>
                                    </p:anim>
                                    <p:anim calcmode="lin" valueType="num">
                                      <p:cBhvr additive="base">
                                        <p:cTn id="5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800"/>
                                        <p:tgtEl>
                                          <p:spTgt spid="1030"/>
                                        </p:tgtEl>
                                      </p:cBhvr>
                                    </p:animEffect>
                                    <p:set>
                                      <p:cBhvr>
                                        <p:cTn id="62" dur="1" fill="hold">
                                          <p:stCondLst>
                                            <p:cond delay="799"/>
                                          </p:stCondLst>
                                        </p:cTn>
                                        <p:tgtEl>
                                          <p:spTgt spid="103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800"/>
                                        <p:tgtEl>
                                          <p:spTgt spid="1029"/>
                                        </p:tgtEl>
                                      </p:cBhvr>
                                    </p:animEffect>
                                    <p:set>
                                      <p:cBhvr>
                                        <p:cTn id="65" dur="1" fill="hold">
                                          <p:stCondLst>
                                            <p:cond delay="799"/>
                                          </p:stCondLst>
                                        </p:cTn>
                                        <p:tgtEl>
                                          <p:spTgt spid="1029"/>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1031"/>
                                        </p:tgtEl>
                                        <p:attrNameLst>
                                          <p:attrName>style.visibility</p:attrName>
                                        </p:attrNameLst>
                                      </p:cBhvr>
                                      <p:to>
                                        <p:strVal val="visible"/>
                                      </p:to>
                                    </p:set>
                                    <p:animEffect transition="in" filter="fade">
                                      <p:cBhvr>
                                        <p:cTn id="68"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8" grpId="0" animBg="1"/>
      <p:bldP spid="15"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smtClean="0">
                <a:solidFill>
                  <a:schemeClr val="bg2"/>
                </a:solidFill>
                <a:effectLst>
                  <a:outerShdw blurRad="50800" dist="38100" dir="2700000" algn="tl" rotWithShape="0">
                    <a:schemeClr val="accent4">
                      <a:alpha val="43000"/>
                    </a:schemeClr>
                  </a:outerShdw>
                </a:effectLst>
                <a:latin typeface="Arial Bold" charset="0"/>
              </a:rPr>
              <a:t>Overview of our method</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pic>
        <p:nvPicPr>
          <p:cNvPr id="7"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6714" y="1577017"/>
            <a:ext cx="1045435" cy="1928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nvGrpSpPr>
          <p:cNvPr id="8" name="组合 7"/>
          <p:cNvGrpSpPr/>
          <p:nvPr/>
        </p:nvGrpSpPr>
        <p:grpSpPr>
          <a:xfrm>
            <a:off x="1503418" y="2195719"/>
            <a:ext cx="1437131" cy="1205335"/>
            <a:chOff x="1547664" y="2924944"/>
            <a:chExt cx="2060537" cy="1728192"/>
          </a:xfrm>
        </p:grpSpPr>
        <p:sp>
          <p:nvSpPr>
            <p:cNvPr id="9" name="圆角矩形 8"/>
            <p:cNvSpPr/>
            <p:nvPr/>
          </p:nvSpPr>
          <p:spPr>
            <a:xfrm>
              <a:off x="1547664" y="2924944"/>
              <a:ext cx="2060537" cy="1728192"/>
            </a:xfrm>
            <a:prstGeom prst="roundRect">
              <a:avLst>
                <a:gd name="adj" fmla="val 10783"/>
              </a:avLst>
            </a:prstGeom>
            <a:noFill/>
            <a:ln w="19050">
              <a:solidFill>
                <a:srgbClr val="494834"/>
              </a:solidFill>
            </a:ln>
            <a:effectLst>
              <a:outerShdw dir="8400000" sx="1000" sy="1000" rotWithShape="0">
                <a:srgbClr val="000000">
                  <a:alpha val="38000"/>
                </a:srgbClr>
              </a:outerShdw>
              <a:reflection stA="45000" endPos="30000" dist="25400" dir="5400000" sy="-100000" algn="bl" rotWithShape="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pic>
          <p:nvPicPr>
            <p:cNvPr id="10" name="Picture 4"/>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14133" y="3057882"/>
              <a:ext cx="1927599" cy="1494431"/>
            </a:xfrm>
            <a:prstGeom prst="rect">
              <a:avLst/>
            </a:prstGeom>
            <a:noFill/>
            <a:ln>
              <a:noFill/>
            </a:ln>
            <a:effectLst>
              <a:outerShdw dist="35921" sx="1000" sy="1000" algn="ctr" rotWithShape="0">
                <a:schemeClr val="bg2"/>
              </a:outerShdw>
              <a:reflection stA="45000" endPos="30000" dist="254000" dir="5400000" sy="-100000" algn="bl" rotWithShape="0"/>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pSp>
      <p:grpSp>
        <p:nvGrpSpPr>
          <p:cNvPr id="11" name="组合 10"/>
          <p:cNvGrpSpPr/>
          <p:nvPr/>
        </p:nvGrpSpPr>
        <p:grpSpPr>
          <a:xfrm>
            <a:off x="3092240" y="2195719"/>
            <a:ext cx="1437131" cy="1205335"/>
            <a:chOff x="3680209" y="2941001"/>
            <a:chExt cx="2060537" cy="1728192"/>
          </a:xfrm>
        </p:grpSpPr>
        <p:sp>
          <p:nvSpPr>
            <p:cNvPr id="12" name="圆角矩形 11"/>
            <p:cNvSpPr/>
            <p:nvPr/>
          </p:nvSpPr>
          <p:spPr>
            <a:xfrm>
              <a:off x="3680209" y="2941001"/>
              <a:ext cx="2060537" cy="1728192"/>
            </a:xfrm>
            <a:prstGeom prst="roundRect">
              <a:avLst>
                <a:gd name="adj" fmla="val 10783"/>
              </a:avLst>
            </a:prstGeom>
            <a:noFill/>
            <a:ln w="19050">
              <a:solidFill>
                <a:srgbClr val="494834"/>
              </a:solidFill>
            </a:ln>
            <a:effectLst>
              <a:outerShdw dir="8400000" sx="1000" sy="1000" rotWithShape="0">
                <a:srgbClr val="000000">
                  <a:alpha val="38000"/>
                </a:srgbClr>
              </a:outerShdw>
              <a:reflection stA="45000" endPos="30000" dist="25400" dir="5400000" sy="-100000" algn="bl" rotWithShape="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pic>
          <p:nvPicPr>
            <p:cNvPr id="13" name="Picture 5"/>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63043" y="3063420"/>
              <a:ext cx="1910832" cy="1483353"/>
            </a:xfrm>
            <a:prstGeom prst="rect">
              <a:avLst/>
            </a:prstGeom>
            <a:noFill/>
            <a:ln>
              <a:noFill/>
            </a:ln>
            <a:effectLst>
              <a:outerShdw dist="35921" sx="1000" sy="1000" algn="ctr" rotWithShape="0">
                <a:schemeClr val="bg2"/>
              </a:outerShdw>
              <a:reflection stA="45000" endPos="30000" dist="254000" dir="5400000" sy="-100000" algn="bl" rotWithShape="0"/>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pSp>
      <p:grpSp>
        <p:nvGrpSpPr>
          <p:cNvPr id="14" name="组合 13"/>
          <p:cNvGrpSpPr/>
          <p:nvPr/>
        </p:nvGrpSpPr>
        <p:grpSpPr>
          <a:xfrm>
            <a:off x="4668741" y="2207653"/>
            <a:ext cx="1437131" cy="1205335"/>
            <a:chOff x="5796136" y="2946540"/>
            <a:chExt cx="2060537" cy="1728192"/>
          </a:xfrm>
        </p:grpSpPr>
        <p:sp>
          <p:nvSpPr>
            <p:cNvPr id="15" name="圆角矩形 14"/>
            <p:cNvSpPr/>
            <p:nvPr/>
          </p:nvSpPr>
          <p:spPr>
            <a:xfrm>
              <a:off x="5796136" y="2946540"/>
              <a:ext cx="2060537" cy="1728192"/>
            </a:xfrm>
            <a:prstGeom prst="roundRect">
              <a:avLst>
                <a:gd name="adj" fmla="val 10783"/>
              </a:avLst>
            </a:prstGeom>
            <a:noFill/>
            <a:ln w="19050">
              <a:solidFill>
                <a:srgbClr val="494834"/>
              </a:solidFill>
            </a:ln>
            <a:effectLst>
              <a:outerShdw dir="8400000" sx="1000" sy="1000" rotWithShape="0">
                <a:srgbClr val="000000">
                  <a:alpha val="38000"/>
                </a:srgbClr>
              </a:outerShdw>
              <a:reflection stA="45000" endPos="30000" dist="25400" dir="5400000" sy="-100000" algn="bl" rotWithShape="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pic>
          <p:nvPicPr>
            <p:cNvPr id="16" name="Picture 6"/>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53168" y="3063420"/>
              <a:ext cx="1946471" cy="1445700"/>
            </a:xfrm>
            <a:prstGeom prst="rect">
              <a:avLst/>
            </a:prstGeom>
            <a:noFill/>
            <a:ln>
              <a:noFill/>
            </a:ln>
            <a:effectLst>
              <a:outerShdw dist="35921" sx="1000" sy="1000" algn="ctr" rotWithShape="0">
                <a:schemeClr val="bg2"/>
              </a:outerShdw>
              <a:reflection stA="45000" endPos="30000" dist="254000" dir="5400000" sy="-100000" algn="bl" rotWithShape="0"/>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pSp>
      <p:pic>
        <p:nvPicPr>
          <p:cNvPr id="17" name="Picture 7"/>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49888" y="1560964"/>
            <a:ext cx="907484" cy="1960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8" name="矩形 17"/>
          <p:cNvSpPr/>
          <p:nvPr/>
        </p:nvSpPr>
        <p:spPr>
          <a:xfrm>
            <a:off x="2307829" y="1215677"/>
            <a:ext cx="3005952" cy="646331"/>
          </a:xfrm>
          <a:prstGeom prst="rect">
            <a:avLst/>
          </a:prstGeom>
        </p:spPr>
        <p:txBody>
          <a:bodyPr wrap="none">
            <a:spAutoFit/>
          </a:bodyPr>
          <a:lstStyle/>
          <a:p>
            <a:pPr algn="ctr"/>
            <a:r>
              <a:rPr lang="en-US" altLang="zh-CN" b="1" dirty="0" smtClean="0">
                <a:solidFill>
                  <a:schemeClr val="bg2"/>
                </a:solidFill>
                <a:effectLst>
                  <a:outerShdw blurRad="50800" dist="38100" dir="2700000" algn="tl" rotWithShape="0">
                    <a:schemeClr val="accent4">
                      <a:alpha val="43000"/>
                    </a:schemeClr>
                  </a:outerShdw>
                </a:effectLst>
                <a:latin typeface="Arial Bold" charset="0"/>
              </a:rPr>
              <a:t>Step 2:</a:t>
            </a:r>
          </a:p>
          <a:p>
            <a:pPr algn="ctr"/>
            <a:r>
              <a:rPr lang="en-US" altLang="zh-CN" b="1" dirty="0" smtClean="0">
                <a:solidFill>
                  <a:schemeClr val="bg2"/>
                </a:solidFill>
                <a:effectLst>
                  <a:outerShdw blurRad="50800" dist="38100" dir="2700000" algn="tl" rotWithShape="0">
                    <a:schemeClr val="accent4">
                      <a:alpha val="43000"/>
                    </a:schemeClr>
                  </a:outerShdw>
                </a:effectLst>
                <a:latin typeface="Arial Bold" charset="0"/>
              </a:rPr>
              <a:t>Candidate model retrieval</a:t>
            </a:r>
            <a:endParaRPr lang="zh-CN" alt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7825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500" fill="hold"/>
                                        <p:tgtEl>
                                          <p:spTgt spid="11"/>
                                        </p:tgtEl>
                                      </p:cBhvr>
                                      <p:by x="120000" y="120000"/>
                                    </p:animScale>
                                  </p:childTnLst>
                                </p:cTn>
                              </p:par>
                              <p:par>
                                <p:cTn id="7" presetID="10" presetClass="exit" presetSubtype="0" fill="hold" nodeType="withEffect">
                                  <p:stCondLst>
                                    <p:cond delay="0"/>
                                  </p:stCondLst>
                                  <p:childTnLst>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dirty="0" smtClean="0">
                <a:solidFill>
                  <a:schemeClr val="bg2"/>
                </a:solidFill>
                <a:effectLst>
                  <a:outerShdw blurRad="50800" dist="38100" dir="2700000" algn="tl" rotWithShape="0">
                    <a:schemeClr val="accent4">
                      <a:alpha val="43000"/>
                    </a:schemeClr>
                  </a:outerShdw>
                </a:effectLst>
                <a:latin typeface="Arial Bold" charset="0"/>
              </a:rPr>
              <a:t>Candidate </a:t>
            </a:r>
            <a:r>
              <a:rPr lang="en-US" sz="2400" b="1" dirty="0">
                <a:solidFill>
                  <a:schemeClr val="bg2"/>
                </a:solidFill>
                <a:effectLst>
                  <a:outerShdw blurRad="50800" dist="38100" dir="2700000" algn="tl" rotWithShape="0">
                    <a:schemeClr val="accent4">
                      <a:alpha val="43000"/>
                    </a:schemeClr>
                  </a:outerShdw>
                </a:effectLst>
                <a:latin typeface="Arial Bold" charset="0"/>
              </a:rPr>
              <a:t>model retrieval</a:t>
            </a: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pic>
        <p:nvPicPr>
          <p:cNvPr id="10" name="Picture 6"/>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1510" y="1701235"/>
            <a:ext cx="781764" cy="1241150"/>
          </a:xfrm>
          <a:prstGeom prst="rect">
            <a:avLst/>
          </a:prstGeom>
          <a:noFill/>
          <a:ln w="12700">
            <a:solidFill>
              <a:srgbClr val="DDDDDD"/>
            </a:solidFill>
          </a:ln>
          <a:effectLst>
            <a:outerShdw blurRad="50800" dist="38100" dir="2700000" algn="tl" rotWithShape="0">
              <a:prstClr val="black">
                <a:alpha val="40000"/>
              </a:prst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 name="Picture 5"/>
          <p:cNvPicPr>
            <a:picLocks noChangeAspect="1" noChangeArrowheads="1"/>
          </p:cNvPicPr>
          <p:nvPr/>
        </p:nvPicPr>
        <p:blipFill>
          <a:blip r:embed="rId5">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6">
                    <a14:imgEffect>
                      <a14:backgroundRemoval t="2930" b="97461" l="6836" r="89844"/>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83793" y="1701235"/>
            <a:ext cx="1281336" cy="128133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9" name="圆角矩形 28"/>
          <p:cNvSpPr/>
          <p:nvPr/>
        </p:nvSpPr>
        <p:spPr>
          <a:xfrm>
            <a:off x="187061" y="1561603"/>
            <a:ext cx="2122552" cy="1897981"/>
          </a:xfrm>
          <a:prstGeom prst="roundRect">
            <a:avLst>
              <a:gd name="adj" fmla="val 6939"/>
            </a:avLst>
          </a:prstGeom>
          <a:no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tLang="zh-CN" smtClean="0"/>
          </a:p>
          <a:p>
            <a:pPr algn="ctr"/>
            <a:endParaRPr lang="en-US" altLang="zh-CN"/>
          </a:p>
          <a:p>
            <a:pPr algn="ctr"/>
            <a:endParaRPr lang="en-US" altLang="zh-CN" smtClean="0"/>
          </a:p>
          <a:p>
            <a:pPr algn="ctr"/>
            <a:endParaRPr lang="en-US" altLang="zh-CN"/>
          </a:p>
          <a:p>
            <a:pPr algn="ctr"/>
            <a:endParaRPr lang="en-US" altLang="zh-CN" smtClean="0"/>
          </a:p>
          <a:p>
            <a:pPr algn="ctr"/>
            <a:r>
              <a:rPr lang="en-US" altLang="zh-CN" sz="1600" smtClean="0"/>
              <a:t>Query</a:t>
            </a:r>
            <a:endParaRPr lang="zh-CN" altLang="en-US" sz="1600"/>
          </a:p>
        </p:txBody>
      </p:sp>
      <p:grpSp>
        <p:nvGrpSpPr>
          <p:cNvPr id="33" name="组合 32"/>
          <p:cNvGrpSpPr/>
          <p:nvPr/>
        </p:nvGrpSpPr>
        <p:grpSpPr>
          <a:xfrm>
            <a:off x="2498665" y="1219200"/>
            <a:ext cx="4725095" cy="2671471"/>
            <a:chOff x="2498665" y="1319096"/>
            <a:chExt cx="4725095" cy="2671471"/>
          </a:xfrm>
        </p:grpSpPr>
        <p:sp>
          <p:nvSpPr>
            <p:cNvPr id="35" name="圆角矩形 34"/>
            <p:cNvSpPr/>
            <p:nvPr/>
          </p:nvSpPr>
          <p:spPr>
            <a:xfrm>
              <a:off x="2513732" y="1326272"/>
              <a:ext cx="4577590" cy="2664295"/>
            </a:xfrm>
            <a:prstGeom prst="roundRect">
              <a:avLst>
                <a:gd name="adj" fmla="val 6939"/>
              </a:avLst>
            </a:prstGeom>
            <a:no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tLang="zh-CN" smtClean="0"/>
            </a:p>
            <a:p>
              <a:pPr algn="ctr"/>
              <a:endParaRPr lang="en-US" altLang="zh-CN"/>
            </a:p>
            <a:p>
              <a:pPr algn="ctr"/>
              <a:endParaRPr lang="en-US" altLang="zh-CN" smtClean="0"/>
            </a:p>
            <a:p>
              <a:pPr algn="ctr"/>
              <a:endParaRPr lang="en-US" altLang="zh-CN"/>
            </a:p>
            <a:p>
              <a:pPr algn="ctr"/>
              <a:endParaRPr lang="en-US" altLang="zh-CN" smtClean="0"/>
            </a:p>
            <a:p>
              <a:pPr algn="ctr"/>
              <a:endParaRPr lang="en-US" altLang="zh-CN" smtClean="0"/>
            </a:p>
            <a:p>
              <a:pPr algn="ctr"/>
              <a:endParaRPr lang="en-US" altLang="zh-CN" smtClean="0"/>
            </a:p>
            <a:p>
              <a:pPr algn="ctr"/>
              <a:endParaRPr lang="en-US" altLang="zh-CN"/>
            </a:p>
            <a:p>
              <a:pPr algn="ctr"/>
              <a:r>
                <a:rPr lang="en-US" altLang="zh-CN" sz="1600" smtClean="0"/>
                <a:t>Top 5 retrieved results</a:t>
              </a:r>
              <a:endParaRPr lang="zh-CN" altLang="en-US" sz="1600"/>
            </a:p>
          </p:txBody>
        </p:sp>
        <p:pic>
          <p:nvPicPr>
            <p:cNvPr id="17" name="Picture 17"/>
            <p:cNvPicPr>
              <a:picLocks noChangeAspect="1" noChangeArrowheads="1"/>
            </p:cNvPicPr>
            <p:nvPr/>
          </p:nvPicPr>
          <p:blipFill>
            <a:blip r:embed="rId7">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8">
                      <a14:imgEffect>
                        <a14:backgroundRemoval t="781" b="97266" l="9766" r="89844"/>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98665" y="1378160"/>
              <a:ext cx="1100541" cy="110054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9" name="Picture 19"/>
            <p:cNvPicPr>
              <a:picLocks noChangeAspect="1" noChangeArrowheads="1"/>
            </p:cNvPicPr>
            <p:nvPr/>
          </p:nvPicPr>
          <p:blipFill>
            <a:blip r:embed="rId9">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10">
                      <a14:imgEffect>
                        <a14:backgroundRemoval t="3516" b="94531" l="9766" r="89844"/>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05672" y="1319096"/>
              <a:ext cx="1218669" cy="121866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 name="Picture 20"/>
            <p:cNvPicPr>
              <a:picLocks noChangeAspect="1" noChangeArrowheads="1"/>
            </p:cNvPicPr>
            <p:nvPr/>
          </p:nvPicPr>
          <p:blipFill>
            <a:blip r:embed="rId11">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12">
                      <a14:imgEffect>
                        <a14:backgroundRemoval t="4688" b="97656" l="9766" r="89844"/>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41776" y="1331817"/>
              <a:ext cx="1147182" cy="114718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1" name="Picture 21"/>
            <p:cNvPicPr>
              <a:picLocks noChangeAspect="1" noChangeArrowheads="1"/>
            </p:cNvPicPr>
            <p:nvPr/>
          </p:nvPicPr>
          <p:blipFill>
            <a:blip r:embed="rId13">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14">
                      <a14:imgEffect>
                        <a14:backgroundRemoval t="0" b="100000" l="9766" r="89844"/>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57477" y="1343706"/>
              <a:ext cx="1166283" cy="116628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8" name="Picture 18"/>
            <p:cNvPicPr>
              <a:picLocks noChangeAspect="1" noChangeArrowheads="1"/>
            </p:cNvPicPr>
            <p:nvPr/>
          </p:nvPicPr>
          <p:blipFill>
            <a:blip r:embed="rId1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41576" y="1369261"/>
              <a:ext cx="1100541" cy="110054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076" name="Picture 4"/>
            <p:cNvPicPr>
              <a:picLocks noChangeAspect="1" noChangeArrowheads="1"/>
            </p:cNvPicPr>
            <p:nvPr/>
          </p:nvPicPr>
          <p:blipFill>
            <a:blip r:embed="rId1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57600" y="2484120"/>
              <a:ext cx="692753" cy="104032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1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21496" y="2522447"/>
              <a:ext cx="723255" cy="10437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40" name="Picture 2"/>
            <p:cNvPicPr>
              <a:picLocks noChangeAspect="1" noChangeArrowheads="1"/>
            </p:cNvPicPr>
            <p:nvPr/>
          </p:nvPicPr>
          <p:blipFill>
            <a:blip r:embed="rId1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70320" y="2473482"/>
              <a:ext cx="595760" cy="108599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1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65712" y="2488722"/>
              <a:ext cx="538243" cy="105096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2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29808" y="2478999"/>
              <a:ext cx="584242" cy="108048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32" name="矩形 31"/>
          <p:cNvSpPr/>
          <p:nvPr/>
        </p:nvSpPr>
        <p:spPr>
          <a:xfrm>
            <a:off x="1940788" y="762000"/>
            <a:ext cx="3839513" cy="369332"/>
          </a:xfrm>
          <a:prstGeom prst="rect">
            <a:avLst/>
          </a:prstGeom>
        </p:spPr>
        <p:txBody>
          <a:bodyPr wrap="none">
            <a:spAutoFit/>
          </a:bodyPr>
          <a:lstStyle/>
          <a:p>
            <a:r>
              <a:rPr lang="en-US" altLang="zh-CN" i="1" dirty="0" smtClean="0">
                <a:ea typeface="ＭＳ Ｐゴシック" pitchFamily="-112" charset="-128"/>
              </a:rPr>
              <a:t>whole shape</a:t>
            </a:r>
            <a:r>
              <a:rPr lang="en-US" altLang="zh-CN" dirty="0" smtClean="0">
                <a:ea typeface="ＭＳ Ｐゴシック" pitchFamily="-112" charset="-128"/>
              </a:rPr>
              <a:t> </a:t>
            </a:r>
            <a:r>
              <a:rPr lang="en-US" altLang="zh-CN" dirty="0">
                <a:ea typeface="ＭＳ Ｐゴシック" pitchFamily="-112" charset="-128"/>
              </a:rPr>
              <a:t>Light Field Descriptor </a:t>
            </a:r>
            <a:endParaRPr lang="zh-CN" alt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250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6" presetClass="emph" presetSubtype="0" repeatCount="2000" fill="hold" nodeType="afterEffect">
                                  <p:stCondLst>
                                    <p:cond delay="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smtClean="0">
                <a:solidFill>
                  <a:schemeClr val="bg2"/>
                </a:solidFill>
                <a:effectLst>
                  <a:outerShdw blurRad="50800" dist="38100" dir="2700000" algn="tl" rotWithShape="0">
                    <a:schemeClr val="accent4">
                      <a:alpha val="43000"/>
                    </a:schemeClr>
                  </a:outerShdw>
                </a:effectLst>
                <a:latin typeface="Arial Bold" charset="0"/>
              </a:rPr>
              <a:t>Candidate </a:t>
            </a:r>
            <a:r>
              <a:rPr lang="en-US" sz="2400" b="1" dirty="0">
                <a:solidFill>
                  <a:schemeClr val="bg2"/>
                </a:solidFill>
                <a:effectLst>
                  <a:outerShdw blurRad="50800" dist="38100" dir="2700000" algn="tl" rotWithShape="0">
                    <a:schemeClr val="accent4">
                      <a:alpha val="43000"/>
                    </a:schemeClr>
                  </a:outerShdw>
                </a:effectLst>
                <a:latin typeface="Arial Bold" charset="0"/>
              </a:rPr>
              <a:t>model retrieval</a:t>
            </a: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pic>
        <p:nvPicPr>
          <p:cNvPr id="9" name="Picture 4"/>
          <p:cNvPicPr>
            <a:picLocks noChangeAspect="1" noChangeArrowheads="1"/>
          </p:cNvPicPr>
          <p:nvPr/>
        </p:nvPicPr>
        <p:blipFill>
          <a:blip r:embed="rId4">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5">
                    <a14:imgEffect>
                      <a14:backgroundRemoval t="3125" b="98828" l="9961" r="89844"/>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37321" y="1647987"/>
            <a:ext cx="1379220" cy="137922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 name="Picture 6"/>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1510" y="1696518"/>
            <a:ext cx="781764" cy="1241150"/>
          </a:xfrm>
          <a:prstGeom prst="rect">
            <a:avLst/>
          </a:prstGeom>
          <a:noFill/>
          <a:ln w="12700">
            <a:solidFill>
              <a:srgbClr val="DDDDDD"/>
            </a:solidFill>
          </a:ln>
          <a:effectLst>
            <a:outerShdw blurRad="50800" dist="38100" dir="2700000" algn="tl" rotWithShape="0">
              <a:prstClr val="black">
                <a:alpha val="40000"/>
              </a:prst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9" name="圆角矩形 28"/>
          <p:cNvSpPr/>
          <p:nvPr/>
        </p:nvSpPr>
        <p:spPr>
          <a:xfrm>
            <a:off x="187061" y="1556886"/>
            <a:ext cx="2122552" cy="1897981"/>
          </a:xfrm>
          <a:prstGeom prst="roundRect">
            <a:avLst>
              <a:gd name="adj" fmla="val 6939"/>
            </a:avLst>
          </a:prstGeom>
          <a:no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tLang="zh-CN" smtClean="0"/>
          </a:p>
          <a:p>
            <a:pPr algn="ctr"/>
            <a:endParaRPr lang="en-US" altLang="zh-CN"/>
          </a:p>
          <a:p>
            <a:pPr algn="ctr"/>
            <a:endParaRPr lang="en-US" altLang="zh-CN" smtClean="0"/>
          </a:p>
          <a:p>
            <a:pPr algn="ctr"/>
            <a:endParaRPr lang="en-US" altLang="zh-CN"/>
          </a:p>
          <a:p>
            <a:pPr algn="ctr"/>
            <a:endParaRPr lang="en-US" altLang="zh-CN" smtClean="0"/>
          </a:p>
          <a:p>
            <a:pPr algn="ctr"/>
            <a:r>
              <a:rPr lang="en-US" altLang="zh-CN" sz="1600" smtClean="0"/>
              <a:t>Query</a:t>
            </a:r>
            <a:endParaRPr lang="zh-CN" altLang="en-US" sz="1600"/>
          </a:p>
        </p:txBody>
      </p:sp>
      <p:grpSp>
        <p:nvGrpSpPr>
          <p:cNvPr id="2" name="组合 1"/>
          <p:cNvGrpSpPr/>
          <p:nvPr/>
        </p:nvGrpSpPr>
        <p:grpSpPr>
          <a:xfrm>
            <a:off x="2513732" y="1219200"/>
            <a:ext cx="4744268" cy="2666754"/>
            <a:chOff x="2513732" y="1323813"/>
            <a:chExt cx="4744268" cy="2666754"/>
          </a:xfrm>
        </p:grpSpPr>
        <p:sp>
          <p:nvSpPr>
            <p:cNvPr id="35" name="圆角矩形 34"/>
            <p:cNvSpPr/>
            <p:nvPr/>
          </p:nvSpPr>
          <p:spPr>
            <a:xfrm>
              <a:off x="2513732" y="1326272"/>
              <a:ext cx="4577590" cy="2664295"/>
            </a:xfrm>
            <a:prstGeom prst="roundRect">
              <a:avLst>
                <a:gd name="adj" fmla="val 6939"/>
              </a:avLst>
            </a:prstGeom>
            <a:no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tLang="zh-CN" smtClean="0"/>
            </a:p>
            <a:p>
              <a:pPr algn="ctr"/>
              <a:endParaRPr lang="en-US" altLang="zh-CN"/>
            </a:p>
            <a:p>
              <a:pPr algn="ctr"/>
              <a:endParaRPr lang="en-US" altLang="zh-CN" smtClean="0"/>
            </a:p>
            <a:p>
              <a:pPr algn="ctr"/>
              <a:endParaRPr lang="en-US" altLang="zh-CN"/>
            </a:p>
            <a:p>
              <a:pPr algn="ctr"/>
              <a:endParaRPr lang="en-US" altLang="zh-CN" smtClean="0"/>
            </a:p>
            <a:p>
              <a:pPr algn="ctr"/>
              <a:endParaRPr lang="en-US" altLang="zh-CN" smtClean="0"/>
            </a:p>
            <a:p>
              <a:pPr algn="ctr"/>
              <a:endParaRPr lang="en-US" altLang="zh-CN" smtClean="0"/>
            </a:p>
            <a:p>
              <a:pPr algn="ctr"/>
              <a:endParaRPr lang="en-US" altLang="zh-CN"/>
            </a:p>
            <a:p>
              <a:pPr algn="ctr"/>
              <a:r>
                <a:rPr lang="en-US" altLang="zh-CN" sz="1600" smtClean="0"/>
                <a:t>Top 5 retrieved results</a:t>
              </a:r>
              <a:endParaRPr lang="zh-CN" altLang="en-US" sz="1600"/>
            </a:p>
          </p:txBody>
        </p:sp>
        <p:pic>
          <p:nvPicPr>
            <p:cNvPr id="12" name="Picture 7"/>
            <p:cNvPicPr>
              <a:picLocks noChangeAspect="1" noChangeArrowheads="1"/>
            </p:cNvPicPr>
            <p:nvPr/>
          </p:nvPicPr>
          <p:blipFill>
            <a:blip r:embed="rId7">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8">
                      <a14:imgEffect>
                        <a14:backgroundRemoval t="1172" b="96875" l="9766" r="89844"/>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25647" y="1325954"/>
              <a:ext cx="1203961" cy="120396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3" name="Picture 8"/>
            <p:cNvPicPr>
              <a:picLocks noChangeAspect="1" noChangeArrowheads="1"/>
            </p:cNvPicPr>
            <p:nvPr/>
          </p:nvPicPr>
          <p:blipFill>
            <a:blip r:embed="rId9">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10">
                      <a14:imgEffect>
                        <a14:backgroundRemoval t="391" b="97656" l="9766" r="89844"/>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41576" y="1325954"/>
              <a:ext cx="1203961" cy="120396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 name="Picture 9"/>
            <p:cNvPicPr>
              <a:picLocks noChangeAspect="1" noChangeArrowheads="1"/>
            </p:cNvPicPr>
            <p:nvPr/>
          </p:nvPicPr>
          <p:blipFill>
            <a:blip r:embed="rId11">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12">
                      <a14:imgEffect>
                        <a14:backgroundRemoval t="1563" b="98047" l="9766" r="89844"/>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25848" y="1325954"/>
              <a:ext cx="1203960" cy="120396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 name="Picture 10"/>
            <p:cNvPicPr>
              <a:picLocks noChangeAspect="1" noChangeArrowheads="1"/>
            </p:cNvPicPr>
            <p:nvPr/>
          </p:nvPicPr>
          <p:blipFill>
            <a:blip r:embed="rId13">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14">
                      <a14:imgEffect>
                        <a14:backgroundRemoval t="5469" b="95703" l="9766" r="89844"/>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89944" y="1325954"/>
              <a:ext cx="1203960" cy="120396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6" name="Picture 11"/>
            <p:cNvPicPr>
              <a:picLocks noChangeAspect="1" noChangeArrowheads="1"/>
            </p:cNvPicPr>
            <p:nvPr/>
          </p:nvPicPr>
          <p:blipFill>
            <a:blip r:embed="rId15">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16">
                      <a14:imgEffect>
                        <a14:backgroundRemoval t="391" b="100000" l="9766" r="89844"/>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20357" y="1323813"/>
              <a:ext cx="1237643" cy="123764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076" name="Picture 4"/>
            <p:cNvPicPr>
              <a:picLocks noChangeAspect="1" noChangeArrowheads="1"/>
            </p:cNvPicPr>
            <p:nvPr/>
          </p:nvPicPr>
          <p:blipFill>
            <a:blip r:embed="rId1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57600" y="2484120"/>
              <a:ext cx="692753" cy="104032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1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66200" y="2522447"/>
              <a:ext cx="723255" cy="10437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40" name="Picture 2"/>
            <p:cNvPicPr>
              <a:picLocks noChangeAspect="1" noChangeArrowheads="1"/>
            </p:cNvPicPr>
            <p:nvPr/>
          </p:nvPicPr>
          <p:blipFill>
            <a:blip r:embed="rId1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70320" y="2503815"/>
              <a:ext cx="579120" cy="105566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6" name="Picture 4"/>
            <p:cNvPicPr>
              <a:picLocks noChangeAspect="1" noChangeArrowheads="1"/>
            </p:cNvPicPr>
            <p:nvPr/>
          </p:nvPicPr>
          <p:blipFill>
            <a:blip r:embed="rId2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55863" y="2529915"/>
              <a:ext cx="672122" cy="104234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2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82456" y="2529664"/>
              <a:ext cx="669404" cy="103649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28" name="矩形 27"/>
          <p:cNvSpPr/>
          <p:nvPr/>
        </p:nvSpPr>
        <p:spPr>
          <a:xfrm>
            <a:off x="1940788" y="762000"/>
            <a:ext cx="3441968" cy="369332"/>
          </a:xfrm>
          <a:prstGeom prst="rect">
            <a:avLst/>
          </a:prstGeom>
        </p:spPr>
        <p:txBody>
          <a:bodyPr wrap="none">
            <a:spAutoFit/>
          </a:bodyPr>
          <a:lstStyle/>
          <a:p>
            <a:r>
              <a:rPr lang="en-US" altLang="zh-CN" i="1" dirty="0">
                <a:ea typeface="ＭＳ Ｐゴシック" pitchFamily="-112" charset="-128"/>
              </a:rPr>
              <a:t>part-level</a:t>
            </a:r>
            <a:r>
              <a:rPr lang="en-US" altLang="zh-CN" dirty="0">
                <a:ea typeface="ＭＳ Ｐゴシック" pitchFamily="-112" charset="-128"/>
              </a:rPr>
              <a:t> Light Field Descriptor </a:t>
            </a:r>
            <a:endParaRPr lang="zh-CN" altLang="en-US" dirty="0"/>
          </a:p>
        </p:txBody>
      </p:sp>
      <p:sp>
        <p:nvSpPr>
          <p:cNvPr id="20" name="Text Box 7"/>
          <p:cNvSpPr txBox="1">
            <a:spLocks noChangeArrowheads="1"/>
          </p:cNvSpPr>
          <p:nvPr/>
        </p:nvSpPr>
        <p:spPr bwMode="auto">
          <a:xfrm>
            <a:off x="457200" y="3059668"/>
            <a:ext cx="6324599" cy="369332"/>
          </a:xfrm>
          <a:prstGeom prst="rect">
            <a:avLst/>
          </a:prstGeom>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2400">
                <a:solidFill>
                  <a:schemeClr val="tx1"/>
                </a:solidFill>
                <a:latin typeface="Arial" charset="0"/>
                <a:ea typeface="MS PGothic" pitchFamily="34" charset="-128"/>
              </a:defRPr>
            </a:lvl1pPr>
            <a:lvl2pPr marL="37931725" indent="-37474525"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lgn="ctr" eaLnBrk="1" hangingPunct="1">
              <a:spcBef>
                <a:spcPct val="50000"/>
              </a:spcBef>
            </a:pPr>
            <a:r>
              <a:rPr lang="en-US" sz="1800" dirty="0" smtClean="0">
                <a:ea typeface="ＭＳ Ｐゴシック" pitchFamily="-112" charset="-128"/>
                <a:cs typeface="ＭＳ Ｐゴシック" pitchFamily="-108" charset="-128"/>
              </a:rPr>
              <a:t>Candidates may be randomly chosen --- modeling surprise</a:t>
            </a:r>
            <a:endParaRPr lang="en-US" sz="1800" dirty="0">
              <a:latin typeface="+mn-lt"/>
              <a:ea typeface="ＭＳ Ｐゴシック" pitchFamily="-112" charset="-128"/>
              <a:cs typeface="ＭＳ Ｐゴシック" pitchFamily="-108"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8912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6" presetClass="emph" presetSubtype="0" repeatCount="2000" fill="hold" nodeType="afterEffect">
                                  <p:stCondLst>
                                    <p:cond delay="0"/>
                                  </p:stCondLst>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smtClean="0">
                <a:solidFill>
                  <a:schemeClr val="bg2"/>
                </a:solidFill>
                <a:effectLst>
                  <a:outerShdw blurRad="50800" dist="38100" dir="2700000" algn="tl" rotWithShape="0">
                    <a:schemeClr val="accent4">
                      <a:alpha val="43000"/>
                    </a:schemeClr>
                  </a:outerShdw>
                </a:effectLst>
                <a:latin typeface="Arial Bold" charset="0"/>
              </a:rPr>
              <a:t>Overview of our method</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pic>
        <p:nvPicPr>
          <p:cNvPr id="7"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6714" y="1560726"/>
            <a:ext cx="1045435" cy="1928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nvGrpSpPr>
          <p:cNvPr id="8" name="组合 7"/>
          <p:cNvGrpSpPr/>
          <p:nvPr/>
        </p:nvGrpSpPr>
        <p:grpSpPr>
          <a:xfrm>
            <a:off x="1503418" y="2179428"/>
            <a:ext cx="1437131" cy="1205335"/>
            <a:chOff x="1547664" y="2924944"/>
            <a:chExt cx="2060537" cy="1728192"/>
          </a:xfrm>
        </p:grpSpPr>
        <p:sp>
          <p:nvSpPr>
            <p:cNvPr id="9" name="圆角矩形 8"/>
            <p:cNvSpPr/>
            <p:nvPr/>
          </p:nvSpPr>
          <p:spPr>
            <a:xfrm>
              <a:off x="1547664" y="2924944"/>
              <a:ext cx="2060537" cy="1728192"/>
            </a:xfrm>
            <a:prstGeom prst="roundRect">
              <a:avLst>
                <a:gd name="adj" fmla="val 10783"/>
              </a:avLst>
            </a:prstGeom>
            <a:noFill/>
            <a:ln w="19050">
              <a:solidFill>
                <a:srgbClr val="494834"/>
              </a:solidFill>
            </a:ln>
            <a:effectLst>
              <a:outerShdw dir="8400000" sx="1000" sy="1000" rotWithShape="0">
                <a:srgbClr val="000000">
                  <a:alpha val="38000"/>
                </a:srgbClr>
              </a:outerShdw>
              <a:reflection stA="45000" endPos="30000" dist="25400" dir="5400000" sy="-100000" algn="bl" rotWithShape="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pic>
          <p:nvPicPr>
            <p:cNvPr id="10" name="Picture 4"/>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14133" y="3057882"/>
              <a:ext cx="1927599" cy="1494431"/>
            </a:xfrm>
            <a:prstGeom prst="rect">
              <a:avLst/>
            </a:prstGeom>
            <a:noFill/>
            <a:ln>
              <a:noFill/>
            </a:ln>
            <a:effectLst>
              <a:outerShdw dist="35921" sx="1000" sy="1000" algn="ctr" rotWithShape="0">
                <a:schemeClr val="bg2"/>
              </a:outerShdw>
              <a:reflection stA="45000" endPos="30000" dist="254000" dir="5400000" sy="-100000" algn="bl" rotWithShape="0"/>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pSp>
      <p:grpSp>
        <p:nvGrpSpPr>
          <p:cNvPr id="11" name="组合 10"/>
          <p:cNvGrpSpPr/>
          <p:nvPr/>
        </p:nvGrpSpPr>
        <p:grpSpPr>
          <a:xfrm>
            <a:off x="3092240" y="2179428"/>
            <a:ext cx="1437131" cy="1205335"/>
            <a:chOff x="3680209" y="2941001"/>
            <a:chExt cx="2060537" cy="1728192"/>
          </a:xfrm>
        </p:grpSpPr>
        <p:sp>
          <p:nvSpPr>
            <p:cNvPr id="12" name="圆角矩形 11"/>
            <p:cNvSpPr/>
            <p:nvPr/>
          </p:nvSpPr>
          <p:spPr>
            <a:xfrm>
              <a:off x="3680209" y="2941001"/>
              <a:ext cx="2060537" cy="1728192"/>
            </a:xfrm>
            <a:prstGeom prst="roundRect">
              <a:avLst>
                <a:gd name="adj" fmla="val 10783"/>
              </a:avLst>
            </a:prstGeom>
            <a:noFill/>
            <a:ln w="19050">
              <a:solidFill>
                <a:srgbClr val="494834"/>
              </a:solidFill>
            </a:ln>
            <a:effectLst>
              <a:outerShdw dir="8400000" sx="1000" sy="1000" rotWithShape="0">
                <a:srgbClr val="000000">
                  <a:alpha val="38000"/>
                </a:srgbClr>
              </a:outerShdw>
              <a:reflection stA="45000" endPos="30000" dist="25400" dir="5400000" sy="-100000" algn="bl" rotWithShape="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pic>
          <p:nvPicPr>
            <p:cNvPr id="13" name="Picture 5"/>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63043" y="3063420"/>
              <a:ext cx="1910832" cy="1483353"/>
            </a:xfrm>
            <a:prstGeom prst="rect">
              <a:avLst/>
            </a:prstGeom>
            <a:noFill/>
            <a:ln>
              <a:noFill/>
            </a:ln>
            <a:effectLst>
              <a:outerShdw dist="35921" sx="1000" sy="1000" algn="ctr" rotWithShape="0">
                <a:schemeClr val="bg2"/>
              </a:outerShdw>
              <a:reflection stA="45000" endPos="30000" dist="254000" dir="5400000" sy="-100000" algn="bl" rotWithShape="0"/>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pSp>
      <p:grpSp>
        <p:nvGrpSpPr>
          <p:cNvPr id="14" name="组合 13"/>
          <p:cNvGrpSpPr/>
          <p:nvPr/>
        </p:nvGrpSpPr>
        <p:grpSpPr>
          <a:xfrm>
            <a:off x="4668741" y="2191362"/>
            <a:ext cx="1437131" cy="1205335"/>
            <a:chOff x="5796136" y="2946540"/>
            <a:chExt cx="2060537" cy="1728192"/>
          </a:xfrm>
        </p:grpSpPr>
        <p:sp>
          <p:nvSpPr>
            <p:cNvPr id="15" name="圆角矩形 14"/>
            <p:cNvSpPr/>
            <p:nvPr/>
          </p:nvSpPr>
          <p:spPr>
            <a:xfrm>
              <a:off x="5796136" y="2946540"/>
              <a:ext cx="2060537" cy="1728192"/>
            </a:xfrm>
            <a:prstGeom prst="roundRect">
              <a:avLst>
                <a:gd name="adj" fmla="val 10783"/>
              </a:avLst>
            </a:prstGeom>
            <a:noFill/>
            <a:ln w="19050">
              <a:solidFill>
                <a:srgbClr val="494834"/>
              </a:solidFill>
            </a:ln>
            <a:effectLst>
              <a:outerShdw dir="8400000" sx="1000" sy="1000" rotWithShape="0">
                <a:srgbClr val="000000">
                  <a:alpha val="38000"/>
                </a:srgbClr>
              </a:outerShdw>
              <a:reflection stA="45000" endPos="30000" dist="25400" dir="5400000" sy="-100000" algn="bl" rotWithShape="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pic>
          <p:nvPicPr>
            <p:cNvPr id="16" name="Picture 6"/>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53168" y="3063420"/>
              <a:ext cx="1946471" cy="1445700"/>
            </a:xfrm>
            <a:prstGeom prst="rect">
              <a:avLst/>
            </a:prstGeom>
            <a:noFill/>
            <a:ln>
              <a:noFill/>
            </a:ln>
            <a:effectLst>
              <a:outerShdw dist="35921" sx="1000" sy="1000" algn="ctr" rotWithShape="0">
                <a:schemeClr val="bg2"/>
              </a:outerShdw>
              <a:reflection stA="45000" endPos="30000" dist="254000" dir="5400000" sy="-100000" algn="bl" rotWithShape="0"/>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pSp>
      <p:pic>
        <p:nvPicPr>
          <p:cNvPr id="17" name="Picture 7"/>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49888" y="1544673"/>
            <a:ext cx="907484" cy="1960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8" name="矩形 17"/>
          <p:cNvSpPr/>
          <p:nvPr/>
        </p:nvSpPr>
        <p:spPr>
          <a:xfrm>
            <a:off x="2082564" y="1191394"/>
            <a:ext cx="3467616" cy="646331"/>
          </a:xfrm>
          <a:prstGeom prst="rect">
            <a:avLst/>
          </a:prstGeom>
        </p:spPr>
        <p:txBody>
          <a:bodyPr wrap="none">
            <a:spAutoFit/>
          </a:bodyPr>
          <a:lstStyle/>
          <a:p>
            <a:pPr algn="ctr"/>
            <a:r>
              <a:rPr lang="en-US" altLang="zh-CN" b="1" dirty="0" smtClean="0">
                <a:solidFill>
                  <a:schemeClr val="bg2"/>
                </a:solidFill>
                <a:effectLst>
                  <a:outerShdw blurRad="50800" dist="38100" dir="2700000" algn="tl" rotWithShape="0">
                    <a:schemeClr val="accent4">
                      <a:alpha val="43000"/>
                    </a:schemeClr>
                  </a:outerShdw>
                </a:effectLst>
                <a:latin typeface="Arial Bold" charset="0"/>
              </a:rPr>
              <a:t>The </a:t>
            </a:r>
            <a:r>
              <a:rPr lang="en-US" altLang="zh-CN" b="1" dirty="0" smtClean="0">
                <a:solidFill>
                  <a:srgbClr val="0000FF"/>
                </a:solidFill>
                <a:effectLst>
                  <a:outerShdw blurRad="50800" dist="38100" dir="2700000" algn="tl" rotWithShape="0">
                    <a:schemeClr val="accent4">
                      <a:alpha val="43000"/>
                    </a:schemeClr>
                  </a:outerShdw>
                </a:effectLst>
                <a:latin typeface="Arial Bold" charset="0"/>
              </a:rPr>
              <a:t>key step</a:t>
            </a:r>
            <a:r>
              <a:rPr lang="en-US" altLang="zh-CN" b="1" dirty="0" smtClean="0">
                <a:solidFill>
                  <a:schemeClr val="bg2"/>
                </a:solidFill>
                <a:effectLst>
                  <a:outerShdw blurRad="50800" dist="38100" dir="2700000" algn="tl" rotWithShape="0">
                    <a:schemeClr val="accent4">
                      <a:alpha val="43000"/>
                    </a:schemeClr>
                  </a:outerShdw>
                </a:effectLst>
                <a:latin typeface="Arial Bold" charset="0"/>
              </a:rPr>
              <a:t> 3:</a:t>
            </a:r>
          </a:p>
          <a:p>
            <a:pPr algn="ctr"/>
            <a:r>
              <a:rPr lang="en-US" altLang="zh-CN" b="1" dirty="0" smtClean="0">
                <a:solidFill>
                  <a:schemeClr val="bg2"/>
                </a:solidFill>
                <a:effectLst>
                  <a:outerShdw blurRad="50800" dist="38100" dir="2700000" algn="tl" rotWithShape="0">
                    <a:schemeClr val="accent4">
                      <a:alpha val="43000"/>
                    </a:schemeClr>
                  </a:outerShdw>
                </a:effectLst>
                <a:latin typeface="Arial Bold" charset="0"/>
              </a:rPr>
              <a:t>Silhouette-driven deformation</a:t>
            </a:r>
            <a:endParaRPr lang="zh-CN" alt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2479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7.40741E-7 L -0.21354 -0.00039 " pathEditMode="relative" rAng="0" ptsTypes="AA">
                                      <p:cBhvr>
                                        <p:cTn id="6" dur="1500" fill="hold"/>
                                        <p:tgtEl>
                                          <p:spTgt spid="14"/>
                                        </p:tgtEl>
                                        <p:attrNameLst>
                                          <p:attrName>ppt_x</p:attrName>
                                          <p:attrName>ppt_y</p:attrName>
                                        </p:attrNameLst>
                                      </p:cBhvr>
                                      <p:rCtr x="-10677" y="-39"/>
                                    </p:animMotion>
                                  </p:childTnLst>
                                </p:cTn>
                              </p:par>
                              <p:par>
                                <p:cTn id="7" presetID="6" presetClass="emph" presetSubtype="0" fill="hold" nodeType="withEffect">
                                  <p:stCondLst>
                                    <p:cond delay="0"/>
                                  </p:stCondLst>
                                  <p:childTnLst>
                                    <p:animScale>
                                      <p:cBhvr>
                                        <p:cTn id="8" dur="1500" fill="hold"/>
                                        <p:tgtEl>
                                          <p:spTgt spid="14"/>
                                        </p:tgtEl>
                                      </p:cBhvr>
                                      <p:by x="120000" y="120000"/>
                                    </p:animScale>
                                  </p:childTnLst>
                                </p:cTn>
                              </p:par>
                              <p:par>
                                <p:cTn id="9" presetID="10" presetClass="exit" presetSubtype="0" fill="hold" nodeType="withEffect">
                                  <p:stCondLst>
                                    <p:cond delay="0"/>
                                  </p:stCondLst>
                                  <p:childTnLst>
                                    <p:animEffect transition="out" filter="fad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smtClean="0">
                <a:solidFill>
                  <a:schemeClr val="bg2"/>
                </a:solidFill>
                <a:effectLst>
                  <a:outerShdw blurRad="50800" dist="38100" dir="2700000" algn="tl" rotWithShape="0">
                    <a:schemeClr val="accent4">
                      <a:alpha val="43000"/>
                    </a:schemeClr>
                  </a:outerShdw>
                </a:effectLst>
                <a:latin typeface="Arial Bold" charset="0"/>
              </a:rPr>
              <a:t>Silhouette-driven deformation</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sp>
        <p:nvSpPr>
          <p:cNvPr id="4" name="圆角矩形 3"/>
          <p:cNvSpPr/>
          <p:nvPr/>
        </p:nvSpPr>
        <p:spPr>
          <a:xfrm>
            <a:off x="83820" y="1697360"/>
            <a:ext cx="1747753" cy="86409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Silhouette correspondence</a:t>
            </a:r>
            <a:endParaRPr lang="zh-CN" altLang="en-US" sz="1600"/>
          </a:p>
        </p:txBody>
      </p:sp>
      <p:sp>
        <p:nvSpPr>
          <p:cNvPr id="5" name="圆角矩形 4"/>
          <p:cNvSpPr/>
          <p:nvPr/>
        </p:nvSpPr>
        <p:spPr>
          <a:xfrm>
            <a:off x="1880260" y="1697360"/>
            <a:ext cx="1747753" cy="86409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dirty="0" smtClean="0"/>
              <a:t>Initial controller reconstruction</a:t>
            </a:r>
            <a:endParaRPr lang="zh-CN" altLang="en-US" sz="1600" dirty="0"/>
          </a:p>
        </p:txBody>
      </p:sp>
      <p:sp>
        <p:nvSpPr>
          <p:cNvPr id="6" name="圆角矩形 5"/>
          <p:cNvSpPr/>
          <p:nvPr/>
        </p:nvSpPr>
        <p:spPr>
          <a:xfrm>
            <a:off x="3688080" y="1699632"/>
            <a:ext cx="1747753" cy="86409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Controller optimization</a:t>
            </a:r>
            <a:endParaRPr lang="zh-CN" altLang="en-US" sz="1600"/>
          </a:p>
        </p:txBody>
      </p:sp>
      <p:sp>
        <p:nvSpPr>
          <p:cNvPr id="9" name="圆角矩形 8"/>
          <p:cNvSpPr/>
          <p:nvPr/>
        </p:nvSpPr>
        <p:spPr>
          <a:xfrm>
            <a:off x="5491247" y="1704176"/>
            <a:ext cx="1747753" cy="86409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Underlying geometry deformation</a:t>
            </a:r>
            <a:endParaRPr lang="zh-CN" altLang="en-US" sz="1600"/>
          </a:p>
        </p:txBody>
      </p:sp>
      <p:sp>
        <p:nvSpPr>
          <p:cNvPr id="11" name="Rectangle 3"/>
          <p:cNvSpPr txBox="1">
            <a:spLocks noChangeArrowheads="1"/>
          </p:cNvSpPr>
          <p:nvPr/>
        </p:nvSpPr>
        <p:spPr bwMode="auto">
          <a:xfrm>
            <a:off x="279399" y="829519"/>
            <a:ext cx="6834585" cy="507802"/>
          </a:xfrm>
          <a:prstGeom prst="rect">
            <a:avLst/>
          </a:prstGeom>
          <a:noFill/>
          <a:ln w="9525">
            <a:noFill/>
            <a:miter lim="800000"/>
            <a:headEnd/>
            <a:tailEnd/>
          </a:ln>
          <a:effectLst/>
        </p:spPr>
        <p:txBody>
          <a:bodyPr vert="horz" wrap="square" lIns="73152" tIns="36576" rIns="73152" bIns="36576" numCol="1" anchor="t" anchorCtr="0" compatLnSpc="1">
            <a:prstTxWarp prst="textNoShape">
              <a:avLst/>
            </a:prstTxWarp>
          </a:bodyPr>
          <a:lstStyle>
            <a:lvl1pPr marL="273050" indent="-273050" algn="l" rtl="0" eaLnBrk="0" fontAlgn="base" hangingPunct="0">
              <a:lnSpc>
                <a:spcPct val="110000"/>
              </a:lnSpc>
              <a:spcBef>
                <a:spcPts val="475"/>
              </a:spcBef>
              <a:spcAft>
                <a:spcPts val="475"/>
              </a:spcAft>
              <a:buClr>
                <a:schemeClr val="accent6"/>
              </a:buClr>
              <a:buSzPct val="110000"/>
              <a:buChar char="•"/>
              <a:defRPr sz="2500">
                <a:solidFill>
                  <a:schemeClr val="tx1"/>
                </a:solidFill>
                <a:effectLst>
                  <a:outerShdw blurRad="50800" dist="38100" dir="2700000">
                    <a:srgbClr val="000000">
                      <a:alpha val="43000"/>
                    </a:srgbClr>
                  </a:outerShdw>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chemeClr val="accent6"/>
              </a:buClr>
              <a:buSzPct val="110000"/>
              <a:buFont typeface="Arial" charset="0"/>
              <a:buChar char="–"/>
              <a:defRPr sz="2100">
                <a:solidFill>
                  <a:schemeClr val="tx1"/>
                </a:solidFill>
                <a:effectLst>
                  <a:outerShdw blurRad="50800" dist="38100" dir="2700000">
                    <a:srgbClr val="000000">
                      <a:alpha val="43000"/>
                    </a:srgbClr>
                  </a:outerShdw>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chemeClr val="accent6"/>
              </a:buClr>
              <a:buSzPct val="110000"/>
              <a:buChar char="•"/>
              <a:defRPr sz="1700">
                <a:solidFill>
                  <a:schemeClr val="tx1"/>
                </a:solidFill>
                <a:effectLst>
                  <a:outerShdw blurRad="50800" dist="38100" dir="2700000">
                    <a:srgbClr val="000000">
                      <a:alpha val="43000"/>
                    </a:srgbClr>
                  </a:outerShdw>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a:lstStyle>
          <a:p>
            <a:pPr eaLnBrk="1" hangingPunct="1">
              <a:spcBef>
                <a:spcPts val="200"/>
              </a:spcBef>
              <a:spcAft>
                <a:spcPts val="200"/>
              </a:spcAft>
              <a:buFont typeface="Wingdings" pitchFamily="-112" charset="2"/>
              <a:buChar char="§"/>
              <a:defRPr/>
            </a:pPr>
            <a:r>
              <a:rPr lang="en-US" altLang="zh-CN" sz="1800" dirty="0" smtClean="0">
                <a:effectLst/>
                <a:ea typeface="ＭＳ Ｐゴシック" pitchFamily="-112" charset="-128"/>
              </a:rPr>
              <a:t>Four sub-steps:</a:t>
            </a:r>
            <a:endParaRPr lang="en-US" altLang="zh-CN" sz="1400" dirty="0">
              <a:effectLst/>
              <a:ea typeface="ＭＳ Ｐゴシック" pitchFamily="-112" charset="-128"/>
            </a:endParaRPr>
          </a:p>
        </p:txBody>
      </p:sp>
      <p:sp>
        <p:nvSpPr>
          <p:cNvPr id="2" name="等腰三角形 1"/>
          <p:cNvSpPr/>
          <p:nvPr/>
        </p:nvSpPr>
        <p:spPr>
          <a:xfrm rot="5400000">
            <a:off x="1711396" y="2029070"/>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3" name="等腰三角形 12"/>
          <p:cNvSpPr/>
          <p:nvPr/>
        </p:nvSpPr>
        <p:spPr>
          <a:xfrm rot="5400000">
            <a:off x="3510610" y="2029069"/>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等腰三角形 13"/>
          <p:cNvSpPr/>
          <p:nvPr/>
        </p:nvSpPr>
        <p:spPr>
          <a:xfrm rot="5400000">
            <a:off x="5318430" y="2029070"/>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129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1" nodeType="clickEffect">
                                  <p:stCondLst>
                                    <p:cond delay="0"/>
                                  </p:stCondLst>
                                  <p:childTnLst>
                                    <p:animMotion origin="layout" path="M 6.25E-7 -3.45679E-6 L 6.25E-7 0.3588 " pathEditMode="relative" rAng="0" ptsTypes="AA">
                                      <p:cBhvr>
                                        <p:cTn id="35" dur="1500" fill="hold"/>
                                        <p:tgtEl>
                                          <p:spTgt spid="4"/>
                                        </p:tgtEl>
                                        <p:attrNameLst>
                                          <p:attrName>ppt_x</p:attrName>
                                          <p:attrName>ppt_y</p:attrName>
                                        </p:attrNameLst>
                                      </p:cBhvr>
                                      <p:rCtr x="0" y="17940"/>
                                    </p:animMotion>
                                  </p:childTnLst>
                                </p:cTn>
                              </p:par>
                              <p:par>
                                <p:cTn id="36" presetID="42" presetClass="path" presetSubtype="0" accel="50000" decel="50000" fill="hold" grpId="1" nodeType="withEffect">
                                  <p:stCondLst>
                                    <p:cond delay="0"/>
                                  </p:stCondLst>
                                  <p:childTnLst>
                                    <p:animMotion origin="layout" path="M 4.375E-6 3.33333E-6 L 4.375E-6 0.35725 " pathEditMode="relative" rAng="0" ptsTypes="AA">
                                      <p:cBhvr>
                                        <p:cTn id="37" dur="1500" fill="hold"/>
                                        <p:tgtEl>
                                          <p:spTgt spid="2"/>
                                        </p:tgtEl>
                                        <p:attrNameLst>
                                          <p:attrName>ppt_x</p:attrName>
                                          <p:attrName>ppt_y</p:attrName>
                                        </p:attrNameLst>
                                      </p:cBhvr>
                                      <p:rCtr x="0" y="17863"/>
                                    </p:animMotion>
                                  </p:childTnLst>
                                </p:cTn>
                              </p:par>
                              <p:par>
                                <p:cTn id="38" presetID="42" presetClass="path" presetSubtype="0" accel="50000" decel="50000" fill="hold" grpId="1" nodeType="withEffect">
                                  <p:stCondLst>
                                    <p:cond delay="0"/>
                                  </p:stCondLst>
                                  <p:childTnLst>
                                    <p:animMotion origin="layout" path="M -2.08333E-6 -3.45679E-6 L -2.08333E-6 0.3588 " pathEditMode="relative" rAng="0" ptsTypes="AA">
                                      <p:cBhvr>
                                        <p:cTn id="39" dur="1500" fill="hold"/>
                                        <p:tgtEl>
                                          <p:spTgt spid="5"/>
                                        </p:tgtEl>
                                        <p:attrNameLst>
                                          <p:attrName>ppt_x</p:attrName>
                                          <p:attrName>ppt_y</p:attrName>
                                        </p:attrNameLst>
                                      </p:cBhvr>
                                      <p:rCtr x="0" y="17940"/>
                                    </p:animMotion>
                                  </p:childTnLst>
                                </p:cTn>
                              </p:par>
                              <p:par>
                                <p:cTn id="40" presetID="42" presetClass="path" presetSubtype="0" accel="50000" decel="50000" fill="hold" grpId="1" nodeType="withEffect">
                                  <p:stCondLst>
                                    <p:cond delay="0"/>
                                  </p:stCondLst>
                                  <p:childTnLst>
                                    <p:animMotion origin="layout" path="M -2.36111E-6 3.33333E-6 L -2.36111E-6 0.35725 " pathEditMode="relative" rAng="0" ptsTypes="AA">
                                      <p:cBhvr>
                                        <p:cTn id="41" dur="1500" fill="hold"/>
                                        <p:tgtEl>
                                          <p:spTgt spid="13"/>
                                        </p:tgtEl>
                                        <p:attrNameLst>
                                          <p:attrName>ppt_x</p:attrName>
                                          <p:attrName>ppt_y</p:attrName>
                                        </p:attrNameLst>
                                      </p:cBhvr>
                                      <p:rCtr x="0" y="17863"/>
                                    </p:animMotion>
                                  </p:childTnLst>
                                </p:cTn>
                              </p:par>
                              <p:par>
                                <p:cTn id="42" presetID="42" presetClass="path" presetSubtype="0" accel="50000" decel="50000" fill="hold" grpId="1" nodeType="withEffect">
                                  <p:stCondLst>
                                    <p:cond delay="0"/>
                                  </p:stCondLst>
                                  <p:childTnLst>
                                    <p:animMotion origin="layout" path="M -9.02778E-7 7.40741E-7 L -9.02778E-7 0.35841 " pathEditMode="relative" rAng="0" ptsTypes="AA">
                                      <p:cBhvr>
                                        <p:cTn id="43" dur="1500" fill="hold"/>
                                        <p:tgtEl>
                                          <p:spTgt spid="6"/>
                                        </p:tgtEl>
                                        <p:attrNameLst>
                                          <p:attrName>ppt_x</p:attrName>
                                          <p:attrName>ppt_y</p:attrName>
                                        </p:attrNameLst>
                                      </p:cBhvr>
                                      <p:rCtr x="0" y="17901"/>
                                    </p:animMotion>
                                  </p:childTnLst>
                                </p:cTn>
                              </p:par>
                              <p:par>
                                <p:cTn id="44" presetID="42" presetClass="path" presetSubtype="0" accel="50000" decel="50000" fill="hold" grpId="1" nodeType="withEffect">
                                  <p:stCondLst>
                                    <p:cond delay="0"/>
                                  </p:stCondLst>
                                  <p:childTnLst>
                                    <p:animMotion origin="layout" path="M -1.18056E-6 3.33333E-6 L -1.18056E-6 0.35725 " pathEditMode="relative" rAng="0" ptsTypes="AA">
                                      <p:cBhvr>
                                        <p:cTn id="45" dur="1500" fill="hold"/>
                                        <p:tgtEl>
                                          <p:spTgt spid="14"/>
                                        </p:tgtEl>
                                        <p:attrNameLst>
                                          <p:attrName>ppt_x</p:attrName>
                                          <p:attrName>ppt_y</p:attrName>
                                        </p:attrNameLst>
                                      </p:cBhvr>
                                      <p:rCtr x="0" y="17863"/>
                                    </p:animMotion>
                                  </p:childTnLst>
                                </p:cTn>
                              </p:par>
                              <p:par>
                                <p:cTn id="46" presetID="42" presetClass="path" presetSubtype="0" accel="50000" decel="50000" fill="hold" grpId="1" nodeType="withEffect">
                                  <p:stCondLst>
                                    <p:cond delay="0"/>
                                  </p:stCondLst>
                                  <p:childTnLst>
                                    <p:animMotion origin="layout" path="M 1.31944E-6 3.33333E-6 L 1.31944E-6 0.35725 " pathEditMode="relative" rAng="0" ptsTypes="AA">
                                      <p:cBhvr>
                                        <p:cTn id="47" dur="1500" fill="hold"/>
                                        <p:tgtEl>
                                          <p:spTgt spid="9"/>
                                        </p:tgtEl>
                                        <p:attrNameLst>
                                          <p:attrName>ppt_x</p:attrName>
                                          <p:attrName>ppt_y</p:attrName>
                                        </p:attrNameLst>
                                      </p:cBhvr>
                                      <p:rCtr x="0" y="178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9" grpId="0" animBg="1"/>
      <p:bldP spid="9" grpId="1" animBg="1"/>
      <p:bldP spid="2" grpId="0" animBg="1"/>
      <p:bldP spid="2" grpId="1" animBg="1"/>
      <p:bldP spid="13" grpId="0" animBg="1"/>
      <p:bldP spid="13" grpId="1" animBg="1"/>
      <p:bldP spid="14" grpId="0" animBg="1"/>
      <p:bldP spid="14" grpId="1" animBg="1"/>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smtClean="0">
                <a:solidFill>
                  <a:schemeClr val="bg2"/>
                </a:solidFill>
                <a:effectLst>
                  <a:outerShdw blurRad="50800" dist="38100" dir="2700000" algn="tl" rotWithShape="0">
                    <a:schemeClr val="accent4">
                      <a:alpha val="43000"/>
                    </a:schemeClr>
                  </a:outerShdw>
                </a:effectLst>
                <a:latin typeface="Arial Bold" charset="0"/>
              </a:rPr>
              <a:t>Silhouette-driven deformation</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sp>
        <p:nvSpPr>
          <p:cNvPr id="18" name="圆角矩形 17"/>
          <p:cNvSpPr/>
          <p:nvPr/>
        </p:nvSpPr>
        <p:spPr>
          <a:xfrm>
            <a:off x="83819" y="3177540"/>
            <a:ext cx="1747753" cy="862176"/>
          </a:xfrm>
          <a:prstGeom prst="roundRect">
            <a:avLst/>
          </a:prstGeom>
          <a:solidFill>
            <a:schemeClr val="bg2">
              <a:lumMod val="10000"/>
              <a:lumOff val="9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Silhouette correspondence</a:t>
            </a:r>
            <a:endParaRPr lang="zh-CN" altLang="en-US" sz="1600"/>
          </a:p>
        </p:txBody>
      </p:sp>
      <p:sp>
        <p:nvSpPr>
          <p:cNvPr id="19" name="圆角矩形 18"/>
          <p:cNvSpPr/>
          <p:nvPr/>
        </p:nvSpPr>
        <p:spPr>
          <a:xfrm>
            <a:off x="1880259" y="3177540"/>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dirty="0" smtClean="0"/>
              <a:t>Initial controller reconstruction</a:t>
            </a:r>
            <a:endParaRPr lang="zh-CN" altLang="en-US" sz="1600" dirty="0"/>
          </a:p>
        </p:txBody>
      </p:sp>
      <p:sp>
        <p:nvSpPr>
          <p:cNvPr id="20" name="圆角矩形 19"/>
          <p:cNvSpPr/>
          <p:nvPr/>
        </p:nvSpPr>
        <p:spPr>
          <a:xfrm>
            <a:off x="3688079" y="3179812"/>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Controller optimization</a:t>
            </a:r>
            <a:endParaRPr lang="zh-CN" altLang="en-US" sz="1600"/>
          </a:p>
        </p:txBody>
      </p:sp>
      <p:sp>
        <p:nvSpPr>
          <p:cNvPr id="21" name="圆角矩形 20"/>
          <p:cNvSpPr/>
          <p:nvPr/>
        </p:nvSpPr>
        <p:spPr>
          <a:xfrm>
            <a:off x="5491246" y="3184356"/>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Underlying geometry deformation</a:t>
            </a:r>
            <a:endParaRPr lang="zh-CN" altLang="en-US" sz="1600"/>
          </a:p>
        </p:txBody>
      </p:sp>
      <p:sp>
        <p:nvSpPr>
          <p:cNvPr id="22" name="等腰三角形 21"/>
          <p:cNvSpPr/>
          <p:nvPr/>
        </p:nvSpPr>
        <p:spPr>
          <a:xfrm rot="5400000">
            <a:off x="1711395" y="3507330"/>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3" name="等腰三角形 22"/>
          <p:cNvSpPr/>
          <p:nvPr/>
        </p:nvSpPr>
        <p:spPr>
          <a:xfrm rot="5400000">
            <a:off x="3510609" y="3507329"/>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4" name="等腰三角形 23"/>
          <p:cNvSpPr/>
          <p:nvPr/>
        </p:nvSpPr>
        <p:spPr>
          <a:xfrm rot="5400000">
            <a:off x="5318429" y="3507330"/>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pic>
        <p:nvPicPr>
          <p:cNvPr id="27" name="Picture 6"/>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86318" y="833264"/>
            <a:ext cx="1640308" cy="21363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8" name="Picture 9"/>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88865" y="953853"/>
            <a:ext cx="1841941" cy="199475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9" name="Picture 8"/>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64144" y="955376"/>
            <a:ext cx="1574966" cy="188731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029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84556" y="937888"/>
            <a:ext cx="1737090" cy="193485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35" name="Picture 2"/>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98984" y="833264"/>
            <a:ext cx="1655217" cy="213121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smtClean="0">
                <a:solidFill>
                  <a:schemeClr val="bg2"/>
                </a:solidFill>
                <a:effectLst>
                  <a:outerShdw blurRad="50800" dist="38100" dir="2700000" algn="tl" rotWithShape="0">
                    <a:schemeClr val="accent4">
                      <a:alpha val="43000"/>
                    </a:schemeClr>
                  </a:outerShdw>
                </a:effectLst>
                <a:latin typeface="Arial Bold" charset="0"/>
              </a:rPr>
              <a:t>Silhouette-driven deformation</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sp>
        <p:nvSpPr>
          <p:cNvPr id="19" name="圆角矩形 18"/>
          <p:cNvSpPr/>
          <p:nvPr/>
        </p:nvSpPr>
        <p:spPr>
          <a:xfrm>
            <a:off x="83819" y="3177540"/>
            <a:ext cx="1747753" cy="862176"/>
          </a:xfrm>
          <a:prstGeom prst="roundRect">
            <a:avLst/>
          </a:prstGeom>
          <a:solidFill>
            <a:schemeClr val="bg2">
              <a:lumMod val="10000"/>
              <a:lumOff val="9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Silhouette correspondence</a:t>
            </a:r>
            <a:endParaRPr lang="zh-CN" altLang="en-US" sz="1600"/>
          </a:p>
        </p:txBody>
      </p:sp>
      <p:sp>
        <p:nvSpPr>
          <p:cNvPr id="20" name="圆角矩形 19"/>
          <p:cNvSpPr/>
          <p:nvPr/>
        </p:nvSpPr>
        <p:spPr>
          <a:xfrm>
            <a:off x="1880259" y="3177540"/>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dirty="0" smtClean="0"/>
              <a:t>Initial controller reconstruction</a:t>
            </a:r>
            <a:endParaRPr lang="zh-CN" altLang="en-US" sz="1600" dirty="0"/>
          </a:p>
        </p:txBody>
      </p:sp>
      <p:sp>
        <p:nvSpPr>
          <p:cNvPr id="21" name="圆角矩形 20"/>
          <p:cNvSpPr/>
          <p:nvPr/>
        </p:nvSpPr>
        <p:spPr>
          <a:xfrm>
            <a:off x="3688079" y="3179812"/>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Controller optimization</a:t>
            </a:r>
            <a:endParaRPr lang="zh-CN" altLang="en-US" sz="1600"/>
          </a:p>
        </p:txBody>
      </p:sp>
      <p:sp>
        <p:nvSpPr>
          <p:cNvPr id="22" name="圆角矩形 21"/>
          <p:cNvSpPr/>
          <p:nvPr/>
        </p:nvSpPr>
        <p:spPr>
          <a:xfrm>
            <a:off x="5491246" y="3184356"/>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Underlying geometry deformation</a:t>
            </a:r>
            <a:endParaRPr lang="zh-CN" altLang="en-US" sz="1600"/>
          </a:p>
        </p:txBody>
      </p:sp>
      <p:sp>
        <p:nvSpPr>
          <p:cNvPr id="23" name="等腰三角形 22"/>
          <p:cNvSpPr/>
          <p:nvPr/>
        </p:nvSpPr>
        <p:spPr>
          <a:xfrm rot="5400000">
            <a:off x="1711395" y="3507330"/>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4" name="等腰三角形 23"/>
          <p:cNvSpPr/>
          <p:nvPr/>
        </p:nvSpPr>
        <p:spPr>
          <a:xfrm rot="5400000">
            <a:off x="3510609" y="3507329"/>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5" name="等腰三角形 24"/>
          <p:cNvSpPr/>
          <p:nvPr/>
        </p:nvSpPr>
        <p:spPr>
          <a:xfrm rot="5400000">
            <a:off x="5318429" y="3507330"/>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40146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 name="Picture 5"/>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56157" y="768571"/>
            <a:ext cx="4757573" cy="221118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smtClean="0">
                <a:solidFill>
                  <a:schemeClr val="bg2"/>
                </a:solidFill>
                <a:effectLst>
                  <a:outerShdw blurRad="50800" dist="38100" dir="2700000" algn="tl" rotWithShape="0">
                    <a:schemeClr val="accent4">
                      <a:alpha val="43000"/>
                    </a:schemeClr>
                  </a:outerShdw>
                </a:effectLst>
                <a:latin typeface="Arial Bold" charset="0"/>
              </a:rPr>
              <a:t>Silhouette-driven deformation</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sp>
        <p:nvSpPr>
          <p:cNvPr id="19" name="圆角矩形 18"/>
          <p:cNvSpPr/>
          <p:nvPr/>
        </p:nvSpPr>
        <p:spPr>
          <a:xfrm>
            <a:off x="83819" y="3177540"/>
            <a:ext cx="1747753" cy="862176"/>
          </a:xfrm>
          <a:prstGeom prst="roundRect">
            <a:avLst/>
          </a:prstGeom>
          <a:solidFill>
            <a:schemeClr val="bg2">
              <a:lumMod val="10000"/>
              <a:lumOff val="9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Silhouette correspondence</a:t>
            </a:r>
            <a:endParaRPr lang="zh-CN" altLang="en-US" sz="1600"/>
          </a:p>
        </p:txBody>
      </p:sp>
      <p:sp>
        <p:nvSpPr>
          <p:cNvPr id="20" name="圆角矩形 19"/>
          <p:cNvSpPr/>
          <p:nvPr/>
        </p:nvSpPr>
        <p:spPr>
          <a:xfrm>
            <a:off x="1880259" y="3177540"/>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dirty="0" smtClean="0"/>
              <a:t>Initial controller reconstruction</a:t>
            </a:r>
            <a:endParaRPr lang="zh-CN" altLang="en-US" sz="1600" dirty="0"/>
          </a:p>
        </p:txBody>
      </p:sp>
      <p:sp>
        <p:nvSpPr>
          <p:cNvPr id="21" name="圆角矩形 20"/>
          <p:cNvSpPr/>
          <p:nvPr/>
        </p:nvSpPr>
        <p:spPr>
          <a:xfrm>
            <a:off x="3688079" y="3179812"/>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Controller optimization</a:t>
            </a:r>
            <a:endParaRPr lang="zh-CN" altLang="en-US" sz="1600"/>
          </a:p>
        </p:txBody>
      </p:sp>
      <p:sp>
        <p:nvSpPr>
          <p:cNvPr id="22" name="圆角矩形 21"/>
          <p:cNvSpPr/>
          <p:nvPr/>
        </p:nvSpPr>
        <p:spPr>
          <a:xfrm>
            <a:off x="5491246" y="3184356"/>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Underlying geometry deformation</a:t>
            </a:r>
            <a:endParaRPr lang="zh-CN" altLang="en-US" sz="1600"/>
          </a:p>
        </p:txBody>
      </p:sp>
      <p:sp>
        <p:nvSpPr>
          <p:cNvPr id="23" name="等腰三角形 22"/>
          <p:cNvSpPr/>
          <p:nvPr/>
        </p:nvSpPr>
        <p:spPr>
          <a:xfrm rot="5400000">
            <a:off x="1711395" y="3507330"/>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4" name="等腰三角形 23"/>
          <p:cNvSpPr/>
          <p:nvPr/>
        </p:nvSpPr>
        <p:spPr>
          <a:xfrm rot="5400000">
            <a:off x="3510609" y="3507329"/>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5" name="等腰三角形 24"/>
          <p:cNvSpPr/>
          <p:nvPr/>
        </p:nvSpPr>
        <p:spPr>
          <a:xfrm rot="5400000">
            <a:off x="5318429" y="3507330"/>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105184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64144" y="845645"/>
            <a:ext cx="1728578" cy="198625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smtClean="0">
                <a:solidFill>
                  <a:schemeClr val="bg2"/>
                </a:solidFill>
                <a:effectLst>
                  <a:outerShdw blurRad="50800" dist="38100" dir="2700000" algn="tl" rotWithShape="0">
                    <a:schemeClr val="accent4">
                      <a:alpha val="43000"/>
                    </a:schemeClr>
                  </a:outerShdw>
                </a:effectLst>
                <a:latin typeface="Arial Bold" charset="0"/>
              </a:rPr>
              <a:t>Silhouette-driven deformation</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sp>
        <p:nvSpPr>
          <p:cNvPr id="19" name="圆角矩形 18"/>
          <p:cNvSpPr/>
          <p:nvPr/>
        </p:nvSpPr>
        <p:spPr>
          <a:xfrm>
            <a:off x="83819" y="3177540"/>
            <a:ext cx="1747753" cy="862176"/>
          </a:xfrm>
          <a:prstGeom prst="roundRect">
            <a:avLst/>
          </a:prstGeom>
          <a:solidFill>
            <a:schemeClr val="bg2">
              <a:lumMod val="10000"/>
              <a:lumOff val="9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Silhouette correspondence</a:t>
            </a:r>
            <a:endParaRPr lang="zh-CN" altLang="en-US" sz="1600"/>
          </a:p>
        </p:txBody>
      </p:sp>
      <p:sp>
        <p:nvSpPr>
          <p:cNvPr id="20" name="圆角矩形 19"/>
          <p:cNvSpPr/>
          <p:nvPr/>
        </p:nvSpPr>
        <p:spPr>
          <a:xfrm>
            <a:off x="1880259" y="3177540"/>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dirty="0" smtClean="0"/>
              <a:t>Initial controller reconstruction</a:t>
            </a:r>
            <a:endParaRPr lang="zh-CN" altLang="en-US" sz="1600" dirty="0"/>
          </a:p>
        </p:txBody>
      </p:sp>
      <p:sp>
        <p:nvSpPr>
          <p:cNvPr id="21" name="圆角矩形 20"/>
          <p:cNvSpPr/>
          <p:nvPr/>
        </p:nvSpPr>
        <p:spPr>
          <a:xfrm>
            <a:off x="3688079" y="3179812"/>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Controller optimization</a:t>
            </a:r>
            <a:endParaRPr lang="zh-CN" altLang="en-US" sz="1600"/>
          </a:p>
        </p:txBody>
      </p:sp>
      <p:sp>
        <p:nvSpPr>
          <p:cNvPr id="22" name="圆角矩形 21"/>
          <p:cNvSpPr/>
          <p:nvPr/>
        </p:nvSpPr>
        <p:spPr>
          <a:xfrm>
            <a:off x="5491246" y="3184356"/>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Underlying geometry deformation</a:t>
            </a:r>
            <a:endParaRPr lang="zh-CN" altLang="en-US" sz="1600"/>
          </a:p>
        </p:txBody>
      </p:sp>
      <p:sp>
        <p:nvSpPr>
          <p:cNvPr id="23" name="等腰三角形 22"/>
          <p:cNvSpPr/>
          <p:nvPr/>
        </p:nvSpPr>
        <p:spPr>
          <a:xfrm rot="5400000">
            <a:off x="1711395" y="3507330"/>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4" name="等腰三角形 23"/>
          <p:cNvSpPr/>
          <p:nvPr/>
        </p:nvSpPr>
        <p:spPr>
          <a:xfrm rot="5400000">
            <a:off x="3510609" y="3507329"/>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5" name="等腰三角形 24"/>
          <p:cNvSpPr/>
          <p:nvPr/>
        </p:nvSpPr>
        <p:spPr>
          <a:xfrm rot="5400000">
            <a:off x="5318429" y="3507330"/>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pic>
        <p:nvPicPr>
          <p:cNvPr id="28" name="Picture 2"/>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70787" y="761256"/>
            <a:ext cx="1750888" cy="215503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2091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p:cNvSpPr>
          <p:nvPr>
            <p:ph type="title" idx="4294967295"/>
          </p:nvPr>
        </p:nvSpPr>
        <p:spPr>
          <a:xfrm>
            <a:off x="232410" y="47625"/>
            <a:ext cx="6583680" cy="640080"/>
          </a:xfrm>
        </p:spPr>
        <p:txBody>
          <a:bodyPr/>
          <a:lstStyle/>
          <a:p>
            <a:pPr eaLnBrk="1" hangingPunct="1"/>
            <a:r>
              <a:rPr lang="en-CA" altLang="zh-CN" sz="2400" dirty="0">
                <a:latin typeface="Arial Bold"/>
                <a:cs typeface="Arial Bold"/>
              </a:rPr>
              <a:t>3D content creation</a:t>
            </a:r>
          </a:p>
        </p:txBody>
      </p:sp>
      <p:grpSp>
        <p:nvGrpSpPr>
          <p:cNvPr id="2" name="Group 29"/>
          <p:cNvGrpSpPr>
            <a:grpSpLocks/>
          </p:cNvGrpSpPr>
          <p:nvPr/>
        </p:nvGrpSpPr>
        <p:grpSpPr bwMode="auto">
          <a:xfrm>
            <a:off x="2194560" y="1787040"/>
            <a:ext cx="2255520" cy="1417320"/>
            <a:chOff x="1911" y="1776"/>
            <a:chExt cx="1776" cy="1488"/>
          </a:xfrm>
        </p:grpSpPr>
        <p:sp>
          <p:nvSpPr>
            <p:cNvPr id="6158" name="AutoShape 19"/>
            <p:cNvSpPr>
              <a:spLocks noChangeArrowheads="1"/>
            </p:cNvSpPr>
            <p:nvPr/>
          </p:nvSpPr>
          <p:spPr bwMode="auto">
            <a:xfrm flipH="1">
              <a:off x="1911" y="1776"/>
              <a:ext cx="1776" cy="1488"/>
            </a:xfrm>
            <a:prstGeom prst="cloudCallout">
              <a:avLst>
                <a:gd name="adj1" fmla="val -45611"/>
                <a:gd name="adj2" fmla="val 43815"/>
              </a:avLst>
            </a:prstGeom>
            <a:noFill/>
            <a:ln w="25400">
              <a:solidFill>
                <a:schemeClr val="tx1"/>
              </a:solidFill>
              <a:round/>
              <a:headEnd/>
              <a:tailEnd/>
            </a:ln>
          </p:spPr>
          <p:txBody>
            <a:bodyPr>
              <a:prstTxWarp prst="textNoShape">
                <a:avLst/>
              </a:prstTxWarp>
            </a:bodyPr>
            <a:lstStyle/>
            <a:p>
              <a:pPr algn="ctr"/>
              <a:endParaRPr lang="en-CA"/>
            </a:p>
          </p:txBody>
        </p:sp>
        <p:sp>
          <p:nvSpPr>
            <p:cNvPr id="20503" name="Text Box 23"/>
            <p:cNvSpPr txBox="1">
              <a:spLocks noChangeArrowheads="1"/>
            </p:cNvSpPr>
            <p:nvPr/>
          </p:nvSpPr>
          <p:spPr bwMode="auto">
            <a:xfrm>
              <a:off x="2256" y="2288"/>
              <a:ext cx="1344" cy="42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prstTxWarp prst="textNoShape">
                <a:avLst/>
              </a:prstTxWarp>
              <a:spAutoFit/>
            </a:bodyPr>
            <a:lstStyle/>
            <a:p>
              <a:pPr>
                <a:spcBef>
                  <a:spcPct val="50000"/>
                </a:spcBef>
                <a:defRPr/>
              </a:pPr>
              <a:r>
                <a:rPr lang="en-CA" sz="2000" dirty="0">
                  <a:latin typeface="Trebuchet MS" charset="0"/>
                </a:rPr>
                <a:t>Inspiration?</a:t>
              </a:r>
            </a:p>
          </p:txBody>
        </p:sp>
      </p:grpSp>
      <p:grpSp>
        <p:nvGrpSpPr>
          <p:cNvPr id="3" name="Group 32"/>
          <p:cNvGrpSpPr>
            <a:grpSpLocks/>
          </p:cNvGrpSpPr>
          <p:nvPr/>
        </p:nvGrpSpPr>
        <p:grpSpPr bwMode="auto">
          <a:xfrm>
            <a:off x="259081" y="1621305"/>
            <a:ext cx="1659890" cy="1217295"/>
            <a:chOff x="204" y="1554"/>
            <a:chExt cx="1307" cy="1278"/>
          </a:xfrm>
        </p:grpSpPr>
        <p:pic>
          <p:nvPicPr>
            <p:cNvPr id="6156" name="Picture 27"/>
            <p:cNvPicPr>
              <a:picLocks noChangeAspect="1" noChangeArrowheads="1"/>
            </p:cNvPicPr>
            <p:nvPr/>
          </p:nvPicPr>
          <p:blipFill>
            <a:blip r:embed="rId3"/>
            <a:srcRect/>
            <a:stretch>
              <a:fillRect/>
            </a:stretch>
          </p:blipFill>
          <p:spPr bwMode="auto">
            <a:xfrm>
              <a:off x="204" y="1554"/>
              <a:ext cx="708" cy="1278"/>
            </a:xfrm>
            <a:prstGeom prst="rect">
              <a:avLst/>
            </a:prstGeom>
            <a:noFill/>
            <a:ln w="9525">
              <a:noFill/>
              <a:miter lim="800000"/>
              <a:headEnd/>
              <a:tailEnd/>
            </a:ln>
          </p:spPr>
        </p:pic>
        <p:sp>
          <p:nvSpPr>
            <p:cNvPr id="6157" name="AutoShape 30"/>
            <p:cNvSpPr>
              <a:spLocks noChangeArrowheads="1"/>
            </p:cNvSpPr>
            <p:nvPr/>
          </p:nvSpPr>
          <p:spPr bwMode="auto">
            <a:xfrm rot="10800000">
              <a:off x="1056" y="1950"/>
              <a:ext cx="455" cy="236"/>
            </a:xfrm>
            <a:prstGeom prst="rightArrow">
              <a:avLst>
                <a:gd name="adj1" fmla="val 50000"/>
                <a:gd name="adj2" fmla="val 48199"/>
              </a:avLst>
            </a:prstGeom>
            <a:solidFill>
              <a:schemeClr val="hlink"/>
            </a:solidFill>
            <a:ln w="9525">
              <a:solidFill>
                <a:schemeClr val="tx1"/>
              </a:solidFill>
              <a:miter lim="800000"/>
              <a:headEnd/>
              <a:tailEnd/>
            </a:ln>
          </p:spPr>
          <p:txBody>
            <a:bodyPr wrap="none" anchor="ctr">
              <a:prstTxWarp prst="textNoShape">
                <a:avLst/>
              </a:prstTxWarp>
            </a:bodyPr>
            <a:lstStyle/>
            <a:p>
              <a:endParaRPr lang="en-CA"/>
            </a:p>
          </p:txBody>
        </p:sp>
      </p:grpSp>
      <p:grpSp>
        <p:nvGrpSpPr>
          <p:cNvPr id="4" name="Group 33"/>
          <p:cNvGrpSpPr>
            <a:grpSpLocks/>
          </p:cNvGrpSpPr>
          <p:nvPr/>
        </p:nvGrpSpPr>
        <p:grpSpPr bwMode="auto">
          <a:xfrm>
            <a:off x="863600" y="2568090"/>
            <a:ext cx="1513840" cy="1222058"/>
            <a:chOff x="680" y="2548"/>
            <a:chExt cx="1192" cy="1283"/>
          </a:xfrm>
        </p:grpSpPr>
        <p:pic>
          <p:nvPicPr>
            <p:cNvPr id="6154" name="Picture 2" descr="D:\bicycle\bicyclebox.jpg"/>
            <p:cNvPicPr>
              <a:picLocks noChangeAspect="1" noChangeArrowheads="1"/>
            </p:cNvPicPr>
            <p:nvPr/>
          </p:nvPicPr>
          <p:blipFill>
            <a:blip r:embed="rId4"/>
            <a:srcRect l="20000" r="30000"/>
            <a:stretch>
              <a:fillRect/>
            </a:stretch>
          </p:blipFill>
          <p:spPr bwMode="auto">
            <a:xfrm>
              <a:off x="680" y="2631"/>
              <a:ext cx="1048" cy="1200"/>
            </a:xfrm>
            <a:prstGeom prst="rect">
              <a:avLst/>
            </a:prstGeom>
            <a:noFill/>
            <a:ln w="9525">
              <a:noFill/>
              <a:miter lim="800000"/>
              <a:headEnd/>
              <a:tailEnd/>
            </a:ln>
          </p:spPr>
        </p:pic>
        <p:sp>
          <p:nvSpPr>
            <p:cNvPr id="6155" name="AutoShape 31"/>
            <p:cNvSpPr>
              <a:spLocks noChangeArrowheads="1"/>
            </p:cNvSpPr>
            <p:nvPr/>
          </p:nvSpPr>
          <p:spPr bwMode="auto">
            <a:xfrm rot="7753324">
              <a:off x="1526" y="2658"/>
              <a:ext cx="455" cy="236"/>
            </a:xfrm>
            <a:prstGeom prst="rightArrow">
              <a:avLst>
                <a:gd name="adj1" fmla="val 50000"/>
                <a:gd name="adj2" fmla="val 48199"/>
              </a:avLst>
            </a:prstGeom>
            <a:solidFill>
              <a:schemeClr val="hlink"/>
            </a:solidFill>
            <a:ln w="9525">
              <a:solidFill>
                <a:schemeClr val="tx1"/>
              </a:solidFill>
              <a:miter lim="800000"/>
              <a:headEnd/>
              <a:tailEnd/>
            </a:ln>
          </p:spPr>
          <p:txBody>
            <a:bodyPr wrap="none" anchor="ctr">
              <a:prstTxWarp prst="textNoShape">
                <a:avLst/>
              </a:prstTxWarp>
            </a:bodyPr>
            <a:lstStyle/>
            <a:p>
              <a:endParaRPr lang="en-CA"/>
            </a:p>
          </p:txBody>
        </p:sp>
      </p:grpSp>
      <p:grpSp>
        <p:nvGrpSpPr>
          <p:cNvPr id="5" name="Group 36"/>
          <p:cNvGrpSpPr>
            <a:grpSpLocks/>
          </p:cNvGrpSpPr>
          <p:nvPr/>
        </p:nvGrpSpPr>
        <p:grpSpPr bwMode="auto">
          <a:xfrm>
            <a:off x="4481830" y="2032785"/>
            <a:ext cx="2574290" cy="1171575"/>
            <a:chOff x="3529" y="1986"/>
            <a:chExt cx="2027" cy="1230"/>
          </a:xfrm>
        </p:grpSpPr>
        <p:sp>
          <p:nvSpPr>
            <p:cNvPr id="6152" name="AutoShape 22"/>
            <p:cNvSpPr>
              <a:spLocks noChangeArrowheads="1"/>
            </p:cNvSpPr>
            <p:nvPr/>
          </p:nvSpPr>
          <p:spPr bwMode="auto">
            <a:xfrm>
              <a:off x="3529" y="2548"/>
              <a:ext cx="455" cy="236"/>
            </a:xfrm>
            <a:prstGeom prst="rightArrow">
              <a:avLst>
                <a:gd name="adj1" fmla="val 50000"/>
                <a:gd name="adj2" fmla="val 48199"/>
              </a:avLst>
            </a:prstGeom>
            <a:solidFill>
              <a:schemeClr val="hlink"/>
            </a:solidFill>
            <a:ln w="9525">
              <a:solidFill>
                <a:schemeClr val="tx1"/>
              </a:solidFill>
              <a:miter lim="800000"/>
              <a:headEnd/>
              <a:tailEnd/>
            </a:ln>
          </p:spPr>
          <p:txBody>
            <a:bodyPr wrap="none" anchor="ctr">
              <a:prstTxWarp prst="textNoShape">
                <a:avLst/>
              </a:prstTxWarp>
            </a:bodyPr>
            <a:lstStyle/>
            <a:p>
              <a:endParaRPr lang="en-CA"/>
            </a:p>
          </p:txBody>
        </p:sp>
        <p:pic>
          <p:nvPicPr>
            <p:cNvPr id="6153" name="Picture 35"/>
            <p:cNvPicPr>
              <a:picLocks noChangeAspect="1" noChangeArrowheads="1"/>
            </p:cNvPicPr>
            <p:nvPr/>
          </p:nvPicPr>
          <p:blipFill>
            <a:blip r:embed="rId5"/>
            <a:srcRect/>
            <a:stretch>
              <a:fillRect/>
            </a:stretch>
          </p:blipFill>
          <p:spPr bwMode="auto">
            <a:xfrm>
              <a:off x="3984" y="1986"/>
              <a:ext cx="1572" cy="1230"/>
            </a:xfrm>
            <a:prstGeom prst="rect">
              <a:avLst/>
            </a:prstGeom>
            <a:noFill/>
            <a:ln w="9525">
              <a:noFill/>
              <a:miter lim="800000"/>
              <a:headEnd/>
              <a:tailEnd/>
            </a:ln>
          </p:spPr>
        </p:pic>
      </p:grpSp>
      <p:grpSp>
        <p:nvGrpSpPr>
          <p:cNvPr id="19" name="Group 18"/>
          <p:cNvGrpSpPr/>
          <p:nvPr/>
        </p:nvGrpSpPr>
        <p:grpSpPr>
          <a:xfrm>
            <a:off x="762000" y="1015830"/>
            <a:ext cx="5790708" cy="400110"/>
            <a:chOff x="762000" y="1055520"/>
            <a:chExt cx="5790708" cy="400110"/>
          </a:xfrm>
        </p:grpSpPr>
        <p:sp>
          <p:nvSpPr>
            <p:cNvPr id="17" name="Text Box 7"/>
            <p:cNvSpPr txBox="1">
              <a:spLocks noChangeArrowheads="1"/>
            </p:cNvSpPr>
            <p:nvPr/>
          </p:nvSpPr>
          <p:spPr bwMode="auto">
            <a:xfrm>
              <a:off x="762000" y="1055520"/>
              <a:ext cx="5790708" cy="400110"/>
            </a:xfrm>
            <a:prstGeom prst="rect">
              <a:avLst/>
            </a:prstGeom>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2400">
                  <a:solidFill>
                    <a:schemeClr val="tx1"/>
                  </a:solidFill>
                  <a:latin typeface="Arial" charset="0"/>
                  <a:ea typeface="MS PGothic" pitchFamily="34" charset="-128"/>
                </a:defRPr>
              </a:lvl1pPr>
              <a:lvl2pPr marL="37931725" indent="-37474525"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lgn="ctr" eaLnBrk="1" hangingPunct="1">
                <a:spcBef>
                  <a:spcPct val="50000"/>
                </a:spcBef>
              </a:pPr>
              <a:r>
                <a:rPr lang="en-US" sz="2000" dirty="0" smtClean="0">
                  <a:latin typeface="+mn-lt"/>
                  <a:ea typeface="ＭＳ Ｐゴシック" pitchFamily="-112" charset="-128"/>
                  <a:cs typeface="ＭＳ Ｐゴシック" pitchFamily="-108" charset="-128"/>
                </a:rPr>
                <a:t>Inspiration      a readily usable digital 3D model</a:t>
              </a:r>
              <a:endParaRPr lang="en-US" sz="2000" b="1" dirty="0">
                <a:latin typeface="+mn-lt"/>
                <a:ea typeface="ＭＳ Ｐゴシック" pitchFamily="-112" charset="-128"/>
                <a:cs typeface="ＭＳ Ｐゴシック" pitchFamily="-108" charset="-128"/>
              </a:endParaRPr>
            </a:p>
          </p:txBody>
        </p:sp>
        <p:sp>
          <p:nvSpPr>
            <p:cNvPr id="18" name="Right Arrow 17"/>
            <p:cNvSpPr/>
            <p:nvPr/>
          </p:nvSpPr>
          <p:spPr>
            <a:xfrm>
              <a:off x="2249488" y="1207920"/>
              <a:ext cx="304800" cy="152400"/>
            </a:xfrm>
            <a:prstGeom prst="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02412" y="833264"/>
            <a:ext cx="1643365" cy="211595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6" name="Picture 8"/>
          <p:cNvPicPr>
            <a:picLocks noChangeAspect="1" noChangeArrowheads="1"/>
          </p:cNvPicPr>
          <p:nvPr/>
        </p:nvPicPr>
        <p:blipFill>
          <a:blip r:embed="rId4">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5">
                    <a14:imgEffect>
                      <a14:backgroundRemoval t="175" b="99476" l="559" r="100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48904" y="916488"/>
            <a:ext cx="1625704" cy="194812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smtClean="0">
                <a:solidFill>
                  <a:schemeClr val="bg2"/>
                </a:solidFill>
                <a:effectLst>
                  <a:outerShdw blurRad="50800" dist="38100" dir="2700000" algn="tl" rotWithShape="0">
                    <a:schemeClr val="accent4">
                      <a:alpha val="43000"/>
                    </a:schemeClr>
                  </a:outerShdw>
                </a:effectLst>
                <a:latin typeface="Arial Bold" charset="0"/>
              </a:rPr>
              <a:t>Silhouette-driven deformation</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sp>
        <p:nvSpPr>
          <p:cNvPr id="19" name="圆角矩形 18"/>
          <p:cNvSpPr/>
          <p:nvPr/>
        </p:nvSpPr>
        <p:spPr>
          <a:xfrm>
            <a:off x="83819" y="3177540"/>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Silhouette correspondence</a:t>
            </a:r>
            <a:endParaRPr lang="zh-CN" altLang="en-US" sz="1600"/>
          </a:p>
        </p:txBody>
      </p:sp>
      <p:sp>
        <p:nvSpPr>
          <p:cNvPr id="20" name="圆角矩形 19"/>
          <p:cNvSpPr/>
          <p:nvPr/>
        </p:nvSpPr>
        <p:spPr>
          <a:xfrm>
            <a:off x="1880259" y="3177540"/>
            <a:ext cx="1747753" cy="862176"/>
          </a:xfrm>
          <a:prstGeom prst="roundRect">
            <a:avLst/>
          </a:prstGeom>
          <a:solidFill>
            <a:schemeClr val="bg2">
              <a:lumMod val="10000"/>
              <a:lumOff val="9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dirty="0" smtClean="0"/>
              <a:t>Initial controller reconstruction</a:t>
            </a:r>
            <a:endParaRPr lang="zh-CN" altLang="en-US" sz="1600" dirty="0"/>
          </a:p>
        </p:txBody>
      </p:sp>
      <p:sp>
        <p:nvSpPr>
          <p:cNvPr id="21" name="圆角矩形 20"/>
          <p:cNvSpPr/>
          <p:nvPr/>
        </p:nvSpPr>
        <p:spPr>
          <a:xfrm>
            <a:off x="3688079" y="3179812"/>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Controller optimization</a:t>
            </a:r>
            <a:endParaRPr lang="zh-CN" altLang="en-US" sz="1600"/>
          </a:p>
        </p:txBody>
      </p:sp>
      <p:sp>
        <p:nvSpPr>
          <p:cNvPr id="22" name="圆角矩形 21"/>
          <p:cNvSpPr/>
          <p:nvPr/>
        </p:nvSpPr>
        <p:spPr>
          <a:xfrm>
            <a:off x="5491246" y="3184356"/>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Underlying geometry deformation</a:t>
            </a:r>
            <a:endParaRPr lang="zh-CN" altLang="en-US" sz="1600"/>
          </a:p>
        </p:txBody>
      </p:sp>
      <p:sp>
        <p:nvSpPr>
          <p:cNvPr id="23" name="等腰三角形 22"/>
          <p:cNvSpPr/>
          <p:nvPr/>
        </p:nvSpPr>
        <p:spPr>
          <a:xfrm rot="5400000">
            <a:off x="1711395" y="3507330"/>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4" name="等腰三角形 23"/>
          <p:cNvSpPr/>
          <p:nvPr/>
        </p:nvSpPr>
        <p:spPr>
          <a:xfrm rot="5400000">
            <a:off x="3510609" y="3507329"/>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5" name="等腰三角形 24"/>
          <p:cNvSpPr/>
          <p:nvPr/>
        </p:nvSpPr>
        <p:spPr>
          <a:xfrm rot="5400000">
            <a:off x="5318429" y="3507330"/>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702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7778E-7 -2.22222E-6 L -0.42079 -2.22222E-6 " pathEditMode="relative" rAng="0" ptsTypes="AA">
                                      <p:cBhvr>
                                        <p:cTn id="6" dur="2000" fill="hold"/>
                                        <p:tgtEl>
                                          <p:spTgt spid="16"/>
                                        </p:tgtEl>
                                        <p:attrNameLst>
                                          <p:attrName>ppt_x</p:attrName>
                                          <p:attrName>ppt_y</p:attrName>
                                        </p:attrNameLst>
                                      </p:cBhvr>
                                      <p:rCtr x="-210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smtClean="0">
                <a:solidFill>
                  <a:schemeClr val="bg2"/>
                </a:solidFill>
                <a:effectLst>
                  <a:outerShdw blurRad="50800" dist="38100" dir="2700000" algn="tl" rotWithShape="0">
                    <a:schemeClr val="accent4">
                      <a:alpha val="43000"/>
                    </a:schemeClr>
                  </a:outerShdw>
                </a:effectLst>
                <a:latin typeface="Arial Bold" charset="0"/>
              </a:rPr>
              <a:t>Silhouette-driven deformation</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sp>
        <p:nvSpPr>
          <p:cNvPr id="19" name="圆角矩形 18"/>
          <p:cNvSpPr/>
          <p:nvPr/>
        </p:nvSpPr>
        <p:spPr>
          <a:xfrm>
            <a:off x="83819" y="3177540"/>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Silhouette correspondence</a:t>
            </a:r>
            <a:endParaRPr lang="zh-CN" altLang="en-US" sz="1600"/>
          </a:p>
        </p:txBody>
      </p:sp>
      <p:sp>
        <p:nvSpPr>
          <p:cNvPr id="20" name="圆角矩形 19"/>
          <p:cNvSpPr/>
          <p:nvPr/>
        </p:nvSpPr>
        <p:spPr>
          <a:xfrm>
            <a:off x="1880259" y="3177540"/>
            <a:ext cx="1747753" cy="862176"/>
          </a:xfrm>
          <a:prstGeom prst="roundRect">
            <a:avLst/>
          </a:prstGeom>
          <a:solidFill>
            <a:schemeClr val="bg2">
              <a:lumMod val="10000"/>
              <a:lumOff val="9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dirty="0" smtClean="0"/>
              <a:t>Initial controller reconstruction</a:t>
            </a:r>
            <a:endParaRPr lang="zh-CN" altLang="en-US" sz="1600" dirty="0"/>
          </a:p>
        </p:txBody>
      </p:sp>
      <p:sp>
        <p:nvSpPr>
          <p:cNvPr id="21" name="圆角矩形 20"/>
          <p:cNvSpPr/>
          <p:nvPr/>
        </p:nvSpPr>
        <p:spPr>
          <a:xfrm>
            <a:off x="3688079" y="3179812"/>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Controller optimization</a:t>
            </a:r>
            <a:endParaRPr lang="zh-CN" altLang="en-US" sz="1600"/>
          </a:p>
        </p:txBody>
      </p:sp>
      <p:sp>
        <p:nvSpPr>
          <p:cNvPr id="22" name="圆角矩形 21"/>
          <p:cNvSpPr/>
          <p:nvPr/>
        </p:nvSpPr>
        <p:spPr>
          <a:xfrm>
            <a:off x="5491246" y="3184356"/>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Underlying geometry deformation</a:t>
            </a:r>
            <a:endParaRPr lang="zh-CN" altLang="en-US" sz="1600"/>
          </a:p>
        </p:txBody>
      </p:sp>
      <p:sp>
        <p:nvSpPr>
          <p:cNvPr id="23" name="等腰三角形 22"/>
          <p:cNvSpPr/>
          <p:nvPr/>
        </p:nvSpPr>
        <p:spPr>
          <a:xfrm rot="5400000">
            <a:off x="1711395" y="3507330"/>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4" name="等腰三角形 23"/>
          <p:cNvSpPr/>
          <p:nvPr/>
        </p:nvSpPr>
        <p:spPr>
          <a:xfrm rot="5400000">
            <a:off x="3510609" y="3507329"/>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5" name="等腰三角形 24"/>
          <p:cNvSpPr/>
          <p:nvPr/>
        </p:nvSpPr>
        <p:spPr>
          <a:xfrm rot="5400000">
            <a:off x="5318429" y="3507330"/>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pic>
        <p:nvPicPr>
          <p:cNvPr id="13" name="Picture 2"/>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08350" y="807521"/>
            <a:ext cx="1632836" cy="210239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5">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6">
                    <a14:imgEffect>
                      <a14:backgroundRemoval t="0" b="100000" l="0" r="99359"/>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21444540">
            <a:off x="1252500" y="796095"/>
            <a:ext cx="1588787" cy="209937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2282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08350" y="807521"/>
            <a:ext cx="1632836" cy="210239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smtClean="0">
                <a:solidFill>
                  <a:schemeClr val="bg2"/>
                </a:solidFill>
                <a:effectLst>
                  <a:outerShdw blurRad="50800" dist="38100" dir="2700000" algn="tl" rotWithShape="0">
                    <a:schemeClr val="accent4">
                      <a:alpha val="43000"/>
                    </a:schemeClr>
                  </a:outerShdw>
                </a:effectLst>
                <a:latin typeface="Arial Bold" charset="0"/>
              </a:rPr>
              <a:t>Silhouette-driven deformation</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sp>
        <p:nvSpPr>
          <p:cNvPr id="19" name="圆角矩形 18"/>
          <p:cNvSpPr/>
          <p:nvPr/>
        </p:nvSpPr>
        <p:spPr>
          <a:xfrm>
            <a:off x="83819" y="3177540"/>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Silhouette correspondence</a:t>
            </a:r>
            <a:endParaRPr lang="zh-CN" altLang="en-US" sz="1600"/>
          </a:p>
        </p:txBody>
      </p:sp>
      <p:sp>
        <p:nvSpPr>
          <p:cNvPr id="20" name="圆角矩形 19"/>
          <p:cNvSpPr/>
          <p:nvPr/>
        </p:nvSpPr>
        <p:spPr>
          <a:xfrm>
            <a:off x="1880259" y="3177540"/>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dirty="0" smtClean="0"/>
              <a:t>Initial controller reconstruction</a:t>
            </a:r>
            <a:endParaRPr lang="zh-CN" altLang="en-US" sz="1600" dirty="0"/>
          </a:p>
        </p:txBody>
      </p:sp>
      <p:sp>
        <p:nvSpPr>
          <p:cNvPr id="21" name="圆角矩形 20"/>
          <p:cNvSpPr/>
          <p:nvPr/>
        </p:nvSpPr>
        <p:spPr>
          <a:xfrm>
            <a:off x="3688079" y="3179812"/>
            <a:ext cx="1747753" cy="862176"/>
          </a:xfrm>
          <a:prstGeom prst="roundRect">
            <a:avLst/>
          </a:prstGeom>
          <a:solidFill>
            <a:schemeClr val="bg2">
              <a:lumMod val="10000"/>
              <a:lumOff val="9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Controller optimization</a:t>
            </a:r>
            <a:endParaRPr lang="zh-CN" altLang="en-US" sz="1600"/>
          </a:p>
        </p:txBody>
      </p:sp>
      <p:sp>
        <p:nvSpPr>
          <p:cNvPr id="22" name="圆角矩形 21"/>
          <p:cNvSpPr/>
          <p:nvPr/>
        </p:nvSpPr>
        <p:spPr>
          <a:xfrm>
            <a:off x="5491246" y="3184356"/>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Underlying geometry deformation</a:t>
            </a:r>
            <a:endParaRPr lang="zh-CN" altLang="en-US" sz="1600"/>
          </a:p>
        </p:txBody>
      </p:sp>
      <p:sp>
        <p:nvSpPr>
          <p:cNvPr id="23" name="等腰三角形 22"/>
          <p:cNvSpPr/>
          <p:nvPr/>
        </p:nvSpPr>
        <p:spPr>
          <a:xfrm rot="5400000">
            <a:off x="1711395" y="3507330"/>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4" name="等腰三角形 23"/>
          <p:cNvSpPr/>
          <p:nvPr/>
        </p:nvSpPr>
        <p:spPr>
          <a:xfrm rot="5400000">
            <a:off x="3510609" y="3507329"/>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pic>
        <p:nvPicPr>
          <p:cNvPr id="14" name="Picture 3"/>
          <p:cNvPicPr>
            <a:picLocks noChangeAspect="1" noChangeArrowheads="1"/>
          </p:cNvPicPr>
          <p:nvPr/>
        </p:nvPicPr>
        <p:blipFill>
          <a:blip r:embed="rId5">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6">
                    <a14:imgEffect>
                      <a14:backgroundRemoval t="0" b="100000" l="0" r="99359"/>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21444540">
            <a:off x="1252500" y="796095"/>
            <a:ext cx="1588787" cy="209937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5" name="等腰三角形 24"/>
          <p:cNvSpPr/>
          <p:nvPr/>
        </p:nvSpPr>
        <p:spPr>
          <a:xfrm rot="5400000">
            <a:off x="5318429" y="3507330"/>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 name="矩形 1"/>
          <p:cNvSpPr/>
          <p:nvPr/>
        </p:nvSpPr>
        <p:spPr>
          <a:xfrm>
            <a:off x="1065312" y="2838986"/>
            <a:ext cx="1939955" cy="338554"/>
          </a:xfrm>
          <a:prstGeom prst="rect">
            <a:avLst/>
          </a:prstGeom>
        </p:spPr>
        <p:txBody>
          <a:bodyPr wrap="none">
            <a:spAutoFit/>
          </a:bodyPr>
          <a:lstStyle/>
          <a:p>
            <a:r>
              <a:rPr lang="en-US" altLang="zh-CN" sz="1600" smtClean="0"/>
              <a:t>Before optimization</a:t>
            </a:r>
            <a:endParaRPr lang="zh-CN" altLang="en-US" sz="1600"/>
          </a:p>
        </p:txBody>
      </p:sp>
      <p:grpSp>
        <p:nvGrpSpPr>
          <p:cNvPr id="4" name="组合 3"/>
          <p:cNvGrpSpPr/>
          <p:nvPr/>
        </p:nvGrpSpPr>
        <p:grpSpPr>
          <a:xfrm>
            <a:off x="3005267" y="796175"/>
            <a:ext cx="1770036" cy="2388181"/>
            <a:chOff x="3005267" y="796175"/>
            <a:chExt cx="1770036" cy="2388181"/>
          </a:xfrm>
        </p:grpSpPr>
        <p:pic>
          <p:nvPicPr>
            <p:cNvPr id="17" name="Picture 2"/>
            <p:cNvPicPr>
              <a:picLocks noChangeAspect="1" noChangeArrowheads="1"/>
            </p:cNvPicPr>
            <p:nvPr/>
          </p:nvPicPr>
          <p:blipFill>
            <a:blip r:embed="rId7">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8">
                      <a14:imgEffect>
                        <a14:backgroundRemoval t="0" b="99668" l="0" r="100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99334" y="796175"/>
              <a:ext cx="1581902" cy="212606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5" name="矩形 14"/>
            <p:cNvSpPr/>
            <p:nvPr/>
          </p:nvSpPr>
          <p:spPr>
            <a:xfrm>
              <a:off x="3005267" y="2845802"/>
              <a:ext cx="1770036" cy="338554"/>
            </a:xfrm>
            <a:prstGeom prst="rect">
              <a:avLst/>
            </a:prstGeom>
          </p:spPr>
          <p:txBody>
            <a:bodyPr wrap="none">
              <a:spAutoFit/>
            </a:bodyPr>
            <a:lstStyle/>
            <a:p>
              <a:r>
                <a:rPr lang="en-US" altLang="zh-CN" sz="1600" smtClean="0"/>
                <a:t>After optimization</a:t>
              </a:r>
              <a:endParaRPr lang="zh-CN" altLang="en-US" sz="1600"/>
            </a:p>
          </p:txBody>
        </p:sp>
      </p:grpSp>
      <p:sp>
        <p:nvSpPr>
          <p:cNvPr id="5" name="右箭头 4"/>
          <p:cNvSpPr/>
          <p:nvPr/>
        </p:nvSpPr>
        <p:spPr>
          <a:xfrm>
            <a:off x="2887928" y="1553344"/>
            <a:ext cx="155195" cy="29243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0902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300"/>
                                        <p:tgtEl>
                                          <p:spTgt spid="5"/>
                                        </p:tgtEl>
                                      </p:cBhvr>
                                    </p:animEffect>
                                  </p:childTnLst>
                                </p:cTn>
                              </p:par>
                            </p:childTnLst>
                          </p:cTn>
                        </p:par>
                        <p:par>
                          <p:cTn id="13" fill="hold">
                            <p:stCondLst>
                              <p:cond delay="3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08350" y="807521"/>
            <a:ext cx="1632836" cy="210239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smtClean="0">
                <a:solidFill>
                  <a:schemeClr val="bg2"/>
                </a:solidFill>
                <a:effectLst>
                  <a:outerShdw blurRad="50800" dist="38100" dir="2700000" algn="tl" rotWithShape="0">
                    <a:schemeClr val="accent4">
                      <a:alpha val="43000"/>
                    </a:schemeClr>
                  </a:outerShdw>
                </a:effectLst>
                <a:latin typeface="Arial Bold" charset="0"/>
              </a:rPr>
              <a:t>Silhouette-driven deformation</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sp>
        <p:nvSpPr>
          <p:cNvPr id="19" name="圆角矩形 18"/>
          <p:cNvSpPr/>
          <p:nvPr/>
        </p:nvSpPr>
        <p:spPr>
          <a:xfrm>
            <a:off x="83819" y="3177540"/>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Silhouette correspondence</a:t>
            </a:r>
            <a:endParaRPr lang="zh-CN" altLang="en-US" sz="1600"/>
          </a:p>
        </p:txBody>
      </p:sp>
      <p:sp>
        <p:nvSpPr>
          <p:cNvPr id="20" name="圆角矩形 19"/>
          <p:cNvSpPr/>
          <p:nvPr/>
        </p:nvSpPr>
        <p:spPr>
          <a:xfrm>
            <a:off x="1880259" y="3177540"/>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dirty="0" smtClean="0"/>
              <a:t>Initial controller reconstruction</a:t>
            </a:r>
            <a:endParaRPr lang="zh-CN" altLang="en-US" sz="1600" dirty="0"/>
          </a:p>
        </p:txBody>
      </p:sp>
      <p:sp>
        <p:nvSpPr>
          <p:cNvPr id="21" name="圆角矩形 20"/>
          <p:cNvSpPr/>
          <p:nvPr/>
        </p:nvSpPr>
        <p:spPr>
          <a:xfrm>
            <a:off x="3688079" y="3179812"/>
            <a:ext cx="1747753" cy="8621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Controller optimization</a:t>
            </a:r>
            <a:endParaRPr lang="zh-CN" altLang="en-US" sz="1600"/>
          </a:p>
        </p:txBody>
      </p:sp>
      <p:sp>
        <p:nvSpPr>
          <p:cNvPr id="22" name="圆角矩形 21"/>
          <p:cNvSpPr/>
          <p:nvPr/>
        </p:nvSpPr>
        <p:spPr>
          <a:xfrm>
            <a:off x="5491246" y="3184356"/>
            <a:ext cx="1747753" cy="862176"/>
          </a:xfrm>
          <a:prstGeom prst="roundRect">
            <a:avLst/>
          </a:prstGeom>
          <a:solidFill>
            <a:schemeClr val="bg2">
              <a:lumMod val="10000"/>
              <a:lumOff val="9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600" smtClean="0"/>
              <a:t>Underlying geometry deformation</a:t>
            </a:r>
            <a:endParaRPr lang="zh-CN" altLang="en-US" sz="1600"/>
          </a:p>
        </p:txBody>
      </p:sp>
      <p:sp>
        <p:nvSpPr>
          <p:cNvPr id="23" name="等腰三角形 22"/>
          <p:cNvSpPr/>
          <p:nvPr/>
        </p:nvSpPr>
        <p:spPr>
          <a:xfrm rot="5400000">
            <a:off x="1711395" y="3507330"/>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4" name="等腰三角形 23"/>
          <p:cNvSpPr/>
          <p:nvPr/>
        </p:nvSpPr>
        <p:spPr>
          <a:xfrm rot="5400000">
            <a:off x="3510609" y="3507329"/>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pic>
        <p:nvPicPr>
          <p:cNvPr id="14" name="Picture 3"/>
          <p:cNvPicPr>
            <a:picLocks noChangeAspect="1" noChangeArrowheads="1"/>
          </p:cNvPicPr>
          <p:nvPr/>
        </p:nvPicPr>
        <p:blipFill>
          <a:blip r:embed="rId5">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6">
                    <a14:imgEffect>
                      <a14:backgroundRemoval t="0" b="100000" l="0" r="99359"/>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21444540">
            <a:off x="1252500" y="796095"/>
            <a:ext cx="1588787" cy="209937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5" name="等腰三角形 24"/>
          <p:cNvSpPr/>
          <p:nvPr/>
        </p:nvSpPr>
        <p:spPr>
          <a:xfrm rot="5400000">
            <a:off x="5318429" y="3507330"/>
            <a:ext cx="377105" cy="14229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 name="矩形 1"/>
          <p:cNvSpPr/>
          <p:nvPr/>
        </p:nvSpPr>
        <p:spPr>
          <a:xfrm>
            <a:off x="1065312" y="2838986"/>
            <a:ext cx="1939955" cy="338554"/>
          </a:xfrm>
          <a:prstGeom prst="rect">
            <a:avLst/>
          </a:prstGeom>
        </p:spPr>
        <p:txBody>
          <a:bodyPr wrap="none">
            <a:spAutoFit/>
          </a:bodyPr>
          <a:lstStyle/>
          <a:p>
            <a:r>
              <a:rPr lang="en-US" altLang="zh-CN" sz="1600" smtClean="0"/>
              <a:t>Before optimization</a:t>
            </a:r>
            <a:endParaRPr lang="zh-CN" altLang="en-US" sz="1600"/>
          </a:p>
        </p:txBody>
      </p:sp>
      <p:grpSp>
        <p:nvGrpSpPr>
          <p:cNvPr id="4" name="组合 3"/>
          <p:cNvGrpSpPr/>
          <p:nvPr/>
        </p:nvGrpSpPr>
        <p:grpSpPr>
          <a:xfrm>
            <a:off x="3005267" y="796175"/>
            <a:ext cx="1770036" cy="2388181"/>
            <a:chOff x="3005267" y="796175"/>
            <a:chExt cx="1770036" cy="2388181"/>
          </a:xfrm>
        </p:grpSpPr>
        <p:pic>
          <p:nvPicPr>
            <p:cNvPr id="17" name="Picture 2"/>
            <p:cNvPicPr>
              <a:picLocks noChangeAspect="1" noChangeArrowheads="1"/>
            </p:cNvPicPr>
            <p:nvPr/>
          </p:nvPicPr>
          <p:blipFill>
            <a:blip r:embed="rId7">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8">
                      <a14:imgEffect>
                        <a14:backgroundRemoval t="0" b="99668" l="0" r="100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99334" y="796175"/>
              <a:ext cx="1581902" cy="212606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5" name="矩形 14"/>
            <p:cNvSpPr/>
            <p:nvPr/>
          </p:nvSpPr>
          <p:spPr>
            <a:xfrm>
              <a:off x="3005267" y="2845802"/>
              <a:ext cx="1770036" cy="338554"/>
            </a:xfrm>
            <a:prstGeom prst="rect">
              <a:avLst/>
            </a:prstGeom>
          </p:spPr>
          <p:txBody>
            <a:bodyPr wrap="none">
              <a:spAutoFit/>
            </a:bodyPr>
            <a:lstStyle/>
            <a:p>
              <a:r>
                <a:rPr lang="en-US" altLang="zh-CN" sz="1600" smtClean="0"/>
                <a:t>After optimization</a:t>
              </a:r>
              <a:endParaRPr lang="zh-CN" altLang="en-US" sz="1600"/>
            </a:p>
          </p:txBody>
        </p:sp>
      </p:grpSp>
      <p:sp>
        <p:nvSpPr>
          <p:cNvPr id="5" name="右箭头 4"/>
          <p:cNvSpPr/>
          <p:nvPr/>
        </p:nvSpPr>
        <p:spPr>
          <a:xfrm>
            <a:off x="2887928" y="1553344"/>
            <a:ext cx="155195" cy="29243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18" name="Picture 3"/>
          <p:cNvPicPr>
            <a:picLocks noChangeAspect="1" noChangeArrowheads="1"/>
          </p:cNvPicPr>
          <p:nvPr/>
        </p:nvPicPr>
        <p:blipFill>
          <a:blip r:embed="rId9">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10">
                    <a14:imgEffect>
                      <a14:backgroundRemoval t="0" b="100000" l="685" r="100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91295" y="808216"/>
            <a:ext cx="1501140" cy="209702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6" name="矩形 25"/>
          <p:cNvSpPr/>
          <p:nvPr/>
        </p:nvSpPr>
        <p:spPr>
          <a:xfrm>
            <a:off x="5213138" y="2845802"/>
            <a:ext cx="1540806" cy="338554"/>
          </a:xfrm>
          <a:prstGeom prst="rect">
            <a:avLst/>
          </a:prstGeom>
        </p:spPr>
        <p:txBody>
          <a:bodyPr wrap="none">
            <a:spAutoFit/>
          </a:bodyPr>
          <a:lstStyle/>
          <a:p>
            <a:r>
              <a:rPr lang="en-US" altLang="zh-CN" sz="1600" smtClean="0"/>
              <a:t>Final geometry</a:t>
            </a:r>
            <a:endParaRPr lang="zh-CN" altLang="en-US" sz="160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4180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accel="50000" decel="50000" fill="hold" nodeType="withEffect">
                                  <p:stCondLst>
                                    <p:cond delay="0"/>
                                  </p:stCondLst>
                                  <p:childTnLst>
                                    <p:animMotion origin="layout" path="M -3.61111E-6 -3.08642E-6 L 0.28429 0.00039 " pathEditMode="relative" rAng="0" ptsTypes="AA">
                                      <p:cBhvr>
                                        <p:cTn id="9" dur="2000" fill="hold"/>
                                        <p:tgtEl>
                                          <p:spTgt spid="18"/>
                                        </p:tgtEl>
                                        <p:attrNameLst>
                                          <p:attrName>ppt_x</p:attrName>
                                          <p:attrName>ppt_y</p:attrName>
                                        </p:attrNameLst>
                                      </p:cBhvr>
                                      <p:rCtr x="14214" y="0"/>
                                    </p:animMotion>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4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backgroundRemoval t="0" b="100000" l="0" r="100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1507" y="1408121"/>
            <a:ext cx="1655217" cy="213121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de-DE" sz="2400" b="1" dirty="0">
                <a:solidFill>
                  <a:schemeClr val="bg2"/>
                </a:solidFill>
                <a:effectLst>
                  <a:outerShdw blurRad="50800" dist="38100" dir="2700000" algn="tl" rotWithShape="0">
                    <a:schemeClr val="accent4">
                      <a:alpha val="43000"/>
                    </a:schemeClr>
                  </a:outerShdw>
                </a:effectLst>
                <a:latin typeface="Arial Bold" charset="0"/>
              </a:rPr>
              <a:t>Structure </a:t>
            </a:r>
            <a:r>
              <a:rPr lang="de-DE" sz="2400" b="1" dirty="0" smtClean="0">
                <a:solidFill>
                  <a:schemeClr val="bg2"/>
                </a:solidFill>
                <a:effectLst>
                  <a:outerShdw blurRad="50800" dist="38100" dir="2700000" algn="tl" rotWithShape="0">
                    <a:schemeClr val="accent4">
                      <a:alpha val="43000"/>
                    </a:schemeClr>
                  </a:outerShdw>
                </a:effectLst>
                <a:latin typeface="Arial Bold" charset="0"/>
              </a:rPr>
              <a:t>optimization at </a:t>
            </a:r>
            <a:r>
              <a:rPr lang="de-DE" sz="2400" b="1" dirty="0">
                <a:solidFill>
                  <a:schemeClr val="bg2"/>
                </a:solidFill>
                <a:effectLst>
                  <a:outerShdw blurRad="50800" dist="38100" dir="2700000" algn="tl" rotWithShape="0">
                    <a:schemeClr val="accent4">
                      <a:alpha val="43000"/>
                    </a:schemeClr>
                  </a:outerShdw>
                </a:effectLst>
                <a:latin typeface="Arial Bold" charset="0"/>
              </a:rPr>
              <a:t>work</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1"/>
          </p:nvPr>
        </p:nvSpPr>
        <p:spPr>
          <a:xfrm>
            <a:off x="279400" y="685800"/>
            <a:ext cx="6732588" cy="3119437"/>
          </a:xfrm>
        </p:spPr>
        <p:txBody>
          <a:bodyPr/>
          <a:lstStyle/>
          <a:p>
            <a:pPr eaLnBrk="1" hangingPunct="1">
              <a:spcBef>
                <a:spcPts val="200"/>
              </a:spcBef>
              <a:spcAft>
                <a:spcPts val="200"/>
              </a:spcAft>
              <a:buClr>
                <a:schemeClr val="accent6"/>
              </a:buClr>
              <a:buFont typeface="Wingdings" pitchFamily="-112" charset="2"/>
              <a:buChar char="§"/>
              <a:defRPr/>
            </a:pPr>
            <a:endParaRPr lang="en-US" altLang="zh-CN" sz="1800" smtClean="0">
              <a:effectLst/>
              <a:ea typeface="ＭＳ Ｐゴシック" pitchFamily="-112" charset="-128"/>
            </a:endParaRPr>
          </a:p>
          <a:p>
            <a:pPr lvl="1" eaLnBrk="1" hangingPunct="1">
              <a:spcBef>
                <a:spcPts val="200"/>
              </a:spcBef>
              <a:spcAft>
                <a:spcPts val="200"/>
              </a:spcAft>
              <a:buFont typeface="Wingdings" pitchFamily="-112" charset="2"/>
              <a:buChar char="§"/>
              <a:defRPr/>
            </a:pPr>
            <a:endParaRPr lang="en-US" altLang="zh-CN" sz="1400">
              <a:effectLst/>
              <a:ea typeface="ＭＳ Ｐゴシック" pitchFamily="-112" charset="-128"/>
            </a:endParaRPr>
          </a:p>
        </p:txBody>
      </p:sp>
      <p:pic>
        <p:nvPicPr>
          <p:cNvPr id="3" name="Picture 2" descr="S11_LogoHor.png"/>
          <p:cNvPicPr>
            <a:picLocks noChangeAspect="1"/>
          </p:cNvPicPr>
          <p:nvPr/>
        </p:nvPicPr>
        <p:blipFill rotWithShape="1">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pic>
        <p:nvPicPr>
          <p:cNvPr id="13314" name="Picture 2"/>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53544" y="1371036"/>
            <a:ext cx="1715656" cy="220538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7">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8">
                    <a14:imgEffect>
                      <a14:backgroundRemoval t="175" b="99476" l="559" r="100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9208" y="1499667"/>
            <a:ext cx="1625704" cy="194812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3316" name="Picture 4" descr="E:\Project\Ongoing Projects\Photo-Inspired 3D Modeling\Figure\structopt\unsym.bmp"/>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53744" y="1303020"/>
            <a:ext cx="2049036" cy="214476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右箭头 1"/>
          <p:cNvSpPr/>
          <p:nvPr/>
        </p:nvSpPr>
        <p:spPr>
          <a:xfrm>
            <a:off x="2253443" y="2273424"/>
            <a:ext cx="576064" cy="288032"/>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p>
        </p:txBody>
      </p:sp>
      <p:sp>
        <p:nvSpPr>
          <p:cNvPr id="4" name="矩形 3"/>
          <p:cNvSpPr/>
          <p:nvPr/>
        </p:nvSpPr>
        <p:spPr>
          <a:xfrm>
            <a:off x="1788249" y="2567290"/>
            <a:ext cx="1564551" cy="584776"/>
          </a:xfrm>
          <a:prstGeom prst="rect">
            <a:avLst/>
          </a:prstGeom>
        </p:spPr>
        <p:txBody>
          <a:bodyPr wrap="none">
            <a:spAutoFit/>
          </a:bodyPr>
          <a:lstStyle/>
          <a:p>
            <a:pPr algn="ctr"/>
            <a:r>
              <a:rPr lang="en-US" altLang="zh-CN" sz="1600" dirty="0" smtClean="0">
                <a:ea typeface="ＭＳ Ｐゴシック" pitchFamily="-112" charset="-128"/>
              </a:rPr>
              <a:t>Initial controller </a:t>
            </a:r>
          </a:p>
          <a:p>
            <a:pPr algn="ctr"/>
            <a:r>
              <a:rPr lang="en-US" altLang="zh-CN" sz="1600" dirty="0" smtClean="0">
                <a:ea typeface="ＭＳ Ｐゴシック" pitchFamily="-112" charset="-128"/>
              </a:rPr>
              <a:t>reconstruction</a:t>
            </a:r>
            <a:endParaRPr lang="zh-CN" altLang="en-US" sz="1600" dirty="0"/>
          </a:p>
        </p:txBody>
      </p:sp>
      <p:sp>
        <p:nvSpPr>
          <p:cNvPr id="6" name="矩形 5"/>
          <p:cNvSpPr/>
          <p:nvPr/>
        </p:nvSpPr>
        <p:spPr>
          <a:xfrm>
            <a:off x="5424160" y="3441928"/>
            <a:ext cx="1141659" cy="338554"/>
          </a:xfrm>
          <a:prstGeom prst="rect">
            <a:avLst/>
          </a:prstGeom>
        </p:spPr>
        <p:txBody>
          <a:bodyPr wrap="none">
            <a:spAutoFit/>
          </a:bodyPr>
          <a:lstStyle/>
          <a:p>
            <a:r>
              <a:rPr lang="en-US" altLang="zh-CN" sz="1600" smtClean="0"/>
              <a:t>Front-view</a:t>
            </a:r>
            <a:endParaRPr lang="en-US" altLang="zh-CN" sz="160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2853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3314"/>
                                        </p:tgtEl>
                                        <p:attrNameLst>
                                          <p:attrName>style.visibility</p:attrName>
                                        </p:attrNameLst>
                                      </p:cBhvr>
                                      <p:to>
                                        <p:strVal val="visible"/>
                                      </p:to>
                                    </p:set>
                                    <p:animEffect transition="in" filter="fade">
                                      <p:cBhvr>
                                        <p:cTn id="19" dur="500"/>
                                        <p:tgtEl>
                                          <p:spTgt spid="133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316"/>
                                        </p:tgtEl>
                                        <p:attrNameLst>
                                          <p:attrName>style.visibility</p:attrName>
                                        </p:attrNameLst>
                                      </p:cBhvr>
                                      <p:to>
                                        <p:strVal val="visible"/>
                                      </p:to>
                                    </p:set>
                                    <p:animEffect transition="in" filter="fade">
                                      <p:cBhvr>
                                        <p:cTn id="24" dur="500"/>
                                        <p:tgtEl>
                                          <p:spTgt spid="133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500"/>
                            </p:stCondLst>
                            <p:childTnLst>
                              <p:par>
                                <p:cTn id="29" presetID="26" presetClass="emph" presetSubtype="0" fill="hold" nodeType="afterEffect">
                                  <p:stCondLst>
                                    <p:cond delay="0"/>
                                  </p:stCondLst>
                                  <p:childTnLst>
                                    <p:animEffect transition="out" filter="fade">
                                      <p:cBhvr>
                                        <p:cTn id="30" dur="500" tmFilter="0, 0; .2, .5; .8, .5; 1, 0"/>
                                        <p:tgtEl>
                                          <p:spTgt spid="13316"/>
                                        </p:tgtEl>
                                      </p:cBhvr>
                                    </p:animEffect>
                                    <p:animScale>
                                      <p:cBhvr>
                                        <p:cTn id="31" dur="250" autoRev="1" fill="hold"/>
                                        <p:tgtEl>
                                          <p:spTgt spid="133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struct_opt.mov">
            <a:hlinkClick r:id="" action="ppaction://media"/>
          </p:cNvPr>
          <p:cNvPicPr/>
          <p:nvPr>
            <a:videoFile r:link="rId1"/>
            <p:extLst>
              <p:ext uri="{DAA4B4D4-6D71-4841-9C94-3DE7FCFB9230}">
                <p14:medi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r:link="rId1"/>
              </p:ext>
            </p:extLst>
          </p:nvPr>
        </p:nvPicPr>
        <p:blipFill>
          <a:blip r:embed="rId5"/>
          <a:stretch>
            <a:fillRect/>
          </a:stretch>
        </p:blipFill>
        <p:spPr>
          <a:xfrm>
            <a:off x="5806380" y="976634"/>
            <a:ext cx="1501200" cy="2114735"/>
          </a:xfrm>
          <a:prstGeom prst="rect">
            <a:avLst/>
          </a:prstGeom>
        </p:spPr>
      </p:pic>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de-DE" sz="2400" b="1" dirty="0">
                <a:solidFill>
                  <a:schemeClr val="bg2"/>
                </a:solidFill>
                <a:effectLst>
                  <a:outerShdw blurRad="50800" dist="38100" dir="2700000" algn="tl" rotWithShape="0">
                    <a:schemeClr val="accent4">
                      <a:alpha val="43000"/>
                    </a:schemeClr>
                  </a:outerShdw>
                </a:effectLst>
                <a:latin typeface="Arial Bold" charset="0"/>
              </a:rPr>
              <a:t>Structure </a:t>
            </a:r>
            <a:r>
              <a:rPr lang="de-DE" altLang="zh-CN" sz="2400" b="1" dirty="0">
                <a:solidFill>
                  <a:schemeClr val="bg2"/>
                </a:solidFill>
                <a:effectLst>
                  <a:outerShdw blurRad="50800" dist="38100" dir="2700000" algn="tl" rotWithShape="0">
                    <a:schemeClr val="accent4">
                      <a:alpha val="43000"/>
                    </a:schemeClr>
                  </a:outerShdw>
                </a:effectLst>
                <a:latin typeface="Arial Bold" charset="0"/>
              </a:rPr>
              <a:t>optimization </a:t>
            </a:r>
            <a:r>
              <a:rPr lang="de-DE" sz="2400" b="1" dirty="0" smtClean="0">
                <a:solidFill>
                  <a:schemeClr val="bg2"/>
                </a:solidFill>
                <a:effectLst>
                  <a:outerShdw blurRad="50800" dist="38100" dir="2700000" algn="tl" rotWithShape="0">
                    <a:schemeClr val="accent4">
                      <a:alpha val="43000"/>
                    </a:schemeClr>
                  </a:outerShdw>
                </a:effectLst>
                <a:latin typeface="Arial Bold" charset="0"/>
              </a:rPr>
              <a:t>at </a:t>
            </a:r>
            <a:r>
              <a:rPr lang="de-DE" sz="2400" b="1" dirty="0">
                <a:solidFill>
                  <a:schemeClr val="bg2"/>
                </a:solidFill>
                <a:effectLst>
                  <a:outerShdw blurRad="50800" dist="38100" dir="2700000" algn="tl" rotWithShape="0">
                    <a:schemeClr val="accent4">
                      <a:alpha val="43000"/>
                    </a:schemeClr>
                  </a:outerShdw>
                </a:effectLst>
                <a:latin typeface="Arial Bold" charset="0"/>
              </a:rPr>
              <a:t>work</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grpSp>
        <p:nvGrpSpPr>
          <p:cNvPr id="15" name="组合 14"/>
          <p:cNvGrpSpPr/>
          <p:nvPr/>
        </p:nvGrpSpPr>
        <p:grpSpPr>
          <a:xfrm>
            <a:off x="1223129" y="1096725"/>
            <a:ext cx="1874735" cy="2376969"/>
            <a:chOff x="1622546" y="1337320"/>
            <a:chExt cx="2149462" cy="2725292"/>
          </a:xfrm>
        </p:grpSpPr>
        <p:pic>
          <p:nvPicPr>
            <p:cNvPr id="14338" name="Picture 2" descr="E:\Project\Ongoing Projects\Photo-Inspired 3D Modeling\Figure\structopt\svl.bmp"/>
            <p:cNvPicPr>
              <a:picLocks noChangeAspect="1" noChangeArrowheads="1"/>
            </p:cNvPicPr>
            <p:nvPr/>
          </p:nvPicPr>
          <p:blipFill rotWithShape="1">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197" r="8062"/>
            <a:stretch/>
          </p:blipFill>
          <p:spPr bwMode="auto">
            <a:xfrm>
              <a:off x="2073424" y="1337320"/>
              <a:ext cx="1303019" cy="214825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0" name="矩形 9"/>
            <p:cNvSpPr/>
            <p:nvPr/>
          </p:nvSpPr>
          <p:spPr>
            <a:xfrm>
              <a:off x="1622546" y="3462719"/>
              <a:ext cx="2149462" cy="599893"/>
            </a:xfrm>
            <a:prstGeom prst="rect">
              <a:avLst/>
            </a:prstGeom>
          </p:spPr>
          <p:txBody>
            <a:bodyPr wrap="square">
              <a:spAutoFit/>
            </a:bodyPr>
            <a:lstStyle/>
            <a:p>
              <a:pPr algn="ctr"/>
              <a:r>
                <a:rPr lang="en-US" altLang="zh-CN" sz="1400" smtClean="0"/>
                <a:t>Individual controller symmetry</a:t>
              </a:r>
              <a:endParaRPr lang="zh-CN" altLang="en-US" sz="1400"/>
            </a:p>
          </p:txBody>
        </p:sp>
      </p:grpSp>
      <p:grpSp>
        <p:nvGrpSpPr>
          <p:cNvPr id="14" name="组合 13"/>
          <p:cNvGrpSpPr/>
          <p:nvPr/>
        </p:nvGrpSpPr>
        <p:grpSpPr>
          <a:xfrm>
            <a:off x="2861354" y="1029792"/>
            <a:ext cx="1444505" cy="2372723"/>
            <a:chOff x="3078355" y="1265515"/>
            <a:chExt cx="1656184" cy="2720424"/>
          </a:xfrm>
        </p:grpSpPr>
        <p:pic>
          <p:nvPicPr>
            <p:cNvPr id="14339" name="Picture 3"/>
            <p:cNvPicPr>
              <a:picLocks noChangeAspect="1" noChangeArrowheads="1"/>
            </p:cNvPicPr>
            <p:nvPr/>
          </p:nvPicPr>
          <p:blipFill rotWithShape="1">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6178" r="9809"/>
            <a:stretch/>
          </p:blipFill>
          <p:spPr bwMode="auto">
            <a:xfrm>
              <a:off x="3201598" y="1265515"/>
              <a:ext cx="1409701" cy="229186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9" name="矩形 18"/>
            <p:cNvSpPr/>
            <p:nvPr/>
          </p:nvSpPr>
          <p:spPr>
            <a:xfrm>
              <a:off x="3078355" y="3462718"/>
              <a:ext cx="1656184" cy="523221"/>
            </a:xfrm>
            <a:prstGeom prst="rect">
              <a:avLst/>
            </a:prstGeom>
          </p:spPr>
          <p:txBody>
            <a:bodyPr wrap="square">
              <a:spAutoFit/>
            </a:bodyPr>
            <a:lstStyle/>
            <a:p>
              <a:pPr algn="ctr"/>
              <a:r>
                <a:rPr lang="en-US" altLang="zh-CN" sz="1400" smtClean="0"/>
                <a:t>Inter-controller symmetry</a:t>
              </a:r>
              <a:endParaRPr lang="zh-CN" altLang="en-US" sz="1400"/>
            </a:p>
          </p:txBody>
        </p:sp>
      </p:grpSp>
      <p:grpSp>
        <p:nvGrpSpPr>
          <p:cNvPr id="13" name="组合 12"/>
          <p:cNvGrpSpPr/>
          <p:nvPr/>
        </p:nvGrpSpPr>
        <p:grpSpPr>
          <a:xfrm>
            <a:off x="4273401" y="1096725"/>
            <a:ext cx="1323863" cy="2305791"/>
            <a:chOff x="5494077" y="1342256"/>
            <a:chExt cx="1517862" cy="2643683"/>
          </a:xfrm>
        </p:grpSpPr>
        <p:pic>
          <p:nvPicPr>
            <p:cNvPr id="14341" name="Picture 5"/>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01816" y="1342256"/>
              <a:ext cx="1219199" cy="212159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2" name="矩形 11"/>
            <p:cNvSpPr/>
            <p:nvPr/>
          </p:nvSpPr>
          <p:spPr>
            <a:xfrm>
              <a:off x="5494077" y="3462719"/>
              <a:ext cx="1517862" cy="523220"/>
            </a:xfrm>
            <a:prstGeom prst="rect">
              <a:avLst/>
            </a:prstGeom>
          </p:spPr>
          <p:txBody>
            <a:bodyPr wrap="square">
              <a:spAutoFit/>
            </a:bodyPr>
            <a:lstStyle/>
            <a:p>
              <a:pPr algn="ctr"/>
              <a:r>
                <a:rPr lang="en-US" altLang="zh-CN" sz="1400"/>
                <a:t>proximity constraints</a:t>
              </a:r>
              <a:endParaRPr lang="zh-CN" altLang="en-US" sz="1400"/>
            </a:p>
          </p:txBody>
        </p:sp>
      </p:grpSp>
      <p:grpSp>
        <p:nvGrpSpPr>
          <p:cNvPr id="16" name="组合 15"/>
          <p:cNvGrpSpPr/>
          <p:nvPr/>
        </p:nvGrpSpPr>
        <p:grpSpPr>
          <a:xfrm>
            <a:off x="68248" y="1092418"/>
            <a:ext cx="1227734" cy="2443714"/>
            <a:chOff x="126717" y="844952"/>
            <a:chExt cx="1407647" cy="2801816"/>
          </a:xfrm>
        </p:grpSpPr>
        <p:pic>
          <p:nvPicPr>
            <p:cNvPr id="13316" name="Picture 4" descr="E:\Project\Ongoing Projects\Photo-Inspired 3D Modeling\Figure\structopt\unsym.bmp"/>
            <p:cNvPicPr>
              <a:picLocks noChangeAspect="1" noChangeArrowheads="1"/>
            </p:cNvPicPr>
            <p:nvPr/>
          </p:nvPicPr>
          <p:blipFill rotWithShape="1">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9819" r="12236"/>
            <a:stretch/>
          </p:blipFill>
          <p:spPr bwMode="auto">
            <a:xfrm>
              <a:off x="142137" y="844952"/>
              <a:ext cx="1392227" cy="214476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5" name="矩形 24"/>
            <p:cNvSpPr/>
            <p:nvPr/>
          </p:nvSpPr>
          <p:spPr>
            <a:xfrm>
              <a:off x="126717" y="3123548"/>
              <a:ext cx="1407647" cy="523220"/>
            </a:xfrm>
            <a:prstGeom prst="rect">
              <a:avLst/>
            </a:prstGeom>
          </p:spPr>
          <p:txBody>
            <a:bodyPr wrap="square">
              <a:spAutoFit/>
            </a:bodyPr>
            <a:lstStyle/>
            <a:p>
              <a:pPr algn="ctr"/>
              <a:r>
                <a:rPr lang="en-US" altLang="zh-CN" sz="1400" dirty="0" smtClean="0"/>
                <a:t>Initial configuration</a:t>
              </a:r>
              <a:endParaRPr lang="zh-CN" altLang="en-US" sz="1400" dirty="0"/>
            </a:p>
          </p:txBody>
        </p:sp>
      </p:grpSp>
      <p:sp>
        <p:nvSpPr>
          <p:cNvPr id="5" name="右箭头 4"/>
          <p:cNvSpPr/>
          <p:nvPr/>
        </p:nvSpPr>
        <p:spPr>
          <a:xfrm>
            <a:off x="1203080" y="1925990"/>
            <a:ext cx="390851" cy="216024"/>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p>
        </p:txBody>
      </p:sp>
      <p:sp>
        <p:nvSpPr>
          <p:cNvPr id="27" name="右箭头 26"/>
          <p:cNvSpPr/>
          <p:nvPr/>
        </p:nvSpPr>
        <p:spPr>
          <a:xfrm>
            <a:off x="2748438" y="1925556"/>
            <a:ext cx="274891" cy="21602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p>
        </p:txBody>
      </p:sp>
      <p:grpSp>
        <p:nvGrpSpPr>
          <p:cNvPr id="4" name="组合 3"/>
          <p:cNvGrpSpPr/>
          <p:nvPr/>
        </p:nvGrpSpPr>
        <p:grpSpPr>
          <a:xfrm>
            <a:off x="2052227" y="3541888"/>
            <a:ext cx="3226081" cy="502228"/>
            <a:chOff x="2052227" y="3541888"/>
            <a:chExt cx="3226081" cy="502228"/>
          </a:xfrm>
        </p:grpSpPr>
        <p:sp>
          <p:nvSpPr>
            <p:cNvPr id="20" name="下弧形箭头 19"/>
            <p:cNvSpPr/>
            <p:nvPr/>
          </p:nvSpPr>
          <p:spPr>
            <a:xfrm flipH="1">
              <a:off x="2052227" y="3541888"/>
              <a:ext cx="3226081" cy="478395"/>
            </a:xfrm>
            <a:prstGeom prst="curvedUpArrow">
              <a:avLst>
                <a:gd name="adj1" fmla="val 28470"/>
                <a:gd name="adj2" fmla="val 58883"/>
                <a:gd name="adj3" fmla="val 23237"/>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solidFill>
                  <a:schemeClr val="tx1"/>
                </a:solidFill>
              </a:endParaRPr>
            </a:p>
          </p:txBody>
        </p:sp>
        <p:sp>
          <p:nvSpPr>
            <p:cNvPr id="21" name="矩形 20"/>
            <p:cNvSpPr/>
            <p:nvPr/>
          </p:nvSpPr>
          <p:spPr>
            <a:xfrm>
              <a:off x="3168977" y="3674784"/>
              <a:ext cx="992579" cy="369332"/>
            </a:xfrm>
            <a:prstGeom prst="rect">
              <a:avLst/>
            </a:prstGeom>
          </p:spPr>
          <p:txBody>
            <a:bodyPr wrap="none">
              <a:spAutoFit/>
            </a:bodyPr>
            <a:lstStyle/>
            <a:p>
              <a:r>
                <a:rPr lang="en-US" altLang="zh-CN" smtClean="0"/>
                <a:t>iterative</a:t>
              </a:r>
              <a:endParaRPr lang="zh-CN" altLang="en-US"/>
            </a:p>
          </p:txBody>
        </p:sp>
      </p:grpSp>
      <p:sp>
        <p:nvSpPr>
          <p:cNvPr id="33" name="右箭头 32"/>
          <p:cNvSpPr/>
          <p:nvPr/>
        </p:nvSpPr>
        <p:spPr>
          <a:xfrm>
            <a:off x="4098256" y="1925556"/>
            <a:ext cx="266173" cy="21602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p>
        </p:txBody>
      </p:sp>
      <p:sp>
        <p:nvSpPr>
          <p:cNvPr id="38" name="矩形 37"/>
          <p:cNvSpPr/>
          <p:nvPr/>
        </p:nvSpPr>
        <p:spPr>
          <a:xfrm>
            <a:off x="5883359" y="3046348"/>
            <a:ext cx="1227734" cy="523220"/>
          </a:xfrm>
          <a:prstGeom prst="rect">
            <a:avLst/>
          </a:prstGeom>
        </p:spPr>
        <p:txBody>
          <a:bodyPr wrap="square">
            <a:spAutoFit/>
          </a:bodyPr>
          <a:lstStyle/>
          <a:p>
            <a:pPr algn="ctr"/>
            <a:r>
              <a:rPr lang="en-US" altLang="zh-CN" sz="1400" dirty="0" smtClean="0"/>
              <a:t>Final configuration</a:t>
            </a:r>
            <a:endParaRPr lang="zh-CN" altLang="en-US" sz="1400" dirty="0"/>
          </a:p>
        </p:txBody>
      </p:sp>
      <p:sp>
        <p:nvSpPr>
          <p:cNvPr id="39" name="右箭头 38"/>
          <p:cNvSpPr/>
          <p:nvPr/>
        </p:nvSpPr>
        <p:spPr>
          <a:xfrm>
            <a:off x="5409804" y="1925990"/>
            <a:ext cx="390851" cy="216024"/>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7995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
                                        <p:tgtEl>
                                          <p:spTgt spid="5"/>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300"/>
                                        <p:tgtEl>
                                          <p:spTgt spid="27"/>
                                        </p:tgtEl>
                                      </p:cBhvr>
                                    </p:animEffect>
                                  </p:childTnLst>
                                </p:cTn>
                              </p:par>
                            </p:childTnLst>
                          </p:cTn>
                        </p:par>
                        <p:par>
                          <p:cTn id="17" fill="hold">
                            <p:stCondLst>
                              <p:cond delay="3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300"/>
                                        <p:tgtEl>
                                          <p:spTgt spid="33"/>
                                        </p:tgtEl>
                                      </p:cBhvr>
                                    </p:animEffect>
                                  </p:childTnLst>
                                </p:cTn>
                              </p:par>
                            </p:childTnLst>
                          </p:cTn>
                        </p:par>
                        <p:par>
                          <p:cTn id="26" fill="hold">
                            <p:stCondLst>
                              <p:cond delay="300"/>
                            </p:stCondLst>
                            <p:childTnLst>
                              <p:par>
                                <p:cTn id="27" presetID="10"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righ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300"/>
                                        <p:tgtEl>
                                          <p:spTgt spid="3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par>
                          <p:cTn id="46" fill="hold">
                            <p:stCondLst>
                              <p:cond delay="500"/>
                            </p:stCondLst>
                            <p:childTnLst>
                              <p:par>
                                <p:cTn id="47" presetID="1" presetClass="mediacall" presetSubtype="0" fill="hold" nodeType="afterEffect">
                                  <p:stCondLst>
                                    <p:cond delay="0"/>
                                  </p:stCondLst>
                                  <p:childTnLst>
                                    <p:cmd type="call" cmd="playFrom(0.0)">
                                      <p:cBhvr>
                                        <p:cTn id="48" dur="112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6"/>
                </p:tgtEl>
              </p:cMediaNode>
            </p:video>
          </p:childTnLst>
        </p:cTn>
      </p:par>
    </p:tnLst>
    <p:bldLst>
      <p:bldP spid="5" grpId="0" animBg="1"/>
      <p:bldP spid="27" grpId="0" animBg="1"/>
      <p:bldP spid="33" grpId="0" animBg="1"/>
      <p:bldP spid="38" grpId="0"/>
      <p:bldP spid="39" grpId="0" animBg="1"/>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latin typeface="+mn-lt"/>
              </a:rPr>
              <a:t>Results</a:t>
            </a:r>
            <a:endParaRPr lang="en-US" sz="2400" dirty="0">
              <a:latin typeface="+mn-lt"/>
            </a:endParaRPr>
          </a:p>
        </p:txBody>
      </p:sp>
      <p:pic>
        <p:nvPicPr>
          <p:cNvPr id="4" name="Picture 3"/>
          <p:cNvPicPr>
            <a:picLocks noChangeAspect="1"/>
          </p:cNvPicPr>
          <p:nvPr/>
        </p:nvPicPr>
        <p:blipFill>
          <a:blip r:embed="rId2"/>
          <a:stretch>
            <a:fillRect/>
          </a:stretch>
        </p:blipFill>
        <p:spPr>
          <a:xfrm>
            <a:off x="2438400" y="762000"/>
            <a:ext cx="3733800" cy="3205220"/>
          </a:xfrm>
          <a:prstGeom prst="rect">
            <a:avLst/>
          </a:prstGeom>
        </p:spPr>
      </p:pic>
      <p:sp>
        <p:nvSpPr>
          <p:cNvPr id="5" name="TextBox 4"/>
          <p:cNvSpPr txBox="1"/>
          <p:nvPr/>
        </p:nvSpPr>
        <p:spPr>
          <a:xfrm>
            <a:off x="228600" y="2209800"/>
            <a:ext cx="2209800" cy="1077218"/>
          </a:xfrm>
          <a:prstGeom prst="rect">
            <a:avLst/>
          </a:prstGeom>
          <a:noFill/>
        </p:spPr>
        <p:txBody>
          <a:bodyPr wrap="square" rtlCol="0">
            <a:spAutoFit/>
          </a:bodyPr>
          <a:lstStyle/>
          <a:p>
            <a:r>
              <a:rPr lang="en-US" sz="1600" dirty="0" smtClean="0"/>
              <a:t>Candidate not always chosen as best so as to show the power of silhouette-driven warp</a:t>
            </a:r>
            <a:endParaRPr lang="en-US" sz="16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de-DE" sz="2400" b="1" dirty="0" err="1" smtClean="0">
                <a:solidFill>
                  <a:schemeClr val="bg2"/>
                </a:solidFill>
                <a:effectLst>
                  <a:outerShdw blurRad="50800" dist="38100" dir="2700000" algn="tl" rotWithShape="0">
                    <a:schemeClr val="accent4">
                      <a:alpha val="43000"/>
                    </a:schemeClr>
                  </a:outerShdw>
                </a:effectLst>
                <a:latin typeface="Arial Bold" charset="0"/>
              </a:rPr>
              <a:t>Tables</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pic>
        <p:nvPicPr>
          <p:cNvPr id="13" name="Picture 2"/>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52600" y="762000"/>
            <a:ext cx="4148236" cy="1524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35790" y="2345432"/>
            <a:ext cx="4166371" cy="165642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019129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de-DE" sz="2400" b="1" dirty="0" err="1" smtClean="0">
                <a:solidFill>
                  <a:schemeClr val="bg2"/>
                </a:solidFill>
                <a:effectLst>
                  <a:outerShdw blurRad="50800" dist="38100" dir="2700000" algn="tl" rotWithShape="0">
                    <a:schemeClr val="accent4">
                      <a:alpha val="43000"/>
                    </a:schemeClr>
                  </a:outerShdw>
                </a:effectLst>
                <a:latin typeface="Arial Bold" charset="0"/>
              </a:rPr>
              <a:t>Lamps</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pic>
        <p:nvPicPr>
          <p:cNvPr id="15" name="Picture 2"/>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47800" y="740125"/>
            <a:ext cx="4419600" cy="162207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81826" y="2362200"/>
            <a:ext cx="4408022" cy="16764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98661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de-DE" altLang="zh-CN" sz="2400" b="1" smtClean="0">
                <a:solidFill>
                  <a:schemeClr val="bg2"/>
                </a:solidFill>
                <a:effectLst>
                  <a:outerShdw blurRad="50800" dist="38100" dir="2700000" algn="tl" rotWithShape="0">
                    <a:schemeClr val="accent4">
                      <a:alpha val="43000"/>
                    </a:schemeClr>
                  </a:outerShdw>
                </a:effectLst>
                <a:latin typeface="Arial Bold" charset="0"/>
              </a:rPr>
              <a:t>The Google Chair Challenge</a:t>
            </a:r>
            <a:endParaRPr lang="en-US" altLang="zh-CN"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grpSp>
        <p:nvGrpSpPr>
          <p:cNvPr id="2" name="组合 9"/>
          <p:cNvGrpSpPr/>
          <p:nvPr/>
        </p:nvGrpSpPr>
        <p:grpSpPr>
          <a:xfrm>
            <a:off x="398572" y="689248"/>
            <a:ext cx="6493753" cy="1256122"/>
            <a:chOff x="827584" y="1116687"/>
            <a:chExt cx="7642372" cy="1478305"/>
          </a:xfrm>
        </p:grpSpPr>
        <p:pic>
          <p:nvPicPr>
            <p:cNvPr id="11" name="Picture 3"/>
            <p:cNvPicPr>
              <a:picLocks noChangeAspect="1" noChangeArrowheads="1"/>
            </p:cNvPicPr>
            <p:nvPr/>
          </p:nvPicPr>
          <p:blipFill>
            <a:blip r:embed="rId4"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27584" y="1116687"/>
              <a:ext cx="7632847" cy="138305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802456" y="1785367"/>
              <a:ext cx="6667500" cy="80962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pic>
        <p:nvPicPr>
          <p:cNvPr id="13" name="Picture 6"/>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461061" y="2037945"/>
            <a:ext cx="1440939" cy="1905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 name="Picture 7"/>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017640" y="1954912"/>
            <a:ext cx="2092346" cy="216024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5" name="圆角矩形 14"/>
          <p:cNvSpPr/>
          <p:nvPr/>
        </p:nvSpPr>
        <p:spPr>
          <a:xfrm>
            <a:off x="1194068" y="1311658"/>
            <a:ext cx="451852" cy="585722"/>
          </a:xfrm>
          <a:prstGeom prst="roundRect">
            <a:avLst/>
          </a:prstGeom>
          <a:noFill/>
          <a:ln>
            <a:solidFill>
              <a:srgbClr val="92D050"/>
            </a:solidFill>
          </a:ln>
          <a:effectLst>
            <a:glow rad="63500">
              <a:srgbClr val="00B05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8079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27" presetClass="emph" presetSubtype="0" fill="remove" grpId="0" nodeType="withEffect">
                                  <p:stCondLst>
                                    <p:cond delay="0"/>
                                  </p:stCondLst>
                                  <p:childTnLst>
                                    <p:animClr clrSpc="rgb" dir="cw">
                                      <p:cBhvr override="childStyle">
                                        <p:cTn id="8" dur="50" autoRev="1" fill="remove"/>
                                        <p:tgtEl>
                                          <p:spTgt spid="15"/>
                                        </p:tgtEl>
                                        <p:attrNameLst>
                                          <p:attrName>style.color</p:attrName>
                                        </p:attrNameLst>
                                      </p:cBhvr>
                                      <p:to>
                                        <a:schemeClr val="bg1"/>
                                      </p:to>
                                    </p:animClr>
                                    <p:animClr clrSpc="rgb" dir="cw">
                                      <p:cBhvr>
                                        <p:cTn id="9" dur="50" autoRev="1" fill="remove"/>
                                        <p:tgtEl>
                                          <p:spTgt spid="15"/>
                                        </p:tgtEl>
                                        <p:attrNameLst>
                                          <p:attrName>fillcolor</p:attrName>
                                        </p:attrNameLst>
                                      </p:cBhvr>
                                      <p:to>
                                        <a:schemeClr val="bg1"/>
                                      </p:to>
                                    </p:animClr>
                                    <p:set>
                                      <p:cBhvr>
                                        <p:cTn id="10" dur="50" autoRev="1" fill="remove"/>
                                        <p:tgtEl>
                                          <p:spTgt spid="15"/>
                                        </p:tgtEl>
                                        <p:attrNameLst>
                                          <p:attrName>fill.type</p:attrName>
                                        </p:attrNameLst>
                                      </p:cBhvr>
                                      <p:to>
                                        <p:strVal val="solid"/>
                                      </p:to>
                                    </p:set>
                                    <p:set>
                                      <p:cBhvr>
                                        <p:cTn id="11" dur="50" autoRev="1" fill="remove"/>
                                        <p:tgtEl>
                                          <p:spTgt spid="15"/>
                                        </p:tgtEl>
                                        <p:attrNameLst>
                                          <p:attrName>fill.on</p:attrName>
                                        </p:attrNameLst>
                                      </p:cBhvr>
                                      <p:to>
                                        <p:strVal val="true"/>
                                      </p:to>
                                    </p:set>
                                  </p:childTnLst>
                                </p:cTn>
                              </p:par>
                              <p:par>
                                <p:cTn id="12" presetID="1"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26" presetClass="emph" presetSubtype="0" fill="hold" nodeType="with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par>
                          <p:cTn id="17" fill="hold">
                            <p:stCondLst>
                              <p:cond delay="500"/>
                            </p:stCondLst>
                            <p:childTnLst>
                              <p:par>
                                <p:cTn id="18" presetID="10" presetClass="entr" presetSubtype="0" fill="hold" nodeType="after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1" name="Rectangle 3"/>
          <p:cNvSpPr>
            <a:spLocks noGrp="1"/>
          </p:cNvSpPr>
          <p:nvPr>
            <p:ph type="body" idx="4294967295"/>
          </p:nvPr>
        </p:nvSpPr>
        <p:spPr/>
        <p:txBody>
          <a:bodyPr/>
          <a:lstStyle/>
          <a:p>
            <a:pPr>
              <a:buFont typeface="Wingdings" charset="2"/>
              <a:buChar char="§"/>
            </a:pPr>
            <a:r>
              <a:rPr lang="en-CA" sz="2000" dirty="0"/>
              <a:t>Inspiration = real-world data</a:t>
            </a:r>
            <a:endParaRPr lang="en-CA" sz="2000" dirty="0">
              <a:solidFill>
                <a:srgbClr val="FF0000"/>
              </a:solidFill>
            </a:endParaRPr>
          </a:p>
        </p:txBody>
      </p:sp>
      <p:sp>
        <p:nvSpPr>
          <p:cNvPr id="7174" name="AutoShape 5"/>
          <p:cNvSpPr>
            <a:spLocks noChangeArrowheads="1"/>
          </p:cNvSpPr>
          <p:nvPr/>
        </p:nvSpPr>
        <p:spPr bwMode="auto">
          <a:xfrm flipH="1">
            <a:off x="548640" y="1508760"/>
            <a:ext cx="2987040" cy="1737360"/>
          </a:xfrm>
          <a:prstGeom prst="cloudCallout">
            <a:avLst>
              <a:gd name="adj1" fmla="val -46685"/>
              <a:gd name="adj2" fmla="val 44898"/>
            </a:avLst>
          </a:prstGeom>
          <a:noFill/>
          <a:ln w="25400">
            <a:solidFill>
              <a:schemeClr val="tx1"/>
            </a:solidFill>
            <a:round/>
            <a:headEnd/>
            <a:tailEnd/>
          </a:ln>
        </p:spPr>
        <p:txBody>
          <a:bodyPr>
            <a:prstTxWarp prst="textNoShape">
              <a:avLst/>
            </a:prstTxWarp>
          </a:bodyPr>
          <a:lstStyle/>
          <a:p>
            <a:pPr algn="ctr"/>
            <a:endParaRPr lang="en-CA"/>
          </a:p>
        </p:txBody>
      </p:sp>
      <p:pic>
        <p:nvPicPr>
          <p:cNvPr id="7176" name="Picture 10"/>
          <p:cNvPicPr>
            <a:picLocks noChangeAspect="1" noChangeArrowheads="1"/>
          </p:cNvPicPr>
          <p:nvPr/>
        </p:nvPicPr>
        <p:blipFill>
          <a:blip r:embed="rId3"/>
          <a:srcRect/>
          <a:stretch>
            <a:fillRect/>
          </a:stretch>
        </p:blipFill>
        <p:spPr bwMode="auto">
          <a:xfrm>
            <a:off x="1280160" y="1783080"/>
            <a:ext cx="1722120" cy="1137285"/>
          </a:xfrm>
          <a:prstGeom prst="rect">
            <a:avLst/>
          </a:prstGeom>
          <a:noFill/>
          <a:ln w="9525">
            <a:noFill/>
            <a:miter lim="800000"/>
            <a:headEnd/>
            <a:tailEnd/>
          </a:ln>
        </p:spPr>
      </p:pic>
      <p:grpSp>
        <p:nvGrpSpPr>
          <p:cNvPr id="11" name="Group 10"/>
          <p:cNvGrpSpPr/>
          <p:nvPr/>
        </p:nvGrpSpPr>
        <p:grpSpPr>
          <a:xfrm>
            <a:off x="3689350" y="1783080"/>
            <a:ext cx="3382010" cy="1622210"/>
            <a:chOff x="3689350" y="1783080"/>
            <a:chExt cx="3382010" cy="1622210"/>
          </a:xfrm>
        </p:grpSpPr>
        <p:sp>
          <p:nvSpPr>
            <p:cNvPr id="7175" name="AutoShape 8"/>
            <p:cNvSpPr>
              <a:spLocks noChangeArrowheads="1"/>
            </p:cNvSpPr>
            <p:nvPr/>
          </p:nvSpPr>
          <p:spPr bwMode="auto">
            <a:xfrm>
              <a:off x="3689350" y="2360295"/>
              <a:ext cx="577850" cy="224790"/>
            </a:xfrm>
            <a:prstGeom prst="rightArrow">
              <a:avLst>
                <a:gd name="adj1" fmla="val 50000"/>
                <a:gd name="adj2" fmla="val 48199"/>
              </a:avLst>
            </a:prstGeom>
            <a:solidFill>
              <a:schemeClr val="hlink"/>
            </a:solidFill>
            <a:ln w="9525">
              <a:solidFill>
                <a:schemeClr val="tx1"/>
              </a:solidFill>
              <a:miter lim="800000"/>
              <a:headEnd/>
              <a:tailEnd/>
            </a:ln>
          </p:spPr>
          <p:txBody>
            <a:bodyPr wrap="none" anchor="ctr">
              <a:prstTxWarp prst="textNoShape">
                <a:avLst/>
              </a:prstTxWarp>
            </a:bodyPr>
            <a:lstStyle/>
            <a:p>
              <a:endParaRPr lang="en-US"/>
            </a:p>
          </p:txBody>
        </p:sp>
        <p:pic>
          <p:nvPicPr>
            <p:cNvPr id="7177" name="Picture 11"/>
            <p:cNvPicPr>
              <a:picLocks noChangeAspect="1" noChangeArrowheads="1"/>
            </p:cNvPicPr>
            <p:nvPr/>
          </p:nvPicPr>
          <p:blipFill>
            <a:blip r:embed="rId4"/>
            <a:srcRect/>
            <a:stretch>
              <a:fillRect/>
            </a:stretch>
          </p:blipFill>
          <p:spPr bwMode="auto">
            <a:xfrm>
              <a:off x="4450080" y="1783080"/>
              <a:ext cx="2316480" cy="1359218"/>
            </a:xfrm>
            <a:prstGeom prst="rect">
              <a:avLst/>
            </a:prstGeom>
            <a:noFill/>
            <a:ln w="9525">
              <a:noFill/>
              <a:miter lim="800000"/>
              <a:headEnd/>
              <a:tailEnd/>
            </a:ln>
          </p:spPr>
        </p:pic>
        <p:sp>
          <p:nvSpPr>
            <p:cNvPr id="338957" name="Text Box 13"/>
            <p:cNvSpPr txBox="1">
              <a:spLocks noChangeArrowheads="1"/>
            </p:cNvSpPr>
            <p:nvPr/>
          </p:nvSpPr>
          <p:spPr bwMode="auto">
            <a:xfrm>
              <a:off x="4298950" y="3154680"/>
              <a:ext cx="2772410" cy="25061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65306" tIns="32653" rIns="65306" bIns="32653">
              <a:prstTxWarp prst="textNoShape">
                <a:avLst/>
              </a:prstTxWarp>
              <a:spAutoFit/>
            </a:bodyPr>
            <a:lstStyle/>
            <a:p>
              <a:pPr algn="ctr">
                <a:spcBef>
                  <a:spcPct val="50000"/>
                </a:spcBef>
                <a:defRPr/>
              </a:pPr>
              <a:r>
                <a:rPr lang="en-CA" sz="1200" dirty="0">
                  <a:latin typeface="Trebuchet MS" charset="0"/>
                </a:rPr>
                <a:t>[Nan et al.,</a:t>
              </a:r>
              <a:r>
                <a:rPr lang="en-CA" sz="1200" dirty="0" smtClean="0">
                  <a:latin typeface="Trebuchet MS" charset="0"/>
                </a:rPr>
                <a:t> 2010</a:t>
              </a:r>
              <a:r>
                <a:rPr lang="en-CA" sz="1200" dirty="0">
                  <a:latin typeface="Trebuchet MS" charset="0"/>
                </a:rPr>
                <a:t>]</a:t>
              </a:r>
            </a:p>
          </p:txBody>
        </p:sp>
      </p:grpSp>
      <p:sp>
        <p:nvSpPr>
          <p:cNvPr id="10" name="Rectangle 2"/>
          <p:cNvSpPr>
            <a:spLocks noGrp="1"/>
          </p:cNvSpPr>
          <p:nvPr>
            <p:ph type="title" idx="4294967295"/>
          </p:nvPr>
        </p:nvSpPr>
        <p:spPr>
          <a:xfrm>
            <a:off x="232410" y="47625"/>
            <a:ext cx="6583680" cy="640080"/>
          </a:xfrm>
        </p:spPr>
        <p:txBody>
          <a:bodyPr/>
          <a:lstStyle/>
          <a:p>
            <a:pPr eaLnBrk="1" hangingPunct="1"/>
            <a:r>
              <a:rPr lang="en-CA" altLang="zh-CN" sz="2400" dirty="0" smtClean="0">
                <a:latin typeface="Arial Bold"/>
                <a:cs typeface="Arial Bold"/>
              </a:rPr>
              <a:t>Realistic reconstruction</a:t>
            </a:r>
            <a:endParaRPr lang="en-CA" altLang="zh-CN" sz="2400" dirty="0">
              <a:latin typeface="Arial Bold"/>
              <a:cs typeface="Arial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de-DE" altLang="zh-CN" sz="2400" b="1" smtClean="0">
                <a:solidFill>
                  <a:schemeClr val="bg2"/>
                </a:solidFill>
                <a:effectLst>
                  <a:outerShdw blurRad="50800" dist="38100" dir="2700000" algn="tl" rotWithShape="0">
                    <a:schemeClr val="accent4">
                      <a:alpha val="43000"/>
                    </a:schemeClr>
                  </a:outerShdw>
                </a:effectLst>
                <a:latin typeface="Arial Bold" charset="0"/>
              </a:rPr>
              <a:t>The Google Chair Challenge</a:t>
            </a:r>
            <a:endParaRPr lang="en-US" altLang="zh-CN"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grpSp>
        <p:nvGrpSpPr>
          <p:cNvPr id="2" name="组合 9"/>
          <p:cNvGrpSpPr/>
          <p:nvPr/>
        </p:nvGrpSpPr>
        <p:grpSpPr>
          <a:xfrm>
            <a:off x="398572" y="689248"/>
            <a:ext cx="6493753" cy="1256122"/>
            <a:chOff x="827584" y="1116687"/>
            <a:chExt cx="7642372" cy="1478305"/>
          </a:xfrm>
        </p:grpSpPr>
        <p:pic>
          <p:nvPicPr>
            <p:cNvPr id="11" name="Picture 3"/>
            <p:cNvPicPr>
              <a:picLocks noChangeAspect="1" noChangeArrowheads="1"/>
            </p:cNvPicPr>
            <p:nvPr/>
          </p:nvPicPr>
          <p:blipFill>
            <a:blip r:embed="rId4"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27584" y="1116687"/>
              <a:ext cx="7632847" cy="138305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802456" y="1785367"/>
              <a:ext cx="6667500" cy="80962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16" name="圆角矩形 15"/>
          <p:cNvSpPr>
            <a:spLocks/>
          </p:cNvSpPr>
          <p:nvPr/>
        </p:nvSpPr>
        <p:spPr>
          <a:xfrm>
            <a:off x="1194087" y="1310316"/>
            <a:ext cx="453600" cy="586800"/>
          </a:xfrm>
          <a:prstGeom prst="roundRect">
            <a:avLst/>
          </a:prstGeom>
          <a:noFill/>
          <a:ln>
            <a:solidFill>
              <a:srgbClr val="92D050"/>
            </a:solidFill>
          </a:ln>
          <a:effectLst>
            <a:glow rad="63500">
              <a:srgbClr val="00B05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17" name="Picture 3"/>
          <p:cNvPicPr>
            <a:picLocks noChangeAspect="1" noChangeArrowheads="1"/>
          </p:cNvPicPr>
          <p:nvPr/>
        </p:nvPicPr>
        <p:blipFill>
          <a:blip r:embed="rId6"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513756" y="2072640"/>
            <a:ext cx="1351756" cy="1843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8" name="Picture 2"/>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3746232" y="2042159"/>
            <a:ext cx="2244829" cy="207264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2698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00022 -4.93827E-7 L 0.05881 0.00077 " pathEditMode="relative" rAng="0" ptsTypes="AA">
                                      <p:cBhvr>
                                        <p:cTn id="6" dur="1000" fill="hold"/>
                                        <p:tgtEl>
                                          <p:spTgt spid="16"/>
                                        </p:tgtEl>
                                        <p:attrNameLst>
                                          <p:attrName>ppt_x</p:attrName>
                                          <p:attrName>ppt_y</p:attrName>
                                        </p:attrNameLst>
                                      </p:cBhvr>
                                      <p:rCtr x="2951" y="39"/>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1000"/>
                            </p:stCondLst>
                            <p:childTnLst>
                              <p:par>
                                <p:cTn id="11" presetID="26" presetClass="emph" presetSubtype="0" fill="hold" nodeType="afterEffect">
                                  <p:stCondLst>
                                    <p:cond delay="0"/>
                                  </p:stCondLst>
                                  <p:childTnLst>
                                    <p:animEffect transition="out" filter="fade">
                                      <p:cBhvr>
                                        <p:cTn id="12" dur="500" tmFilter="0, 0; .2, .5; .8, .5; 1, 0"/>
                                        <p:tgtEl>
                                          <p:spTgt spid="17"/>
                                        </p:tgtEl>
                                      </p:cBhvr>
                                    </p:animEffect>
                                    <p:animScale>
                                      <p:cBhvr>
                                        <p:cTn id="13" dur="250" autoRev="1" fill="hold"/>
                                        <p:tgtEl>
                                          <p:spTgt spid="17"/>
                                        </p:tgtEl>
                                      </p:cBhvr>
                                      <p:by x="105000" y="105000"/>
                                    </p:animScale>
                                  </p:childTnLst>
                                </p:cTn>
                              </p:par>
                            </p:childTnLst>
                          </p:cTn>
                        </p:par>
                        <p:par>
                          <p:cTn id="14" fill="hold">
                            <p:stCondLst>
                              <p:cond delay="1500"/>
                            </p:stCondLst>
                            <p:childTnLst>
                              <p:par>
                                <p:cTn id="15" presetID="10" presetClass="entr" presetSubtype="0" fill="hold" nodeType="afterEffect">
                                  <p:stCondLst>
                                    <p:cond delay="75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de-DE" altLang="zh-CN" sz="2400" b="1" smtClean="0">
                <a:solidFill>
                  <a:schemeClr val="bg2"/>
                </a:solidFill>
                <a:effectLst>
                  <a:outerShdw blurRad="50800" dist="38100" dir="2700000" algn="tl" rotWithShape="0">
                    <a:schemeClr val="accent4">
                      <a:alpha val="43000"/>
                    </a:schemeClr>
                  </a:outerShdw>
                </a:effectLst>
                <a:latin typeface="Arial Bold" charset="0"/>
              </a:rPr>
              <a:t>The Google Chair Challenge</a:t>
            </a:r>
            <a:endParaRPr lang="en-US" altLang="zh-CN"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grpSp>
        <p:nvGrpSpPr>
          <p:cNvPr id="2" name="组合 9"/>
          <p:cNvGrpSpPr/>
          <p:nvPr/>
        </p:nvGrpSpPr>
        <p:grpSpPr>
          <a:xfrm>
            <a:off x="398572" y="689248"/>
            <a:ext cx="6493753" cy="1256122"/>
            <a:chOff x="827584" y="1116687"/>
            <a:chExt cx="7642372" cy="1478305"/>
          </a:xfrm>
        </p:grpSpPr>
        <p:pic>
          <p:nvPicPr>
            <p:cNvPr id="11" name="Picture 3"/>
            <p:cNvPicPr>
              <a:picLocks noChangeAspect="1" noChangeArrowheads="1"/>
            </p:cNvPicPr>
            <p:nvPr/>
          </p:nvPicPr>
          <p:blipFill>
            <a:blip r:embed="rId4"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27584" y="1116687"/>
              <a:ext cx="7632847" cy="138305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802456" y="1785367"/>
              <a:ext cx="6667500" cy="80962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16" name="圆角矩形 15"/>
          <p:cNvSpPr>
            <a:spLocks/>
          </p:cNvSpPr>
          <p:nvPr/>
        </p:nvSpPr>
        <p:spPr>
          <a:xfrm>
            <a:off x="1619824" y="1310316"/>
            <a:ext cx="453600" cy="586800"/>
          </a:xfrm>
          <a:prstGeom prst="roundRect">
            <a:avLst/>
          </a:prstGeom>
          <a:noFill/>
          <a:ln>
            <a:solidFill>
              <a:srgbClr val="92D050"/>
            </a:solidFill>
          </a:ln>
          <a:effectLst>
            <a:glow rad="63500">
              <a:srgbClr val="00B05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13" name="Picture 3"/>
          <p:cNvPicPr>
            <a:picLocks noChangeAspect="1" noChangeArrowheads="1"/>
          </p:cNvPicPr>
          <p:nvPr/>
        </p:nvPicPr>
        <p:blipFill>
          <a:blip r:embed="rId6"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497360" y="2087168"/>
            <a:ext cx="1419396" cy="1883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 name="Picture 4"/>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3945632" y="2049780"/>
            <a:ext cx="2100790" cy="205622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5670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00022 -4.93827E-7 L 0.05881 0.00077 " pathEditMode="relative" rAng="0" ptsTypes="AA">
                                      <p:cBhvr>
                                        <p:cTn id="6" dur="1000" fill="hold"/>
                                        <p:tgtEl>
                                          <p:spTgt spid="16"/>
                                        </p:tgtEl>
                                        <p:attrNameLst>
                                          <p:attrName>ppt_x</p:attrName>
                                          <p:attrName>ppt_y</p:attrName>
                                        </p:attrNameLst>
                                      </p:cBhvr>
                                      <p:rCtr x="2951" y="39"/>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000"/>
                            </p:stCondLst>
                            <p:childTnLst>
                              <p:par>
                                <p:cTn id="11" presetID="26" presetClass="emph" presetSubtype="0" fill="hold" nodeType="afterEffect">
                                  <p:stCondLst>
                                    <p:cond delay="0"/>
                                  </p:stCondLst>
                                  <p:childTnLst>
                                    <p:animEffect transition="out" filter="fade">
                                      <p:cBhvr>
                                        <p:cTn id="12" dur="500" tmFilter="0, 0; .2, .5; .8, .5; 1, 0"/>
                                        <p:tgtEl>
                                          <p:spTgt spid="13"/>
                                        </p:tgtEl>
                                      </p:cBhvr>
                                    </p:animEffect>
                                    <p:animScale>
                                      <p:cBhvr>
                                        <p:cTn id="13" dur="250" autoRev="1" fill="hold"/>
                                        <p:tgtEl>
                                          <p:spTgt spid="13"/>
                                        </p:tgtEl>
                                      </p:cBhvr>
                                      <p:by x="105000" y="105000"/>
                                    </p:animScale>
                                  </p:childTnLst>
                                </p:cTn>
                              </p:par>
                            </p:childTnLst>
                          </p:cTn>
                        </p:par>
                        <p:par>
                          <p:cTn id="14" fill="hold">
                            <p:stCondLst>
                              <p:cond delay="1500"/>
                            </p:stCondLst>
                            <p:childTnLst>
                              <p:par>
                                <p:cTn id="15" presetID="10" presetClass="entr" presetSubtype="0" fill="hold" nodeType="afterEffect">
                                  <p:stCondLst>
                                    <p:cond delay="7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de-DE" altLang="zh-CN" sz="2400" b="1" smtClean="0">
                <a:solidFill>
                  <a:schemeClr val="bg2"/>
                </a:solidFill>
                <a:effectLst>
                  <a:outerShdw blurRad="50800" dist="38100" dir="2700000" algn="tl" rotWithShape="0">
                    <a:schemeClr val="accent4">
                      <a:alpha val="43000"/>
                    </a:schemeClr>
                  </a:outerShdw>
                </a:effectLst>
                <a:latin typeface="Arial Bold" charset="0"/>
              </a:rPr>
              <a:t>The Google Chair Challenge</a:t>
            </a:r>
            <a:endParaRPr lang="en-US" altLang="zh-CN"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grpSp>
        <p:nvGrpSpPr>
          <p:cNvPr id="2" name="组合 9"/>
          <p:cNvGrpSpPr/>
          <p:nvPr/>
        </p:nvGrpSpPr>
        <p:grpSpPr>
          <a:xfrm>
            <a:off x="398572" y="689248"/>
            <a:ext cx="6493753" cy="1256122"/>
            <a:chOff x="827584" y="1116687"/>
            <a:chExt cx="7642372" cy="1478305"/>
          </a:xfrm>
        </p:grpSpPr>
        <p:pic>
          <p:nvPicPr>
            <p:cNvPr id="11" name="Picture 3"/>
            <p:cNvPicPr>
              <a:picLocks noChangeAspect="1" noChangeArrowheads="1"/>
            </p:cNvPicPr>
            <p:nvPr/>
          </p:nvPicPr>
          <p:blipFill>
            <a:blip r:embed="rId4"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27584" y="1116687"/>
              <a:ext cx="7632847" cy="138305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802456" y="1785367"/>
              <a:ext cx="6667500" cy="80962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16" name="圆角矩形 15"/>
          <p:cNvSpPr>
            <a:spLocks/>
          </p:cNvSpPr>
          <p:nvPr/>
        </p:nvSpPr>
        <p:spPr>
          <a:xfrm>
            <a:off x="2046544" y="1310316"/>
            <a:ext cx="453600" cy="586800"/>
          </a:xfrm>
          <a:prstGeom prst="roundRect">
            <a:avLst/>
          </a:prstGeom>
          <a:noFill/>
          <a:ln>
            <a:solidFill>
              <a:srgbClr val="92D050"/>
            </a:solidFill>
          </a:ln>
          <a:effectLst>
            <a:glow rad="63500">
              <a:srgbClr val="00B05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15" name="Picture 3"/>
          <p:cNvPicPr>
            <a:picLocks noChangeAspect="1" noChangeArrowheads="1"/>
          </p:cNvPicPr>
          <p:nvPr/>
        </p:nvPicPr>
        <p:blipFill>
          <a:blip r:embed="rId6"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347933" y="2090598"/>
            <a:ext cx="1669215" cy="1818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 name="矩形 16"/>
          <p:cNvSpPr/>
          <p:nvPr/>
        </p:nvSpPr>
        <p:spPr>
          <a:xfrm>
            <a:off x="4953744" y="2707441"/>
            <a:ext cx="520254" cy="584775"/>
          </a:xfrm>
          <a:prstGeom prst="rect">
            <a:avLst/>
          </a:prstGeom>
        </p:spPr>
        <p:txBody>
          <a:bodyPr wrap="square">
            <a:spAutoFit/>
          </a:bodyPr>
          <a:lstStyle/>
          <a:p>
            <a:r>
              <a:rPr lang="en-US" altLang="zh-CN" sz="3200" kern="0" smtClean="0">
                <a:solidFill>
                  <a:srgbClr val="FF0000"/>
                </a:solidFill>
                <a:ea typeface="ＭＳ Ｐゴシック" pitchFamily="-112" charset="-128"/>
              </a:rPr>
              <a:t>?</a:t>
            </a:r>
            <a:endParaRPr lang="zh-CN" altLang="en-US" sz="3200"/>
          </a:p>
        </p:txBody>
      </p:sp>
      <p:sp>
        <p:nvSpPr>
          <p:cNvPr id="18" name="圆角矩形 17"/>
          <p:cNvSpPr/>
          <p:nvPr/>
        </p:nvSpPr>
        <p:spPr>
          <a:xfrm>
            <a:off x="2519367" y="1316964"/>
            <a:ext cx="453600" cy="586800"/>
          </a:xfrm>
          <a:prstGeom prst="roundRect">
            <a:avLst/>
          </a:prstGeom>
          <a:noFill/>
          <a:ln>
            <a:solidFill>
              <a:srgbClr val="FF5050"/>
            </a:solidFill>
          </a:ln>
          <a:effectLst>
            <a:glow rad="63500">
              <a:srgbClr val="FF00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6897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00021 -4.93827E-7 L 0.06402 0.00077 " pathEditMode="relative" rAng="0" ptsTypes="AA">
                                      <p:cBhvr>
                                        <p:cTn id="6" dur="1000" fill="hold"/>
                                        <p:tgtEl>
                                          <p:spTgt spid="16"/>
                                        </p:tgtEl>
                                        <p:attrNameLst>
                                          <p:attrName>ppt_x</p:attrName>
                                          <p:attrName>ppt_y</p:attrName>
                                        </p:attrNameLst>
                                      </p:cBhvr>
                                      <p:rCtr x="3212" y="39"/>
                                    </p:animMotion>
                                  </p:childTnLst>
                                </p:cTn>
                              </p:par>
                            </p:childTnLst>
                          </p:cTn>
                        </p:par>
                        <p:par>
                          <p:cTn id="7" fill="hold">
                            <p:stCondLst>
                              <p:cond delay="1000"/>
                            </p:stCondLst>
                            <p:childTnLst>
                              <p:par>
                                <p:cTn id="8" presetID="1" presetClass="exit" presetSubtype="0" fill="hold" grpId="1" nodeType="afterEffect">
                                  <p:stCondLst>
                                    <p:cond delay="0"/>
                                  </p:stCondLst>
                                  <p:childTnLst>
                                    <p:set>
                                      <p:cBhvr>
                                        <p:cTn id="9" dur="1" fill="hold">
                                          <p:stCondLst>
                                            <p:cond delay="0"/>
                                          </p:stCondLst>
                                        </p:cTn>
                                        <p:tgtEl>
                                          <p:spTgt spid="16"/>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1000"/>
                            </p:stCondLst>
                            <p:childTnLst>
                              <p:par>
                                <p:cTn id="16" presetID="26" presetClass="emph" presetSubtype="0" fill="hold" nodeType="afterEffect">
                                  <p:stCondLst>
                                    <p:cond delay="0"/>
                                  </p:stCondLst>
                                  <p:childTnLst>
                                    <p:animEffect transition="out" filter="fade">
                                      <p:cBhvr>
                                        <p:cTn id="17" dur="500" tmFilter="0, 0; .2, .5; .8, .5; 1, 0"/>
                                        <p:tgtEl>
                                          <p:spTgt spid="15"/>
                                        </p:tgtEl>
                                      </p:cBhvr>
                                    </p:animEffect>
                                    <p:animScale>
                                      <p:cBhvr>
                                        <p:cTn id="18" dur="250" autoRev="1" fill="hold"/>
                                        <p:tgtEl>
                                          <p:spTgt spid="15"/>
                                        </p:tgtEl>
                                      </p:cBhvr>
                                      <p:by x="105000" y="105000"/>
                                    </p:animScale>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p:bldP spid="18" grpId="0" animBg="1"/>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de-DE" altLang="zh-CN" sz="2400" b="1" smtClean="0">
                <a:solidFill>
                  <a:schemeClr val="bg2"/>
                </a:solidFill>
                <a:effectLst>
                  <a:outerShdw blurRad="50800" dist="38100" dir="2700000" algn="tl" rotWithShape="0">
                    <a:schemeClr val="accent4">
                      <a:alpha val="43000"/>
                    </a:schemeClr>
                  </a:outerShdw>
                </a:effectLst>
                <a:latin typeface="Arial Bold" charset="0"/>
              </a:rPr>
              <a:t>The Google Chair Challenge</a:t>
            </a:r>
            <a:endParaRPr lang="en-US" altLang="zh-CN"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grpSp>
        <p:nvGrpSpPr>
          <p:cNvPr id="2" name="组合 9"/>
          <p:cNvGrpSpPr/>
          <p:nvPr/>
        </p:nvGrpSpPr>
        <p:grpSpPr>
          <a:xfrm>
            <a:off x="398572" y="689248"/>
            <a:ext cx="6493753" cy="1256122"/>
            <a:chOff x="827584" y="1116687"/>
            <a:chExt cx="7642372" cy="1478305"/>
          </a:xfrm>
        </p:grpSpPr>
        <p:pic>
          <p:nvPicPr>
            <p:cNvPr id="11" name="Picture 3"/>
            <p:cNvPicPr>
              <a:picLocks noChangeAspect="1" noChangeArrowheads="1"/>
            </p:cNvPicPr>
            <p:nvPr/>
          </p:nvPicPr>
          <p:blipFill>
            <a:blip r:embed="rId4"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27584" y="1116687"/>
              <a:ext cx="7632847" cy="138305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802456" y="1785367"/>
              <a:ext cx="6667500" cy="80962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15" name="圆角矩形 14"/>
          <p:cNvSpPr/>
          <p:nvPr/>
        </p:nvSpPr>
        <p:spPr>
          <a:xfrm>
            <a:off x="2506975" y="1319269"/>
            <a:ext cx="453600" cy="586800"/>
          </a:xfrm>
          <a:prstGeom prst="roundRect">
            <a:avLst/>
          </a:prstGeom>
          <a:noFill/>
          <a:ln>
            <a:solidFill>
              <a:srgbClr val="FF9966"/>
            </a:solidFill>
          </a:ln>
          <a:effectLst>
            <a:glow rad="63500">
              <a:srgbClr val="FF00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7" name="圆角矩形 16"/>
          <p:cNvSpPr/>
          <p:nvPr/>
        </p:nvSpPr>
        <p:spPr>
          <a:xfrm>
            <a:off x="2515359" y="1322385"/>
            <a:ext cx="453600" cy="586800"/>
          </a:xfrm>
          <a:prstGeom prst="roundRect">
            <a:avLst/>
          </a:prstGeom>
          <a:noFill/>
          <a:ln>
            <a:solidFill>
              <a:srgbClr val="92D050"/>
            </a:solidFill>
          </a:ln>
          <a:effectLst>
            <a:glow rad="63500">
              <a:srgbClr val="00B05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18" name="Picture 2"/>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3369568" y="2065021"/>
            <a:ext cx="2897630" cy="202384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7"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190288" y="2174756"/>
            <a:ext cx="1819240" cy="1819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9034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42" presetClass="path" presetSubtype="0" accel="50000" decel="50000" fill="hold" grpId="0" nodeType="withEffect">
                                  <p:stCondLst>
                                    <p:cond delay="0"/>
                                  </p:stCondLst>
                                  <p:childTnLst>
                                    <p:animMotion origin="layout" path="M -0.00021 -4.10177E-6 L 0.074 0.00078 " pathEditMode="relative" rAng="0" ptsTypes="AA">
                                      <p:cBhvr>
                                        <p:cTn id="10" dur="1000" fill="hold"/>
                                        <p:tgtEl>
                                          <p:spTgt spid="17"/>
                                        </p:tgtEl>
                                        <p:attrNameLst>
                                          <p:attrName>ppt_x</p:attrName>
                                          <p:attrName>ppt_y</p:attrName>
                                        </p:attrNameLst>
                                      </p:cBhvr>
                                      <p:rCtr x="3711" y="39"/>
                                    </p:animMotion>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par>
                                <p:cTn id="14" presetID="26" presetClass="emph" presetSubtype="0" fill="hold" nodeType="withEffect">
                                  <p:stCondLst>
                                    <p:cond delay="250"/>
                                  </p:stCondLst>
                                  <p:childTnLst>
                                    <p:animEffect transition="out" filter="fade">
                                      <p:cBhvr>
                                        <p:cTn id="15" dur="500" tmFilter="0, 0; .2, .5; .8, .5; 1, 0"/>
                                        <p:tgtEl>
                                          <p:spTgt spid="19"/>
                                        </p:tgtEl>
                                      </p:cBhvr>
                                    </p:animEffect>
                                    <p:animScale>
                                      <p:cBhvr>
                                        <p:cTn id="16" dur="250" autoRev="1" fill="hold"/>
                                        <p:tgtEl>
                                          <p:spTgt spid="19"/>
                                        </p:tgtEl>
                                      </p:cBhvr>
                                      <p:by x="105000" y="105000"/>
                                    </p:animScale>
                                  </p:childTnLst>
                                </p:cTn>
                              </p:par>
                            </p:childTnLst>
                          </p:cTn>
                        </p:par>
                        <p:par>
                          <p:cTn id="17" fill="hold">
                            <p:stCondLst>
                              <p:cond delay="1750"/>
                            </p:stCondLst>
                            <p:childTnLst>
                              <p:par>
                                <p:cTn id="18" presetID="10" presetClass="entr" presetSubtype="0" fill="hold" nodeType="afterEffect">
                                  <p:stCondLst>
                                    <p:cond delay="75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7" grpId="1" animBg="1"/>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de-DE" altLang="zh-CN" sz="2400" b="1" smtClean="0">
                <a:solidFill>
                  <a:schemeClr val="bg2"/>
                </a:solidFill>
                <a:effectLst>
                  <a:outerShdw blurRad="50800" dist="38100" dir="2700000" algn="tl" rotWithShape="0">
                    <a:schemeClr val="accent4">
                      <a:alpha val="43000"/>
                    </a:schemeClr>
                  </a:outerShdw>
                </a:effectLst>
                <a:latin typeface="Arial Bold" charset="0"/>
              </a:rPr>
              <a:t>The Google Chair Challenge</a:t>
            </a:r>
            <a:endParaRPr lang="en-US" altLang="zh-CN"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grpSp>
        <p:nvGrpSpPr>
          <p:cNvPr id="2" name="组合 9"/>
          <p:cNvGrpSpPr/>
          <p:nvPr/>
        </p:nvGrpSpPr>
        <p:grpSpPr>
          <a:xfrm>
            <a:off x="398572" y="689248"/>
            <a:ext cx="6493753" cy="1256122"/>
            <a:chOff x="827584" y="1116687"/>
            <a:chExt cx="7642372" cy="1478305"/>
          </a:xfrm>
        </p:grpSpPr>
        <p:pic>
          <p:nvPicPr>
            <p:cNvPr id="11" name="Picture 3"/>
            <p:cNvPicPr>
              <a:picLocks noChangeAspect="1" noChangeArrowheads="1"/>
            </p:cNvPicPr>
            <p:nvPr/>
          </p:nvPicPr>
          <p:blipFill>
            <a:blip r:embed="rId4"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27584" y="1116687"/>
              <a:ext cx="7632847" cy="138305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802456" y="1785367"/>
              <a:ext cx="6667500" cy="80962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pic>
        <p:nvPicPr>
          <p:cNvPr id="13" name="Picture 2"/>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33800" y="2141742"/>
            <a:ext cx="1614157" cy="1807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 name="Picture 3"/>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73624" y="2000632"/>
            <a:ext cx="2348458" cy="208952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6" name="圆角矩形 15"/>
          <p:cNvSpPr>
            <a:spLocks/>
          </p:cNvSpPr>
          <p:nvPr/>
        </p:nvSpPr>
        <p:spPr>
          <a:xfrm>
            <a:off x="3059984" y="1310316"/>
            <a:ext cx="453600" cy="586800"/>
          </a:xfrm>
          <a:prstGeom prst="roundRect">
            <a:avLst/>
          </a:prstGeom>
          <a:noFill/>
          <a:ln>
            <a:solidFill>
              <a:srgbClr val="92D050"/>
            </a:solidFill>
          </a:ln>
          <a:effectLst>
            <a:glow rad="63500">
              <a:srgbClr val="00B05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4868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00022 -4.93827E-7 L 0.07487 0.00077 " pathEditMode="relative" rAng="0" ptsTypes="AA">
                                      <p:cBhvr>
                                        <p:cTn id="6" dur="1000" fill="hold"/>
                                        <p:tgtEl>
                                          <p:spTgt spid="16"/>
                                        </p:tgtEl>
                                        <p:attrNameLst>
                                          <p:attrName>ppt_x</p:attrName>
                                          <p:attrName>ppt_y</p:attrName>
                                        </p:attrNameLst>
                                      </p:cBhvr>
                                      <p:rCtr x="3754" y="39"/>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000"/>
                            </p:stCondLst>
                            <p:childTnLst>
                              <p:par>
                                <p:cTn id="11" presetID="26" presetClass="emph" presetSubtype="0" fill="hold" nodeType="afterEffect">
                                  <p:stCondLst>
                                    <p:cond delay="0"/>
                                  </p:stCondLst>
                                  <p:childTnLst>
                                    <p:animEffect transition="out" filter="fade">
                                      <p:cBhvr>
                                        <p:cTn id="12" dur="500" tmFilter="0, 0; .2, .5; .8, .5; 1, 0"/>
                                        <p:tgtEl>
                                          <p:spTgt spid="13"/>
                                        </p:tgtEl>
                                      </p:cBhvr>
                                    </p:animEffect>
                                    <p:animScale>
                                      <p:cBhvr>
                                        <p:cTn id="13" dur="250" autoRev="1" fill="hold"/>
                                        <p:tgtEl>
                                          <p:spTgt spid="13"/>
                                        </p:tgtEl>
                                      </p:cBhvr>
                                      <p:by x="105000" y="105000"/>
                                    </p:animScale>
                                  </p:childTnLst>
                                </p:cTn>
                              </p:par>
                            </p:childTnLst>
                          </p:cTn>
                        </p:par>
                        <p:par>
                          <p:cTn id="14" fill="hold">
                            <p:stCondLst>
                              <p:cond delay="1500"/>
                            </p:stCondLst>
                            <p:childTnLst>
                              <p:par>
                                <p:cTn id="15" presetID="10" presetClass="entr" presetSubtype="0" fill="hold" nodeType="afterEffect">
                                  <p:stCondLst>
                                    <p:cond delay="7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5114925"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de-DE" sz="2400" b="1" dirty="0" err="1" smtClean="0">
                <a:solidFill>
                  <a:schemeClr val="bg2"/>
                </a:solidFill>
                <a:effectLst>
                  <a:outerShdw blurRad="50800" dist="38100" dir="2700000" algn="tl" rotWithShape="0">
                    <a:schemeClr val="accent4">
                      <a:alpha val="43000"/>
                    </a:schemeClr>
                  </a:outerShdw>
                </a:effectLst>
                <a:latin typeface="Arial Bold" charset="0"/>
              </a:rPr>
              <a:t>Conclusion</a:t>
            </a:r>
            <a:r>
              <a:rPr lang="de-DE" sz="2400" b="1" dirty="0" smtClean="0">
                <a:solidFill>
                  <a:schemeClr val="bg2"/>
                </a:solidFill>
                <a:effectLst>
                  <a:outerShdw blurRad="50800" dist="38100" dir="2700000" algn="tl" rotWithShape="0">
                    <a:schemeClr val="accent4">
                      <a:alpha val="43000"/>
                    </a:schemeClr>
                  </a:outerShdw>
                </a:effectLst>
                <a:latin typeface="Arial Bold" charset="0"/>
              </a:rPr>
              <a:t> and </a:t>
            </a:r>
            <a:r>
              <a:rPr lang="de-DE" sz="2400" b="1" dirty="0" err="1" smtClean="0">
                <a:solidFill>
                  <a:schemeClr val="bg2"/>
                </a:solidFill>
                <a:effectLst>
                  <a:outerShdw blurRad="50800" dist="38100" dir="2700000" algn="tl" rotWithShape="0">
                    <a:schemeClr val="accent4">
                      <a:alpha val="43000"/>
                    </a:schemeClr>
                  </a:outerShdw>
                </a:effectLst>
                <a:latin typeface="Arial Bold" charset="0"/>
              </a:rPr>
              <a:t>limitations</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sp>
        <p:nvSpPr>
          <p:cNvPr id="5" name="Rectangle 3"/>
          <p:cNvSpPr txBox="1">
            <a:spLocks noChangeArrowheads="1"/>
          </p:cNvSpPr>
          <p:nvPr/>
        </p:nvSpPr>
        <p:spPr bwMode="auto">
          <a:xfrm>
            <a:off x="279400" y="840460"/>
            <a:ext cx="6732588" cy="1293140"/>
          </a:xfrm>
          <a:prstGeom prst="rect">
            <a:avLst/>
          </a:prstGeom>
          <a:noFill/>
          <a:ln w="9525">
            <a:noFill/>
            <a:miter lim="800000"/>
            <a:headEnd/>
            <a:tailEnd/>
          </a:ln>
          <a:effectLst/>
        </p:spPr>
        <p:txBody>
          <a:bodyPr vert="horz" wrap="square" lIns="73152" tIns="36576" rIns="73152" bIns="36576" numCol="1" anchor="t" anchorCtr="0" compatLnSpc="1">
            <a:prstTxWarp prst="textNoShape">
              <a:avLst/>
            </a:prstTxWarp>
          </a:bodyPr>
          <a:lstStyle>
            <a:lvl1pPr marL="273050" indent="-273050" algn="l" rtl="0" eaLnBrk="0" fontAlgn="base" hangingPunct="0">
              <a:lnSpc>
                <a:spcPct val="110000"/>
              </a:lnSpc>
              <a:spcBef>
                <a:spcPts val="475"/>
              </a:spcBef>
              <a:spcAft>
                <a:spcPts val="475"/>
              </a:spcAft>
              <a:buClr>
                <a:schemeClr val="accent6"/>
              </a:buClr>
              <a:buSzPct val="110000"/>
              <a:buChar char="•"/>
              <a:defRPr sz="2500">
                <a:solidFill>
                  <a:schemeClr val="tx1"/>
                </a:solidFill>
                <a:effectLst>
                  <a:outerShdw blurRad="50800" dist="38100" dir="2700000">
                    <a:srgbClr val="000000">
                      <a:alpha val="43000"/>
                    </a:srgbClr>
                  </a:outerShdw>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chemeClr val="accent6"/>
              </a:buClr>
              <a:buSzPct val="110000"/>
              <a:buFont typeface="Arial" charset="0"/>
              <a:buChar char="–"/>
              <a:defRPr sz="2100">
                <a:solidFill>
                  <a:schemeClr val="tx1"/>
                </a:solidFill>
                <a:effectLst>
                  <a:outerShdw blurRad="50800" dist="38100" dir="2700000">
                    <a:srgbClr val="000000">
                      <a:alpha val="43000"/>
                    </a:srgbClr>
                  </a:outerShdw>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chemeClr val="accent6"/>
              </a:buClr>
              <a:buSzPct val="110000"/>
              <a:buChar char="•"/>
              <a:defRPr sz="1700">
                <a:solidFill>
                  <a:schemeClr val="tx1"/>
                </a:solidFill>
                <a:effectLst>
                  <a:outerShdw blurRad="50800" dist="38100" dir="2700000">
                    <a:srgbClr val="000000">
                      <a:alpha val="43000"/>
                    </a:srgbClr>
                  </a:outerShdw>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a:lstStyle>
          <a:p>
            <a:pPr eaLnBrk="1" hangingPunct="1">
              <a:spcBef>
                <a:spcPts val="200"/>
              </a:spcBef>
              <a:spcAft>
                <a:spcPts val="200"/>
              </a:spcAft>
              <a:buFont typeface="Wingdings" pitchFamily="-112" charset="2"/>
              <a:buChar char="§"/>
              <a:defRPr/>
            </a:pPr>
            <a:r>
              <a:rPr lang="en-US" altLang="zh-CN" sz="1800" dirty="0" smtClean="0">
                <a:effectLst/>
                <a:ea typeface="ＭＳ Ｐゴシック" pitchFamily="-112" charset="-128"/>
              </a:rPr>
              <a:t>Photo-inspired model-driven 3D content creation</a:t>
            </a:r>
          </a:p>
          <a:p>
            <a:pPr lvl="1" eaLnBrk="1" hangingPunct="1">
              <a:spcBef>
                <a:spcPts val="200"/>
              </a:spcBef>
              <a:spcAft>
                <a:spcPts val="200"/>
              </a:spcAft>
              <a:buFont typeface="Wingdings" pitchFamily="-112" charset="2"/>
              <a:buChar char="§"/>
              <a:defRPr/>
            </a:pPr>
            <a:r>
              <a:rPr lang="en-US" altLang="zh-CN" sz="1400" dirty="0" smtClean="0">
                <a:effectLst/>
                <a:ea typeface="ＭＳ Ｐゴシック" pitchFamily="-112" charset="-128"/>
              </a:rPr>
              <a:t>Utilizes two rich sources: photo inspirations and pre-analyzed 3D models</a:t>
            </a:r>
          </a:p>
          <a:p>
            <a:pPr lvl="1" eaLnBrk="1" hangingPunct="1">
              <a:spcBef>
                <a:spcPts val="200"/>
              </a:spcBef>
              <a:spcAft>
                <a:spcPts val="200"/>
              </a:spcAft>
              <a:buFont typeface="Wingdings" pitchFamily="-112" charset="2"/>
              <a:buChar char="§"/>
              <a:defRPr/>
            </a:pPr>
            <a:r>
              <a:rPr lang="en-US" altLang="zh-CN" sz="1400" dirty="0" smtClean="0">
                <a:effectLst/>
                <a:ea typeface="ＭＳ Ｐゴシック" pitchFamily="-112" charset="-128"/>
              </a:rPr>
              <a:t>Structure-driven image analysis and silhouette-based deformation</a:t>
            </a:r>
          </a:p>
          <a:p>
            <a:pPr lvl="1" eaLnBrk="1" hangingPunct="1">
              <a:spcBef>
                <a:spcPts val="200"/>
              </a:spcBef>
              <a:spcAft>
                <a:spcPts val="200"/>
              </a:spcAft>
              <a:buFont typeface="Wingdings" pitchFamily="-112" charset="2"/>
              <a:buChar char="§"/>
              <a:defRPr/>
            </a:pPr>
            <a:r>
              <a:rPr lang="en-US" altLang="zh-CN" sz="1400" dirty="0" smtClean="0">
                <a:effectLst/>
                <a:ea typeface="ＭＳ Ｐゴシック" pitchFamily="-112" charset="-128"/>
              </a:rPr>
              <a:t>Readily usable: variation </a:t>
            </a:r>
            <a:r>
              <a:rPr lang="en-US" altLang="zh-CN" sz="1400" dirty="0">
                <a:effectLst/>
                <a:ea typeface="ＭＳ Ｐゴシック" pitchFamily="-112" charset="-128"/>
              </a:rPr>
              <a:t>less “intrusive” to retain</a:t>
            </a:r>
            <a:r>
              <a:rPr lang="en-US" altLang="zh-CN" sz="1400" dirty="0" smtClean="0">
                <a:effectLst/>
                <a:ea typeface="ＭＳ Ｐゴシック" pitchFamily="-112" charset="-128"/>
              </a:rPr>
              <a:t> pre-analyzed structures</a:t>
            </a:r>
          </a:p>
        </p:txBody>
      </p:sp>
      <p:sp>
        <p:nvSpPr>
          <p:cNvPr id="6" name="Rectangle 3"/>
          <p:cNvSpPr txBox="1">
            <a:spLocks noChangeArrowheads="1"/>
          </p:cNvSpPr>
          <p:nvPr/>
        </p:nvSpPr>
        <p:spPr bwMode="auto">
          <a:xfrm>
            <a:off x="280844" y="2133600"/>
            <a:ext cx="6732588" cy="1591276"/>
          </a:xfrm>
          <a:prstGeom prst="rect">
            <a:avLst/>
          </a:prstGeom>
          <a:noFill/>
          <a:ln w="9525">
            <a:noFill/>
            <a:miter lim="800000"/>
            <a:headEnd/>
            <a:tailEnd/>
          </a:ln>
          <a:effectLst/>
        </p:spPr>
        <p:txBody>
          <a:bodyPr vert="horz" wrap="square" lIns="73152" tIns="36576" rIns="73152" bIns="36576" numCol="1" anchor="t" anchorCtr="0" compatLnSpc="1">
            <a:prstTxWarp prst="textNoShape">
              <a:avLst/>
            </a:prstTxWarp>
          </a:bodyPr>
          <a:lstStyle>
            <a:lvl1pPr marL="273050" indent="-273050" algn="l" rtl="0" eaLnBrk="0" fontAlgn="base" hangingPunct="0">
              <a:lnSpc>
                <a:spcPct val="110000"/>
              </a:lnSpc>
              <a:spcBef>
                <a:spcPts val="475"/>
              </a:spcBef>
              <a:spcAft>
                <a:spcPts val="475"/>
              </a:spcAft>
              <a:buClr>
                <a:schemeClr val="accent6"/>
              </a:buClr>
              <a:buSzPct val="110000"/>
              <a:buChar char="•"/>
              <a:defRPr sz="2500">
                <a:solidFill>
                  <a:schemeClr val="tx1"/>
                </a:solidFill>
                <a:effectLst>
                  <a:outerShdw blurRad="50800" dist="38100" dir="2700000">
                    <a:srgbClr val="000000">
                      <a:alpha val="43000"/>
                    </a:srgbClr>
                  </a:outerShdw>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chemeClr val="accent6"/>
              </a:buClr>
              <a:buSzPct val="110000"/>
              <a:buFont typeface="Arial" charset="0"/>
              <a:buChar char="–"/>
              <a:defRPr sz="2100">
                <a:solidFill>
                  <a:schemeClr val="tx1"/>
                </a:solidFill>
                <a:effectLst>
                  <a:outerShdw blurRad="50800" dist="38100" dir="2700000">
                    <a:srgbClr val="000000">
                      <a:alpha val="43000"/>
                    </a:srgbClr>
                  </a:outerShdw>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chemeClr val="accent6"/>
              </a:buClr>
              <a:buSzPct val="110000"/>
              <a:buChar char="•"/>
              <a:defRPr sz="1700">
                <a:solidFill>
                  <a:schemeClr val="tx1"/>
                </a:solidFill>
                <a:effectLst>
                  <a:outerShdw blurRad="50800" dist="38100" dir="2700000">
                    <a:srgbClr val="000000">
                      <a:alpha val="43000"/>
                    </a:srgbClr>
                  </a:outerShdw>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a:lstStyle>
          <a:p>
            <a:pPr eaLnBrk="1" hangingPunct="1">
              <a:spcBef>
                <a:spcPts val="200"/>
              </a:spcBef>
              <a:spcAft>
                <a:spcPts val="200"/>
              </a:spcAft>
              <a:buFont typeface="Wingdings" pitchFamily="-112" charset="2"/>
              <a:buChar char="§"/>
              <a:defRPr/>
            </a:pPr>
            <a:r>
              <a:rPr lang="en-US" altLang="zh-CN" sz="1800" dirty="0" smtClean="0">
                <a:effectLst/>
                <a:ea typeface="ＭＳ Ｐゴシック" pitchFamily="-112" charset="-128"/>
              </a:rPr>
              <a:t>Limitations:</a:t>
            </a:r>
            <a:endParaRPr lang="en-US" altLang="zh-CN" sz="1800" dirty="0">
              <a:effectLst/>
              <a:ea typeface="ＭＳ Ｐゴシック" pitchFamily="-112" charset="-128"/>
            </a:endParaRPr>
          </a:p>
          <a:p>
            <a:pPr lvl="1" eaLnBrk="1" hangingPunct="1">
              <a:spcBef>
                <a:spcPts val="200"/>
              </a:spcBef>
              <a:spcAft>
                <a:spcPts val="200"/>
              </a:spcAft>
              <a:buFont typeface="Wingdings" pitchFamily="-112" charset="2"/>
              <a:buChar char="§"/>
              <a:defRPr/>
            </a:pPr>
            <a:r>
              <a:rPr lang="en-US" altLang="zh-CN" sz="1400" dirty="0">
                <a:effectLst/>
                <a:ea typeface="ＭＳ Ｐゴシック" pitchFamily="-112" charset="-128"/>
              </a:rPr>
              <a:t>Variation </a:t>
            </a:r>
            <a:r>
              <a:rPr lang="en-US" altLang="zh-CN" sz="1400" dirty="0">
                <a:solidFill>
                  <a:srgbClr val="0000FF"/>
                </a:solidFill>
                <a:effectLst/>
                <a:ea typeface="ＭＳ Ｐゴシック" pitchFamily="-112" charset="-128"/>
              </a:rPr>
              <a:t>does not create new </a:t>
            </a:r>
            <a:r>
              <a:rPr lang="en-US" altLang="zh-CN" sz="1400" dirty="0" smtClean="0">
                <a:solidFill>
                  <a:srgbClr val="0000FF"/>
                </a:solidFill>
                <a:effectLst/>
                <a:ea typeface="ＭＳ Ｐゴシック" pitchFamily="-112" charset="-128"/>
              </a:rPr>
              <a:t>structures</a:t>
            </a:r>
            <a:r>
              <a:rPr lang="en-US" altLang="zh-CN" sz="1400" dirty="0" smtClean="0">
                <a:effectLst/>
                <a:ea typeface="ＭＳ Ｐゴシック" pitchFamily="-112" charset="-128"/>
              </a:rPr>
              <a:t>, e.g., new connectivity or topology</a:t>
            </a:r>
          </a:p>
          <a:p>
            <a:pPr lvl="1" eaLnBrk="1" hangingPunct="1">
              <a:spcBef>
                <a:spcPts val="200"/>
              </a:spcBef>
              <a:spcAft>
                <a:spcPts val="200"/>
              </a:spcAft>
              <a:buFont typeface="Wingdings" pitchFamily="-112" charset="2"/>
              <a:buChar char="§"/>
              <a:defRPr/>
            </a:pPr>
            <a:r>
              <a:rPr lang="en-US" altLang="zh-CN" sz="1400" dirty="0" smtClean="0">
                <a:effectLst/>
                <a:ea typeface="ＭＳ Ｐゴシック" pitchFamily="-112" charset="-128"/>
              </a:rPr>
              <a:t>Modeling at the coarse level, refined modeling to follow</a:t>
            </a:r>
          </a:p>
          <a:p>
            <a:pPr lvl="1" eaLnBrk="1" hangingPunct="1">
              <a:spcBef>
                <a:spcPts val="200"/>
              </a:spcBef>
              <a:spcAft>
                <a:spcPts val="200"/>
              </a:spcAft>
              <a:buFont typeface="Wingdings" pitchFamily="-112" charset="2"/>
              <a:buChar char="§"/>
              <a:defRPr/>
            </a:pPr>
            <a:r>
              <a:rPr lang="en-US" altLang="zh-CN" sz="1400" dirty="0" smtClean="0">
                <a:effectLst/>
                <a:ea typeface="ＭＳ Ｐゴシック" pitchFamily="-112" charset="-128"/>
              </a:rPr>
              <a:t>Resemblance to photographed object is only through silhouette matching</a:t>
            </a:r>
          </a:p>
          <a:p>
            <a:pPr lvl="1" eaLnBrk="1" hangingPunct="1">
              <a:spcBef>
                <a:spcPts val="200"/>
              </a:spcBef>
              <a:spcAft>
                <a:spcPts val="200"/>
              </a:spcAft>
              <a:buFont typeface="Wingdings" pitchFamily="-112" charset="2"/>
              <a:buChar char="§"/>
              <a:defRPr/>
            </a:pPr>
            <a:r>
              <a:rPr lang="en-US" altLang="zh-CN" sz="1400" dirty="0" smtClean="0">
                <a:effectLst/>
                <a:ea typeface="ＭＳ Ｐゴシック" pitchFamily="-112" charset="-128"/>
              </a:rPr>
              <a:t>Conflicts may occur between constraints to be enforced </a:t>
            </a:r>
            <a:endParaRPr lang="en-US" altLang="zh-CN" sz="1400" dirty="0">
              <a:effectLst/>
              <a:ea typeface="ＭＳ Ｐゴシック" pitchFamily="-112"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7398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8" name="Group 7"/>
          <p:cNvGrpSpPr/>
          <p:nvPr/>
        </p:nvGrpSpPr>
        <p:grpSpPr>
          <a:xfrm>
            <a:off x="762000" y="1828800"/>
            <a:ext cx="6325798" cy="2044700"/>
            <a:chOff x="762000" y="1828800"/>
            <a:chExt cx="6325798" cy="2044700"/>
          </a:xfrm>
        </p:grpSpPr>
        <p:pic>
          <p:nvPicPr>
            <p:cNvPr id="5" name="Picture 4"/>
            <p:cNvPicPr>
              <a:picLocks noChangeAspect="1"/>
            </p:cNvPicPr>
            <p:nvPr/>
          </p:nvPicPr>
          <p:blipFill>
            <a:blip r:embed="rId2"/>
            <a:stretch>
              <a:fillRect/>
            </a:stretch>
          </p:blipFill>
          <p:spPr>
            <a:xfrm>
              <a:off x="3048000" y="1828800"/>
              <a:ext cx="4039798" cy="2044700"/>
            </a:xfrm>
            <a:prstGeom prst="rect">
              <a:avLst/>
            </a:prstGeom>
          </p:spPr>
        </p:pic>
        <p:sp>
          <p:nvSpPr>
            <p:cNvPr id="6" name="TextBox 5"/>
            <p:cNvSpPr txBox="1"/>
            <p:nvPr/>
          </p:nvSpPr>
          <p:spPr>
            <a:xfrm>
              <a:off x="762000" y="3166646"/>
              <a:ext cx="1905000" cy="338554"/>
            </a:xfrm>
            <a:prstGeom prst="rect">
              <a:avLst/>
            </a:prstGeom>
            <a:noFill/>
          </p:spPr>
          <p:txBody>
            <a:bodyPr wrap="square" rtlCol="0">
              <a:spAutoFit/>
            </a:bodyPr>
            <a:lstStyle/>
            <a:p>
              <a:r>
                <a:rPr lang="en-US" sz="1600" dirty="0" smtClean="0"/>
                <a:t>Random candidate</a:t>
              </a:r>
              <a:endParaRPr lang="en-US" sz="1600" dirty="0"/>
            </a:p>
          </p:txBody>
        </p:sp>
        <p:sp>
          <p:nvSpPr>
            <p:cNvPr id="7" name="Right Arrow 6"/>
            <p:cNvSpPr/>
            <p:nvPr/>
          </p:nvSpPr>
          <p:spPr>
            <a:xfrm>
              <a:off x="2667000" y="3276600"/>
              <a:ext cx="381000" cy="152400"/>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2"/>
          <p:cNvSpPr>
            <a:spLocks noGrp="1"/>
          </p:cNvSpPr>
          <p:nvPr>
            <p:ph type="title"/>
          </p:nvPr>
        </p:nvSpPr>
        <p:spPr/>
        <p:txBody>
          <a:bodyPr/>
          <a:lstStyle/>
          <a:p>
            <a:r>
              <a:rPr lang="en-US" sz="2400" dirty="0" smtClean="0">
                <a:latin typeface="+mn-lt"/>
              </a:rPr>
              <a:t>Conflicting constraints</a:t>
            </a:r>
            <a:endParaRPr lang="en-US" sz="2400" dirty="0">
              <a:latin typeface="+mn-lt"/>
            </a:endParaRPr>
          </a:p>
        </p:txBody>
      </p:sp>
      <p:pic>
        <p:nvPicPr>
          <p:cNvPr id="4" name="Picture 3"/>
          <p:cNvPicPr>
            <a:picLocks noChangeAspect="1"/>
          </p:cNvPicPr>
          <p:nvPr/>
        </p:nvPicPr>
        <p:blipFill>
          <a:blip r:embed="rId3"/>
          <a:stretch>
            <a:fillRect/>
          </a:stretch>
        </p:blipFill>
        <p:spPr>
          <a:xfrm>
            <a:off x="228600" y="838200"/>
            <a:ext cx="3479800" cy="17179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de-DE" sz="2400" b="1" smtClean="0">
                <a:solidFill>
                  <a:schemeClr val="bg2"/>
                </a:solidFill>
                <a:effectLst>
                  <a:outerShdw blurRad="50800" dist="38100" dir="2700000" algn="tl" rotWithShape="0">
                    <a:schemeClr val="accent4">
                      <a:alpha val="43000"/>
                    </a:schemeClr>
                  </a:outerShdw>
                </a:effectLst>
                <a:latin typeface="Arial Bold" charset="0"/>
              </a:rPr>
              <a:t>Future work</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sp>
        <p:nvSpPr>
          <p:cNvPr id="5" name="Rectangle 3"/>
          <p:cNvSpPr txBox="1">
            <a:spLocks noChangeArrowheads="1"/>
          </p:cNvSpPr>
          <p:nvPr/>
        </p:nvSpPr>
        <p:spPr bwMode="auto">
          <a:xfrm>
            <a:off x="279400" y="840460"/>
            <a:ext cx="6732588" cy="1430615"/>
          </a:xfrm>
          <a:prstGeom prst="rect">
            <a:avLst/>
          </a:prstGeom>
          <a:noFill/>
          <a:ln w="9525">
            <a:noFill/>
            <a:miter lim="800000"/>
            <a:headEnd/>
            <a:tailEnd/>
          </a:ln>
          <a:effectLst/>
        </p:spPr>
        <p:txBody>
          <a:bodyPr vert="horz" wrap="square" lIns="73152" tIns="36576" rIns="73152" bIns="36576" numCol="1" anchor="t" anchorCtr="0" compatLnSpc="1">
            <a:prstTxWarp prst="textNoShape">
              <a:avLst/>
            </a:prstTxWarp>
          </a:bodyPr>
          <a:lstStyle>
            <a:lvl1pPr marL="273050" indent="-273050" algn="l" rtl="0" eaLnBrk="0" fontAlgn="base" hangingPunct="0">
              <a:lnSpc>
                <a:spcPct val="110000"/>
              </a:lnSpc>
              <a:spcBef>
                <a:spcPts val="475"/>
              </a:spcBef>
              <a:spcAft>
                <a:spcPts val="475"/>
              </a:spcAft>
              <a:buClr>
                <a:schemeClr val="accent6"/>
              </a:buClr>
              <a:buSzPct val="110000"/>
              <a:buChar char="•"/>
              <a:defRPr sz="2500">
                <a:solidFill>
                  <a:schemeClr val="tx1"/>
                </a:solidFill>
                <a:effectLst>
                  <a:outerShdw blurRad="50800" dist="38100" dir="2700000">
                    <a:srgbClr val="000000">
                      <a:alpha val="43000"/>
                    </a:srgbClr>
                  </a:outerShdw>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chemeClr val="accent6"/>
              </a:buClr>
              <a:buSzPct val="110000"/>
              <a:buFont typeface="Arial" charset="0"/>
              <a:buChar char="–"/>
              <a:defRPr sz="2100">
                <a:solidFill>
                  <a:schemeClr val="tx1"/>
                </a:solidFill>
                <a:effectLst>
                  <a:outerShdw blurRad="50800" dist="38100" dir="2700000">
                    <a:srgbClr val="000000">
                      <a:alpha val="43000"/>
                    </a:srgbClr>
                  </a:outerShdw>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chemeClr val="accent6"/>
              </a:buClr>
              <a:buSzPct val="110000"/>
              <a:buChar char="•"/>
              <a:defRPr sz="1700">
                <a:solidFill>
                  <a:schemeClr val="tx1"/>
                </a:solidFill>
                <a:effectLst>
                  <a:outerShdw blurRad="50800" dist="38100" dir="2700000">
                    <a:srgbClr val="000000">
                      <a:alpha val="43000"/>
                    </a:srgbClr>
                  </a:outerShdw>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a:lstStyle>
          <a:p>
            <a:pPr eaLnBrk="1" hangingPunct="1">
              <a:spcBef>
                <a:spcPts val="200"/>
              </a:spcBef>
              <a:spcAft>
                <a:spcPts val="200"/>
              </a:spcAft>
              <a:buFont typeface="Wingdings" pitchFamily="-112" charset="2"/>
              <a:buChar char="§"/>
              <a:defRPr/>
            </a:pPr>
            <a:r>
              <a:rPr lang="en-US" altLang="zh-CN" sz="1800" dirty="0">
                <a:effectLst/>
                <a:ea typeface="ＭＳ Ｐゴシック" pitchFamily="-112" charset="-128"/>
              </a:rPr>
              <a:t>Photo-inspired model deformation only a start</a:t>
            </a:r>
            <a:endParaRPr lang="en-US" altLang="zh-CN" sz="1800" dirty="0" smtClean="0">
              <a:effectLst/>
              <a:ea typeface="ＭＳ Ｐゴシック" pitchFamily="-112" charset="-128"/>
            </a:endParaRPr>
          </a:p>
          <a:p>
            <a:pPr eaLnBrk="1" hangingPunct="1">
              <a:spcBef>
                <a:spcPts val="200"/>
              </a:spcBef>
              <a:spcAft>
                <a:spcPts val="200"/>
              </a:spcAft>
              <a:buFont typeface="Wingdings" pitchFamily="-112" charset="2"/>
              <a:buChar char="§"/>
              <a:defRPr/>
            </a:pPr>
            <a:r>
              <a:rPr lang="en-US" altLang="zh-CN" sz="1800" dirty="0" smtClean="0">
                <a:effectLst/>
                <a:ea typeface="ＭＳ Ｐゴシック" pitchFamily="-112" charset="-128"/>
              </a:rPr>
              <a:t>Other </a:t>
            </a:r>
            <a:r>
              <a:rPr lang="en-US" altLang="zh-CN" sz="1800" dirty="0">
                <a:effectLst/>
                <a:ea typeface="ＭＳ Ｐゴシック" pitchFamily="-112" charset="-128"/>
              </a:rPr>
              <a:t>inspirations for 3D content creation</a:t>
            </a:r>
          </a:p>
          <a:p>
            <a:pPr lvl="1" eaLnBrk="1" hangingPunct="1">
              <a:spcBef>
                <a:spcPts val="200"/>
              </a:spcBef>
              <a:spcAft>
                <a:spcPts val="200"/>
              </a:spcAft>
              <a:buFont typeface="Wingdings" pitchFamily="-112" charset="2"/>
              <a:buChar char="§"/>
              <a:defRPr/>
            </a:pPr>
            <a:r>
              <a:rPr lang="en-US" altLang="zh-CN" sz="1400" dirty="0">
                <a:solidFill>
                  <a:srgbClr val="0000FF"/>
                </a:solidFill>
                <a:effectLst/>
                <a:ea typeface="ＭＳ Ｐゴシック" pitchFamily="-112" charset="-128"/>
              </a:rPr>
              <a:t>Sketch-inspired </a:t>
            </a:r>
            <a:r>
              <a:rPr lang="en-US" altLang="zh-CN" sz="1400" dirty="0">
                <a:effectLst/>
                <a:ea typeface="ＭＳ Ｐゴシック" pitchFamily="-112" charset="-128"/>
              </a:rPr>
              <a:t>model </a:t>
            </a:r>
            <a:r>
              <a:rPr lang="en-US" altLang="zh-CN" sz="1400" dirty="0" smtClean="0">
                <a:effectLst/>
                <a:ea typeface="ＭＳ Ｐゴシック" pitchFamily="-112" charset="-128"/>
              </a:rPr>
              <a:t>variation</a:t>
            </a:r>
          </a:p>
          <a:p>
            <a:pPr lvl="1" eaLnBrk="1" hangingPunct="1">
              <a:spcBef>
                <a:spcPts val="200"/>
              </a:spcBef>
              <a:spcAft>
                <a:spcPts val="200"/>
              </a:spcAft>
              <a:buFont typeface="Wingdings" pitchFamily="-112" charset="2"/>
              <a:buChar char="§"/>
              <a:defRPr/>
            </a:pPr>
            <a:r>
              <a:rPr lang="en-US" altLang="zh-CN" sz="1400" dirty="0" smtClean="0">
                <a:effectLst/>
                <a:ea typeface="ＭＳ Ｐゴシック" pitchFamily="-112" charset="-128"/>
              </a:rPr>
              <a:t>Interior feature curves</a:t>
            </a:r>
          </a:p>
          <a:p>
            <a:pPr eaLnBrk="1" hangingPunct="1">
              <a:spcBef>
                <a:spcPts val="200"/>
              </a:spcBef>
              <a:spcAft>
                <a:spcPts val="200"/>
              </a:spcAft>
              <a:buFont typeface="Wingdings" pitchFamily="-112" charset="2"/>
              <a:buChar char="§"/>
              <a:defRPr/>
            </a:pPr>
            <a:endParaRPr lang="en-US" altLang="zh-CN" sz="1800" dirty="0" smtClean="0">
              <a:effectLst/>
              <a:ea typeface="ＭＳ Ｐゴシック" pitchFamily="-112" charset="-128"/>
            </a:endParaRPr>
          </a:p>
        </p:txBody>
      </p:sp>
      <p:pic>
        <p:nvPicPr>
          <p:cNvPr id="6" name="Picture 5"/>
          <p:cNvPicPr>
            <a:picLocks noChangeAspect="1"/>
          </p:cNvPicPr>
          <p:nvPr/>
        </p:nvPicPr>
        <p:blipFill>
          <a:blip r:embed="rId4"/>
          <a:stretch>
            <a:fillRect/>
          </a:stretch>
        </p:blipFill>
        <p:spPr>
          <a:xfrm>
            <a:off x="4953000" y="1295400"/>
            <a:ext cx="1676400" cy="2296438"/>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465067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de-DE" sz="2400" b="1" smtClean="0">
                <a:solidFill>
                  <a:schemeClr val="bg2"/>
                </a:solidFill>
                <a:effectLst>
                  <a:outerShdw blurRad="50800" dist="38100" dir="2700000" algn="tl" rotWithShape="0">
                    <a:schemeClr val="accent4">
                      <a:alpha val="43000"/>
                    </a:schemeClr>
                  </a:outerShdw>
                </a:effectLst>
                <a:latin typeface="Arial Bold" charset="0"/>
              </a:rPr>
              <a:t>Future work</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sp>
        <p:nvSpPr>
          <p:cNvPr id="5" name="Rectangle 3"/>
          <p:cNvSpPr txBox="1">
            <a:spLocks noChangeArrowheads="1"/>
          </p:cNvSpPr>
          <p:nvPr/>
        </p:nvSpPr>
        <p:spPr bwMode="auto">
          <a:xfrm>
            <a:off x="279400" y="840460"/>
            <a:ext cx="6732588" cy="2969088"/>
          </a:xfrm>
          <a:prstGeom prst="rect">
            <a:avLst/>
          </a:prstGeom>
          <a:noFill/>
          <a:ln w="9525">
            <a:noFill/>
            <a:miter lim="800000"/>
            <a:headEnd/>
            <a:tailEnd/>
          </a:ln>
          <a:effectLst/>
        </p:spPr>
        <p:txBody>
          <a:bodyPr vert="horz" wrap="square" lIns="73152" tIns="36576" rIns="73152" bIns="36576" numCol="1" anchor="t" anchorCtr="0" compatLnSpc="1">
            <a:prstTxWarp prst="textNoShape">
              <a:avLst/>
            </a:prstTxWarp>
          </a:bodyPr>
          <a:lstStyle>
            <a:lvl1pPr marL="273050" indent="-273050" algn="l" rtl="0" eaLnBrk="0" fontAlgn="base" hangingPunct="0">
              <a:lnSpc>
                <a:spcPct val="110000"/>
              </a:lnSpc>
              <a:spcBef>
                <a:spcPts val="475"/>
              </a:spcBef>
              <a:spcAft>
                <a:spcPts val="475"/>
              </a:spcAft>
              <a:buClr>
                <a:schemeClr val="accent6"/>
              </a:buClr>
              <a:buSzPct val="110000"/>
              <a:buChar char="•"/>
              <a:defRPr sz="2500">
                <a:solidFill>
                  <a:schemeClr val="tx1"/>
                </a:solidFill>
                <a:effectLst>
                  <a:outerShdw blurRad="50800" dist="38100" dir="2700000">
                    <a:srgbClr val="000000">
                      <a:alpha val="43000"/>
                    </a:srgbClr>
                  </a:outerShdw>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chemeClr val="accent6"/>
              </a:buClr>
              <a:buSzPct val="110000"/>
              <a:buFont typeface="Arial" charset="0"/>
              <a:buChar char="–"/>
              <a:defRPr sz="2100">
                <a:solidFill>
                  <a:schemeClr val="tx1"/>
                </a:solidFill>
                <a:effectLst>
                  <a:outerShdw blurRad="50800" dist="38100" dir="2700000">
                    <a:srgbClr val="000000">
                      <a:alpha val="43000"/>
                    </a:srgbClr>
                  </a:outerShdw>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chemeClr val="accent6"/>
              </a:buClr>
              <a:buSzPct val="110000"/>
              <a:buChar char="•"/>
              <a:defRPr sz="1700">
                <a:solidFill>
                  <a:schemeClr val="tx1"/>
                </a:solidFill>
                <a:effectLst>
                  <a:outerShdw blurRad="50800" dist="38100" dir="2700000">
                    <a:srgbClr val="000000">
                      <a:alpha val="43000"/>
                    </a:srgbClr>
                  </a:outerShdw>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a:lstStyle>
          <a:p>
            <a:pPr eaLnBrk="1" hangingPunct="1">
              <a:spcBef>
                <a:spcPts val="200"/>
              </a:spcBef>
              <a:spcAft>
                <a:spcPts val="200"/>
              </a:spcAft>
              <a:buFont typeface="Wingdings" pitchFamily="-112" charset="2"/>
              <a:buChar char="§"/>
              <a:defRPr/>
            </a:pPr>
            <a:r>
              <a:rPr lang="en-US" altLang="zh-CN" sz="1800" dirty="0">
                <a:effectLst/>
                <a:ea typeface="ＭＳ Ｐゴシック" pitchFamily="-112" charset="-128"/>
              </a:rPr>
              <a:t>Photo-inspired model deformation only a start</a:t>
            </a:r>
            <a:endParaRPr lang="en-US" altLang="zh-CN" sz="1800" dirty="0" smtClean="0">
              <a:effectLst/>
              <a:ea typeface="ＭＳ Ｐゴシック" pitchFamily="-112" charset="-128"/>
            </a:endParaRPr>
          </a:p>
          <a:p>
            <a:pPr eaLnBrk="1" hangingPunct="1">
              <a:spcBef>
                <a:spcPts val="200"/>
              </a:spcBef>
              <a:spcAft>
                <a:spcPts val="200"/>
              </a:spcAft>
              <a:buFont typeface="Wingdings" pitchFamily="-112" charset="2"/>
              <a:buChar char="§"/>
              <a:defRPr/>
            </a:pPr>
            <a:r>
              <a:rPr lang="en-US" altLang="zh-CN" sz="1800" dirty="0" smtClean="0">
                <a:effectLst/>
                <a:ea typeface="ＭＳ Ｐゴシック" pitchFamily="-112" charset="-128"/>
              </a:rPr>
              <a:t>Other </a:t>
            </a:r>
            <a:r>
              <a:rPr lang="en-US" altLang="zh-CN" sz="1800" dirty="0">
                <a:effectLst/>
                <a:ea typeface="ＭＳ Ｐゴシック" pitchFamily="-112" charset="-128"/>
              </a:rPr>
              <a:t>inspirations for 3D content creation</a:t>
            </a:r>
          </a:p>
          <a:p>
            <a:pPr lvl="1" eaLnBrk="1" hangingPunct="1">
              <a:spcBef>
                <a:spcPts val="200"/>
              </a:spcBef>
              <a:spcAft>
                <a:spcPts val="200"/>
              </a:spcAft>
              <a:buFont typeface="Wingdings" pitchFamily="-112" charset="2"/>
              <a:buChar char="§"/>
              <a:defRPr/>
            </a:pPr>
            <a:r>
              <a:rPr lang="en-US" altLang="zh-CN" sz="1400" dirty="0">
                <a:solidFill>
                  <a:srgbClr val="0000FF"/>
                </a:solidFill>
                <a:effectLst/>
                <a:ea typeface="ＭＳ Ｐゴシック" pitchFamily="-112" charset="-128"/>
              </a:rPr>
              <a:t>Sketch-inspired </a:t>
            </a:r>
            <a:r>
              <a:rPr lang="en-US" altLang="zh-CN" sz="1400" dirty="0">
                <a:effectLst/>
                <a:ea typeface="ＭＳ Ｐゴシック" pitchFamily="-112" charset="-128"/>
              </a:rPr>
              <a:t>model </a:t>
            </a:r>
            <a:r>
              <a:rPr lang="en-US" altLang="zh-CN" sz="1400" dirty="0" smtClean="0">
                <a:effectLst/>
                <a:ea typeface="ＭＳ Ｐゴシック" pitchFamily="-112" charset="-128"/>
              </a:rPr>
              <a:t>variation</a:t>
            </a:r>
          </a:p>
          <a:p>
            <a:pPr lvl="1" eaLnBrk="1" hangingPunct="1">
              <a:spcBef>
                <a:spcPts val="200"/>
              </a:spcBef>
              <a:spcAft>
                <a:spcPts val="200"/>
              </a:spcAft>
              <a:buFont typeface="Wingdings" pitchFamily="-112" charset="2"/>
              <a:buChar char="§"/>
              <a:defRPr/>
            </a:pPr>
            <a:r>
              <a:rPr lang="en-US" altLang="zh-CN" sz="1400" dirty="0" smtClean="0">
                <a:effectLst/>
                <a:ea typeface="ＭＳ Ｐゴシック" pitchFamily="-112" charset="-128"/>
              </a:rPr>
              <a:t>Interior feature curves</a:t>
            </a:r>
          </a:p>
          <a:p>
            <a:pPr lvl="1" eaLnBrk="1" hangingPunct="1">
              <a:spcBef>
                <a:spcPts val="200"/>
              </a:spcBef>
              <a:spcAft>
                <a:spcPts val="200"/>
              </a:spcAft>
              <a:buFont typeface="Wingdings" pitchFamily="-112" charset="2"/>
              <a:buChar char="§"/>
              <a:defRPr/>
            </a:pPr>
            <a:endParaRPr lang="en-US" altLang="zh-CN" sz="1400" dirty="0" smtClean="0">
              <a:effectLst/>
              <a:ea typeface="ＭＳ Ｐゴシック" pitchFamily="-112" charset="-128"/>
            </a:endParaRPr>
          </a:p>
          <a:p>
            <a:pPr eaLnBrk="1" hangingPunct="1">
              <a:spcBef>
                <a:spcPts val="200"/>
              </a:spcBef>
              <a:spcAft>
                <a:spcPts val="200"/>
              </a:spcAft>
              <a:buFont typeface="Wingdings" pitchFamily="-112" charset="2"/>
              <a:buChar char="§"/>
              <a:defRPr/>
            </a:pPr>
            <a:r>
              <a:rPr lang="en-US" altLang="zh-CN" sz="1800" dirty="0" smtClean="0">
                <a:effectLst/>
                <a:ea typeface="ＭＳ Ｐゴシック" pitchFamily="-112" charset="-128"/>
              </a:rPr>
              <a:t>Bigger questions</a:t>
            </a:r>
          </a:p>
          <a:p>
            <a:pPr lvl="1" eaLnBrk="1" hangingPunct="1">
              <a:spcBef>
                <a:spcPts val="200"/>
              </a:spcBef>
              <a:spcAft>
                <a:spcPts val="200"/>
              </a:spcAft>
              <a:buFont typeface="Wingdings" pitchFamily="-112" charset="2"/>
              <a:buChar char="§"/>
              <a:defRPr/>
            </a:pPr>
            <a:r>
              <a:rPr lang="en-US" altLang="zh-CN" sz="1400" dirty="0" smtClean="0">
                <a:effectLst/>
                <a:ea typeface="ＭＳ Ｐゴシック" pitchFamily="-112" charset="-128"/>
              </a:rPr>
              <a:t>A common high-level structural representation, for individual or a set? −−− low-level mesh reps seem like the wrong choice for modeling</a:t>
            </a:r>
          </a:p>
          <a:p>
            <a:pPr lvl="1" eaLnBrk="1" hangingPunct="1">
              <a:spcBef>
                <a:spcPts val="200"/>
              </a:spcBef>
              <a:spcAft>
                <a:spcPts val="200"/>
              </a:spcAft>
              <a:buFont typeface="Wingdings" pitchFamily="-112" charset="2"/>
              <a:buChar char="§"/>
              <a:defRPr/>
            </a:pPr>
            <a:r>
              <a:rPr lang="en-US" altLang="zh-CN" sz="1400" dirty="0" smtClean="0">
                <a:effectLst/>
                <a:ea typeface="ＭＳ Ｐゴシック" pitchFamily="-112" charset="-128"/>
              </a:rPr>
              <a:t>Easy creation of new structures (topology) that well retain pre-analyzed structures −−− from geometry creation to structure creation</a:t>
            </a:r>
          </a:p>
          <a:p>
            <a:pPr eaLnBrk="1" hangingPunct="1">
              <a:spcBef>
                <a:spcPts val="200"/>
              </a:spcBef>
              <a:spcAft>
                <a:spcPts val="200"/>
              </a:spcAft>
              <a:buFont typeface="Wingdings" pitchFamily="-112" charset="2"/>
              <a:buChar char="§"/>
              <a:defRPr/>
            </a:pPr>
            <a:endParaRPr lang="en-US" altLang="zh-CN" sz="1800" dirty="0" smtClean="0">
              <a:effectLst/>
              <a:ea typeface="ＭＳ Ｐゴシック" pitchFamily="-112"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465067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de-DE" sz="2400" b="1" smtClean="0">
                <a:solidFill>
                  <a:schemeClr val="bg2"/>
                </a:solidFill>
                <a:effectLst>
                  <a:outerShdw blurRad="50800" dist="38100" dir="2700000" algn="tl" rotWithShape="0">
                    <a:schemeClr val="accent4">
                      <a:alpha val="43000"/>
                    </a:schemeClr>
                  </a:outerShdw>
                </a:effectLst>
                <a:latin typeface="Arial Bold" charset="0"/>
              </a:rPr>
              <a:t>Acknowledgement</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1"/>
          </p:nvPr>
        </p:nvSpPr>
        <p:spPr>
          <a:xfrm>
            <a:off x="279399" y="842963"/>
            <a:ext cx="6943439" cy="3119437"/>
          </a:xfrm>
        </p:spPr>
        <p:txBody>
          <a:bodyPr/>
          <a:lstStyle/>
          <a:p>
            <a:pPr eaLnBrk="1" hangingPunct="1">
              <a:spcBef>
                <a:spcPts val="200"/>
              </a:spcBef>
              <a:spcAft>
                <a:spcPts val="200"/>
              </a:spcAft>
              <a:buClr>
                <a:schemeClr val="accent6"/>
              </a:buClr>
              <a:buFont typeface="Wingdings" pitchFamily="-112" charset="2"/>
              <a:buChar char="§"/>
              <a:defRPr/>
            </a:pPr>
            <a:r>
              <a:rPr lang="en-US" altLang="zh-CN" sz="1800" dirty="0">
                <a:effectLst/>
                <a:ea typeface="ＭＳ Ｐゴシック" pitchFamily="-112" charset="-128"/>
              </a:rPr>
              <a:t>Anonymous </a:t>
            </a:r>
            <a:r>
              <a:rPr lang="en-US" altLang="zh-CN" sz="1800" dirty="0" smtClean="0">
                <a:effectLst/>
                <a:ea typeface="ＭＳ Ｐゴシック" pitchFamily="-112" charset="-128"/>
              </a:rPr>
              <a:t>reviewers</a:t>
            </a:r>
          </a:p>
          <a:p>
            <a:pPr eaLnBrk="1" hangingPunct="1">
              <a:spcBef>
                <a:spcPts val="200"/>
              </a:spcBef>
              <a:spcAft>
                <a:spcPts val="200"/>
              </a:spcAft>
              <a:buClr>
                <a:schemeClr val="accent6"/>
              </a:buClr>
              <a:buFont typeface="Wingdings" pitchFamily="-112" charset="2"/>
              <a:buChar char="§"/>
              <a:defRPr/>
            </a:pPr>
            <a:r>
              <a:rPr lang="en-US" altLang="zh-CN" sz="1800" dirty="0" smtClean="0">
                <a:effectLst/>
                <a:ea typeface="ＭＳ Ｐゴシック" pitchFamily="-112" charset="-128"/>
              </a:rPr>
              <a:t>The authors </a:t>
            </a:r>
            <a:r>
              <a:rPr lang="en-US" altLang="zh-CN" sz="1800" dirty="0">
                <a:effectLst/>
                <a:ea typeface="ＭＳ Ｐゴシック" pitchFamily="-112" charset="-128"/>
              </a:rPr>
              <a:t>of [</a:t>
            </a:r>
            <a:r>
              <a:rPr lang="en-US" altLang="zh-CN" sz="1800" dirty="0" err="1">
                <a:effectLst/>
                <a:ea typeface="ＭＳ Ｐゴシック" pitchFamily="-112" charset="-128"/>
              </a:rPr>
              <a:t>Zheng</a:t>
            </a:r>
            <a:r>
              <a:rPr lang="en-US" altLang="zh-CN" sz="1800" dirty="0">
                <a:effectLst/>
                <a:ea typeface="ＭＳ Ｐゴシック" pitchFamily="-112" charset="-128"/>
              </a:rPr>
              <a:t> et al. </a:t>
            </a:r>
            <a:r>
              <a:rPr lang="en-US" altLang="zh-CN" sz="1800" dirty="0" smtClean="0">
                <a:effectLst/>
                <a:ea typeface="ＭＳ Ｐゴシック" pitchFamily="-112" charset="-128"/>
              </a:rPr>
              <a:t>EG 2011]</a:t>
            </a:r>
          </a:p>
          <a:p>
            <a:pPr eaLnBrk="1" hangingPunct="1">
              <a:spcBef>
                <a:spcPts val="200"/>
              </a:spcBef>
              <a:spcAft>
                <a:spcPts val="200"/>
              </a:spcAft>
              <a:buClr>
                <a:schemeClr val="accent6"/>
              </a:buClr>
              <a:buFont typeface="Wingdings" pitchFamily="-112" charset="2"/>
              <a:buChar char="§"/>
              <a:defRPr/>
            </a:pPr>
            <a:r>
              <a:rPr lang="en-US" altLang="zh-CN" sz="1800" dirty="0" err="1" smtClean="0">
                <a:effectLst/>
                <a:ea typeface="ＭＳ Ｐゴシック" pitchFamily="-112" charset="-128"/>
              </a:rPr>
              <a:t>Aiping</a:t>
            </a:r>
            <a:r>
              <a:rPr lang="en-US" altLang="zh-CN" sz="1800" dirty="0" smtClean="0">
                <a:effectLst/>
                <a:ea typeface="ＭＳ Ｐゴシック" pitchFamily="-112" charset="-128"/>
              </a:rPr>
              <a:t> Wang from NUDT</a:t>
            </a:r>
          </a:p>
          <a:p>
            <a:pPr eaLnBrk="1" hangingPunct="1">
              <a:spcBef>
                <a:spcPts val="200"/>
              </a:spcBef>
              <a:spcAft>
                <a:spcPts val="200"/>
              </a:spcAft>
              <a:buClr>
                <a:schemeClr val="accent6"/>
              </a:buClr>
              <a:buFont typeface="Wingdings" pitchFamily="-112" charset="2"/>
              <a:buChar char="§"/>
              <a:defRPr/>
            </a:pPr>
            <a:r>
              <a:rPr lang="en-US" altLang="zh-CN" sz="1800" dirty="0" smtClean="0">
                <a:effectLst/>
                <a:ea typeface="ＭＳ Ｐゴシック" pitchFamily="-112" charset="-128"/>
              </a:rPr>
              <a:t>Grants</a:t>
            </a:r>
          </a:p>
          <a:p>
            <a:pPr lvl="1" eaLnBrk="1" hangingPunct="1">
              <a:spcBef>
                <a:spcPts val="200"/>
              </a:spcBef>
              <a:spcAft>
                <a:spcPts val="200"/>
              </a:spcAft>
              <a:buFont typeface="Wingdings" pitchFamily="-112" charset="2"/>
              <a:buChar char="§"/>
              <a:defRPr/>
            </a:pPr>
            <a:r>
              <a:rPr lang="en-US" altLang="zh-CN" sz="1400" dirty="0" smtClean="0">
                <a:effectLst/>
                <a:ea typeface="ＭＳ Ｐゴシック" pitchFamily="-112" charset="-128"/>
              </a:rPr>
              <a:t>NSERC (No</a:t>
            </a:r>
            <a:r>
              <a:rPr lang="en-US" altLang="zh-CN" sz="1400" dirty="0">
                <a:effectLst/>
                <a:ea typeface="ＭＳ Ｐゴシック" pitchFamily="-112" charset="-128"/>
              </a:rPr>
              <a:t>. 611370</a:t>
            </a:r>
            <a:r>
              <a:rPr lang="en-US" altLang="zh-CN" sz="1400" dirty="0" smtClean="0">
                <a:effectLst/>
                <a:ea typeface="ＭＳ Ｐゴシック" pitchFamily="-112" charset="-128"/>
              </a:rPr>
              <a:t>)</a:t>
            </a:r>
          </a:p>
          <a:p>
            <a:pPr lvl="1" eaLnBrk="1" hangingPunct="1">
              <a:spcBef>
                <a:spcPts val="200"/>
              </a:spcBef>
              <a:spcAft>
                <a:spcPts val="200"/>
              </a:spcAft>
              <a:buFont typeface="Wingdings" pitchFamily="-112" charset="2"/>
              <a:buChar char="§"/>
              <a:defRPr/>
            </a:pPr>
            <a:r>
              <a:rPr lang="en-US" altLang="zh-CN" sz="1400" dirty="0">
                <a:effectLst/>
                <a:ea typeface="ＭＳ Ｐゴシック" pitchFamily="-112" charset="-128"/>
              </a:rPr>
              <a:t>Doctoral Program of </a:t>
            </a:r>
            <a:r>
              <a:rPr lang="en-US" altLang="zh-CN" sz="1400" dirty="0" smtClean="0">
                <a:effectLst/>
                <a:ea typeface="ＭＳ Ｐゴシック" pitchFamily="-112" charset="-128"/>
              </a:rPr>
              <a:t>Higher Education </a:t>
            </a:r>
            <a:r>
              <a:rPr lang="en-US" altLang="zh-CN" sz="1400" dirty="0">
                <a:effectLst/>
                <a:ea typeface="ＭＳ Ｐゴシック" pitchFamily="-112" charset="-128"/>
              </a:rPr>
              <a:t>of China (No. 20104307110003</a:t>
            </a:r>
            <a:r>
              <a:rPr lang="en-US" altLang="zh-CN" sz="1400" dirty="0" smtClean="0">
                <a:effectLst/>
                <a:ea typeface="ＭＳ Ｐゴシック" pitchFamily="-112" charset="-128"/>
              </a:rPr>
              <a:t>)</a:t>
            </a:r>
          </a:p>
          <a:p>
            <a:pPr lvl="1" eaLnBrk="1" hangingPunct="1">
              <a:spcBef>
                <a:spcPts val="200"/>
              </a:spcBef>
              <a:spcAft>
                <a:spcPts val="200"/>
              </a:spcAft>
              <a:buFont typeface="Wingdings" pitchFamily="-112" charset="2"/>
              <a:buChar char="§"/>
              <a:defRPr/>
            </a:pPr>
            <a:r>
              <a:rPr lang="en-US" altLang="zh-CN" sz="1400" dirty="0" smtClean="0">
                <a:effectLst/>
                <a:ea typeface="ＭＳ Ｐゴシック" pitchFamily="-112" charset="-128"/>
              </a:rPr>
              <a:t>the </a:t>
            </a:r>
            <a:r>
              <a:rPr lang="en-US" altLang="zh-CN" sz="1400" dirty="0">
                <a:effectLst/>
                <a:ea typeface="ＭＳ Ｐゴシック" pitchFamily="-112" charset="-128"/>
              </a:rPr>
              <a:t>Israel Science </a:t>
            </a:r>
            <a:r>
              <a:rPr lang="en-US" altLang="zh-CN" sz="1400" dirty="0" smtClean="0">
                <a:effectLst/>
                <a:ea typeface="ＭＳ Ｐゴシック" pitchFamily="-112" charset="-128"/>
              </a:rPr>
              <a:t>Foundation</a:t>
            </a:r>
          </a:p>
          <a:p>
            <a:pPr lvl="1" eaLnBrk="1" hangingPunct="1">
              <a:spcBef>
                <a:spcPts val="200"/>
              </a:spcBef>
              <a:spcAft>
                <a:spcPts val="200"/>
              </a:spcAft>
              <a:buFont typeface="Wingdings" pitchFamily="-112" charset="2"/>
              <a:buChar char="§"/>
              <a:defRPr/>
            </a:pPr>
            <a:r>
              <a:rPr lang="en-US" altLang="zh-CN" sz="1400" dirty="0">
                <a:effectLst/>
                <a:ea typeface="ＭＳ Ｐゴシック" pitchFamily="-112" charset="-128"/>
              </a:rPr>
              <a:t>National Natural </a:t>
            </a:r>
            <a:r>
              <a:rPr lang="en-US" altLang="zh-CN" sz="1400" dirty="0" smtClean="0">
                <a:effectLst/>
                <a:ea typeface="ＭＳ Ｐゴシック" pitchFamily="-112" charset="-128"/>
              </a:rPr>
              <a:t>Science Foundation </a:t>
            </a:r>
            <a:r>
              <a:rPr lang="en-US" altLang="zh-CN" sz="1400" dirty="0">
                <a:effectLst/>
                <a:ea typeface="ＭＳ Ｐゴシック" pitchFamily="-112" charset="-128"/>
              </a:rPr>
              <a:t>of China (61070071</a:t>
            </a:r>
            <a:r>
              <a:rPr lang="en-US" altLang="zh-CN" sz="1400" dirty="0" smtClean="0">
                <a:effectLst/>
                <a:ea typeface="ＭＳ Ｐゴシック" pitchFamily="-112" charset="-128"/>
              </a:rPr>
              <a:t>)</a:t>
            </a:r>
          </a:p>
          <a:p>
            <a:pPr lvl="1" eaLnBrk="1" hangingPunct="1">
              <a:spcBef>
                <a:spcPts val="200"/>
              </a:spcBef>
              <a:spcAft>
                <a:spcPts val="200"/>
              </a:spcAft>
              <a:buFont typeface="Wingdings" pitchFamily="-112" charset="2"/>
              <a:buChar char="§"/>
              <a:defRPr/>
            </a:pPr>
            <a:r>
              <a:rPr lang="en-US" altLang="zh-CN" sz="1400" dirty="0">
                <a:effectLst/>
                <a:ea typeface="ＭＳ Ｐゴシック" pitchFamily="-112" charset="-128"/>
              </a:rPr>
              <a:t>973 National </a:t>
            </a:r>
            <a:r>
              <a:rPr lang="en-US" altLang="zh-CN" sz="1400" dirty="0" smtClean="0">
                <a:effectLst/>
                <a:ea typeface="ＭＳ Ｐゴシック" pitchFamily="-112" charset="-128"/>
              </a:rPr>
              <a:t>Key Basic </a:t>
            </a:r>
            <a:r>
              <a:rPr lang="en-US" altLang="zh-CN" sz="1400" dirty="0">
                <a:effectLst/>
                <a:ea typeface="ＭＳ Ｐゴシック" pitchFamily="-112" charset="-128"/>
              </a:rPr>
              <a:t>Research Foundation of China (No. 2009CB320801).</a:t>
            </a:r>
          </a:p>
          <a:p>
            <a:pPr eaLnBrk="1" hangingPunct="1">
              <a:spcBef>
                <a:spcPts val="200"/>
              </a:spcBef>
              <a:spcAft>
                <a:spcPts val="200"/>
              </a:spcAft>
              <a:buClr>
                <a:schemeClr val="accent6"/>
              </a:buClr>
              <a:buFont typeface="Wingdings" pitchFamily="-112" charset="2"/>
              <a:buChar char="§"/>
              <a:defRPr/>
            </a:pPr>
            <a:endParaRPr lang="en-US" altLang="zh-CN" sz="1800" dirty="0">
              <a:effectLst/>
              <a:ea typeface="ＭＳ Ｐゴシック" pitchFamily="-112" charset="-128"/>
            </a:endParaRPr>
          </a:p>
        </p:txBody>
      </p:sp>
      <p:pic>
        <p:nvPicPr>
          <p:cNvPr id="3" name="Picture 2" descr="S11_LogoHor.png"/>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79630" r="54197"/>
          <a:stretch/>
        </p:blipFill>
        <p:spPr>
          <a:xfrm>
            <a:off x="5638800" y="40256"/>
            <a:ext cx="1584039" cy="49314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183913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5" name="Rectangle 3"/>
          <p:cNvSpPr>
            <a:spLocks noGrp="1"/>
          </p:cNvSpPr>
          <p:nvPr>
            <p:ph type="body" idx="4294967295"/>
          </p:nvPr>
        </p:nvSpPr>
        <p:spPr>
          <a:xfrm>
            <a:off x="244475" y="762000"/>
            <a:ext cx="6731000" cy="3063875"/>
          </a:xfrm>
        </p:spPr>
        <p:txBody>
          <a:bodyPr/>
          <a:lstStyle/>
          <a:p>
            <a:pPr>
              <a:lnSpc>
                <a:spcPct val="130000"/>
              </a:lnSpc>
              <a:buFont typeface="Wingdings" charset="2"/>
              <a:buChar char="§"/>
            </a:pPr>
            <a:r>
              <a:rPr lang="en-CA" sz="2000" dirty="0"/>
              <a:t>Creation of </a:t>
            </a:r>
            <a:r>
              <a:rPr lang="en-CA" sz="2000" dirty="0">
                <a:solidFill>
                  <a:srgbClr val="0000FF"/>
                </a:solidFill>
              </a:rPr>
              <a:t>novel 3D shapes</a:t>
            </a:r>
          </a:p>
          <a:p>
            <a:pPr>
              <a:lnSpc>
                <a:spcPct val="130000"/>
              </a:lnSpc>
              <a:buFont typeface="Wingdings" charset="2"/>
              <a:buChar char="§"/>
            </a:pPr>
            <a:r>
              <a:rPr lang="en-CA" sz="2000" dirty="0"/>
              <a:t>Inspiration = design concept, menta</a:t>
            </a:r>
            <a:r>
              <a:rPr lang="en-CA" sz="2000" dirty="0">
                <a:latin typeface="Trebuchet MS" charset="0"/>
              </a:rPr>
              <a:t>l picture, …</a:t>
            </a:r>
          </a:p>
        </p:txBody>
      </p:sp>
      <p:grpSp>
        <p:nvGrpSpPr>
          <p:cNvPr id="14" name="Group 13"/>
          <p:cNvGrpSpPr/>
          <p:nvPr/>
        </p:nvGrpSpPr>
        <p:grpSpPr>
          <a:xfrm>
            <a:off x="3487419" y="1984470"/>
            <a:ext cx="3045773" cy="1690769"/>
            <a:chOff x="3487419" y="1984470"/>
            <a:chExt cx="3045773" cy="1690769"/>
          </a:xfrm>
        </p:grpSpPr>
        <p:sp>
          <p:nvSpPr>
            <p:cNvPr id="8202" name="AutoShape 8"/>
            <p:cNvSpPr>
              <a:spLocks noChangeArrowheads="1"/>
            </p:cNvSpPr>
            <p:nvPr/>
          </p:nvSpPr>
          <p:spPr bwMode="auto">
            <a:xfrm>
              <a:off x="3487419" y="2815590"/>
              <a:ext cx="551180" cy="201930"/>
            </a:xfrm>
            <a:prstGeom prst="rightArrow">
              <a:avLst>
                <a:gd name="adj1" fmla="val 50000"/>
                <a:gd name="adj2" fmla="val 51179"/>
              </a:avLst>
            </a:prstGeom>
            <a:solidFill>
              <a:schemeClr val="hlink"/>
            </a:solidFill>
            <a:ln w="9525">
              <a:solidFill>
                <a:schemeClr val="tx1"/>
              </a:solidFill>
              <a:miter lim="800000"/>
              <a:headEnd/>
              <a:tailEnd/>
            </a:ln>
          </p:spPr>
          <p:txBody>
            <a:bodyPr wrap="none" anchor="ctr">
              <a:prstTxWarp prst="textNoShape">
                <a:avLst/>
              </a:prstTxWarp>
            </a:bodyPr>
            <a:lstStyle/>
            <a:p>
              <a:endParaRPr lang="en-CA"/>
            </a:p>
          </p:txBody>
        </p:sp>
        <p:pic>
          <p:nvPicPr>
            <p:cNvPr id="8203" name="Picture 9"/>
            <p:cNvPicPr>
              <a:picLocks noChangeAspect="1" noChangeArrowheads="1"/>
            </p:cNvPicPr>
            <p:nvPr/>
          </p:nvPicPr>
          <p:blipFill>
            <a:blip r:embed="rId3"/>
            <a:srcRect/>
            <a:stretch>
              <a:fillRect/>
            </a:stretch>
          </p:blipFill>
          <p:spPr bwMode="auto">
            <a:xfrm>
              <a:off x="4170992" y="1984470"/>
              <a:ext cx="2362200" cy="1690769"/>
            </a:xfrm>
            <a:prstGeom prst="rect">
              <a:avLst/>
            </a:prstGeom>
            <a:noFill/>
            <a:ln w="9525">
              <a:noFill/>
              <a:miter lim="800000"/>
              <a:headEnd/>
              <a:tailEnd/>
            </a:ln>
          </p:spPr>
        </p:pic>
      </p:grpSp>
      <p:grpSp>
        <p:nvGrpSpPr>
          <p:cNvPr id="13" name="Group 12"/>
          <p:cNvGrpSpPr/>
          <p:nvPr/>
        </p:nvGrpSpPr>
        <p:grpSpPr>
          <a:xfrm>
            <a:off x="563879" y="2057400"/>
            <a:ext cx="2866390" cy="1665922"/>
            <a:chOff x="563879" y="2057400"/>
            <a:chExt cx="2866390" cy="1665922"/>
          </a:xfrm>
        </p:grpSpPr>
        <p:sp>
          <p:nvSpPr>
            <p:cNvPr id="8199" name="AutoShape 5"/>
            <p:cNvSpPr>
              <a:spLocks noChangeArrowheads="1"/>
            </p:cNvSpPr>
            <p:nvPr/>
          </p:nvSpPr>
          <p:spPr bwMode="auto">
            <a:xfrm flipH="1">
              <a:off x="563879" y="2057400"/>
              <a:ext cx="2866390" cy="1665922"/>
            </a:xfrm>
            <a:prstGeom prst="cloudCallout">
              <a:avLst>
                <a:gd name="adj1" fmla="val -43620"/>
                <a:gd name="adj2" fmla="val 33532"/>
              </a:avLst>
            </a:prstGeom>
            <a:noFill/>
            <a:ln w="25400">
              <a:solidFill>
                <a:schemeClr val="tx1"/>
              </a:solidFill>
              <a:round/>
              <a:headEnd/>
              <a:tailEnd/>
            </a:ln>
          </p:spPr>
          <p:txBody>
            <a:bodyPr>
              <a:prstTxWarp prst="textNoShape">
                <a:avLst/>
              </a:prstTxWarp>
            </a:bodyPr>
            <a:lstStyle/>
            <a:p>
              <a:pPr algn="ctr"/>
              <a:endParaRPr lang="en-CA"/>
            </a:p>
          </p:txBody>
        </p:sp>
        <p:pic>
          <p:nvPicPr>
            <p:cNvPr id="8200" name="Picture 6"/>
            <p:cNvPicPr>
              <a:picLocks noChangeAspect="1" noChangeArrowheads="1"/>
            </p:cNvPicPr>
            <p:nvPr/>
          </p:nvPicPr>
          <p:blipFill>
            <a:blip r:embed="rId4"/>
            <a:srcRect/>
            <a:stretch>
              <a:fillRect/>
            </a:stretch>
          </p:blipFill>
          <p:spPr bwMode="auto">
            <a:xfrm>
              <a:off x="1277903" y="2331720"/>
              <a:ext cx="1571582" cy="982980"/>
            </a:xfrm>
            <a:prstGeom prst="rect">
              <a:avLst/>
            </a:prstGeom>
            <a:noFill/>
            <a:ln w="9525">
              <a:noFill/>
              <a:miter lim="800000"/>
              <a:headEnd/>
              <a:tailEnd/>
            </a:ln>
          </p:spPr>
        </p:pic>
        <p:sp>
          <p:nvSpPr>
            <p:cNvPr id="8201" name="Rectangle 7"/>
            <p:cNvSpPr>
              <a:spLocks noChangeArrowheads="1"/>
            </p:cNvSpPr>
            <p:nvPr/>
          </p:nvSpPr>
          <p:spPr bwMode="auto">
            <a:xfrm>
              <a:off x="2616205" y="3184207"/>
              <a:ext cx="229870" cy="130492"/>
            </a:xfrm>
            <a:prstGeom prst="rect">
              <a:avLst/>
            </a:prstGeom>
            <a:solidFill>
              <a:srgbClr val="DDDDDD"/>
            </a:solidFill>
            <a:ln w="9525">
              <a:noFill/>
              <a:miter lim="800000"/>
              <a:headEnd/>
              <a:tailEnd/>
            </a:ln>
          </p:spPr>
          <p:txBody>
            <a:bodyPr wrap="none" anchor="ctr">
              <a:prstTxWarp prst="textNoShape">
                <a:avLst/>
              </a:prstTxWarp>
            </a:bodyPr>
            <a:lstStyle/>
            <a:p>
              <a:endParaRPr lang="en-CA"/>
            </a:p>
          </p:txBody>
        </p:sp>
        <p:sp>
          <p:nvSpPr>
            <p:cNvPr id="339980" name="Text Box 12"/>
            <p:cNvSpPr txBox="1">
              <a:spLocks noChangeArrowheads="1"/>
            </p:cNvSpPr>
            <p:nvPr/>
          </p:nvSpPr>
          <p:spPr bwMode="auto">
            <a:xfrm>
              <a:off x="1645920" y="3266122"/>
              <a:ext cx="1004570" cy="327554"/>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65306" tIns="32653" rIns="65306" bIns="32653">
              <a:prstTxWarp prst="textNoShape">
                <a:avLst/>
              </a:prstTxWarp>
              <a:spAutoFit/>
            </a:bodyPr>
            <a:lstStyle/>
            <a:p>
              <a:pPr>
                <a:spcBef>
                  <a:spcPct val="50000"/>
                </a:spcBef>
                <a:defRPr/>
              </a:pPr>
              <a:r>
                <a:rPr lang="en-CA" sz="1700" dirty="0">
                  <a:solidFill>
                    <a:srgbClr val="0000FF"/>
                  </a:solidFill>
                  <a:latin typeface="Trebuchet MS" charset="0"/>
                </a:rPr>
                <a:t>sketch</a:t>
              </a:r>
            </a:p>
          </p:txBody>
        </p:sp>
      </p:grpSp>
      <p:sp>
        <p:nvSpPr>
          <p:cNvPr id="12" name="Rectangle 2"/>
          <p:cNvSpPr>
            <a:spLocks noGrp="1"/>
          </p:cNvSpPr>
          <p:nvPr>
            <p:ph type="title" idx="4294967295"/>
          </p:nvPr>
        </p:nvSpPr>
        <p:spPr>
          <a:xfrm>
            <a:off x="232410" y="47625"/>
            <a:ext cx="6583680" cy="640080"/>
          </a:xfrm>
        </p:spPr>
        <p:txBody>
          <a:bodyPr/>
          <a:lstStyle/>
          <a:p>
            <a:pPr eaLnBrk="1" hangingPunct="1"/>
            <a:r>
              <a:rPr lang="en-CA" altLang="zh-CN" sz="2400" dirty="0" smtClean="0">
                <a:latin typeface="Arial Bold"/>
                <a:cs typeface="Arial Bold"/>
              </a:rPr>
              <a:t>Creative inspiration</a:t>
            </a:r>
            <a:endParaRPr lang="en-CA" altLang="zh-CN" sz="2400" dirty="0">
              <a:latin typeface="Arial Bold"/>
              <a:cs typeface="Arial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ending.mov">
            <a:hlinkClick r:id="" action="ppaction://media"/>
          </p:cNvPr>
          <p:cNvPicPr/>
          <p:nvPr>
            <a:videoFile r:link="rId1"/>
            <p:extLst>
              <p:ext uri="{DAA4B4D4-6D71-4841-9C94-3DE7FCFB9230}">
                <p14:medi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r:link="rId1"/>
              </p:ext>
            </p:extLst>
          </p:nvPr>
        </p:nvPicPr>
        <p:blipFill>
          <a:blip r:embed="rId5"/>
          <a:stretch>
            <a:fillRect/>
          </a:stretch>
        </p:blipFill>
        <p:spPr>
          <a:xfrm>
            <a:off x="417239" y="1419760"/>
            <a:ext cx="3193200" cy="2128800"/>
          </a:xfrm>
          <a:prstGeom prst="rect">
            <a:avLst/>
          </a:prstGeom>
        </p:spPr>
      </p:pic>
      <p:sp>
        <p:nvSpPr>
          <p:cNvPr id="5" name="矩形 4"/>
          <p:cNvSpPr/>
          <p:nvPr/>
        </p:nvSpPr>
        <p:spPr>
          <a:xfrm>
            <a:off x="2289448" y="761256"/>
            <a:ext cx="2468644" cy="646331"/>
          </a:xfrm>
          <a:prstGeom prst="rect">
            <a:avLst/>
          </a:prstGeom>
        </p:spPr>
        <p:txBody>
          <a:bodyPr wrap="none">
            <a:spAutoFit/>
          </a:bodyPr>
          <a:lstStyle/>
          <a:p>
            <a:r>
              <a:rPr lang="en-US" altLang="zh-CN" sz="3600" dirty="0" smtClean="0">
                <a:ea typeface="ＭＳ Ｐゴシック" pitchFamily="-112" charset="-128"/>
              </a:rPr>
              <a:t>Thank you!</a:t>
            </a:r>
            <a:endParaRPr lang="zh-CN" altLang="en-US" sz="3600" dirty="0"/>
          </a:p>
        </p:txBody>
      </p:sp>
      <p:sp>
        <p:nvSpPr>
          <p:cNvPr id="6" name="矩形 5"/>
          <p:cNvSpPr/>
          <p:nvPr/>
        </p:nvSpPr>
        <p:spPr>
          <a:xfrm>
            <a:off x="417240" y="3581400"/>
            <a:ext cx="6492355" cy="338554"/>
          </a:xfrm>
          <a:prstGeom prst="rect">
            <a:avLst/>
          </a:prstGeom>
        </p:spPr>
        <p:txBody>
          <a:bodyPr wrap="none">
            <a:spAutoFit/>
          </a:bodyPr>
          <a:lstStyle/>
          <a:p>
            <a:r>
              <a:rPr lang="en-US" altLang="zh-CN" sz="1600" dirty="0" smtClean="0">
                <a:ea typeface="ＭＳ Ｐゴシック" pitchFamily="-112" charset="-128"/>
              </a:rPr>
              <a:t>Project page: </a:t>
            </a:r>
            <a:r>
              <a:rPr lang="en-US" altLang="zh-CN" sz="1600" dirty="0" err="1">
                <a:solidFill>
                  <a:srgbClr val="0070C0"/>
                </a:solidFill>
                <a:ea typeface="ＭＳ Ｐゴシック" pitchFamily="-112" charset="-128"/>
              </a:rPr>
              <a:t>http://www.kevinkaixu.net/k/projects/photo-inspired.html</a:t>
            </a:r>
            <a:endParaRPr lang="zh-CN" altLang="en-US" sz="1600" dirty="0">
              <a:solidFill>
                <a:srgbClr val="0070C0"/>
              </a:solidFill>
            </a:endParaRPr>
          </a:p>
        </p:txBody>
      </p:sp>
      <p:pic>
        <p:nvPicPr>
          <p:cNvPr id="16389" name="Picture 5" descr="E:\Project\Ongoing Projects\Photo-Inspired 3D Modeling\Figure\Teaser\Thumbnail.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33663" y="1613719"/>
            <a:ext cx="2322839" cy="174212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3275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4" name="组合 5"/>
          <p:cNvGrpSpPr/>
          <p:nvPr/>
        </p:nvGrpSpPr>
        <p:grpSpPr>
          <a:xfrm>
            <a:off x="677730" y="2057400"/>
            <a:ext cx="6027870" cy="1755941"/>
            <a:chOff x="777280" y="2121418"/>
            <a:chExt cx="6027870" cy="1755941"/>
          </a:xfrm>
        </p:grpSpPr>
        <p:pic>
          <p:nvPicPr>
            <p:cNvPr id="15" name="Picture 2" descr="D:\bicycle\bicyclebox.jp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0000" r="30000"/>
            <a:stretch>
              <a:fillRect/>
            </a:stretch>
          </p:blipFill>
          <p:spPr bwMode="auto">
            <a:xfrm>
              <a:off x="777280" y="2121418"/>
              <a:ext cx="1533573" cy="175594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6" name="Picture 5" descr="D:\hylicopter\one-man plane.jp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1125" r="24875"/>
            <a:stretch>
              <a:fillRect/>
            </a:stretch>
          </p:blipFill>
          <p:spPr bwMode="auto">
            <a:xfrm>
              <a:off x="2414868" y="2186596"/>
              <a:ext cx="1962973" cy="16255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7" name="Picture 6"/>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72450" y="2122131"/>
              <a:ext cx="2332700" cy="166149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dirty="0">
                <a:solidFill>
                  <a:schemeClr val="bg2"/>
                </a:solidFill>
                <a:effectLst>
                  <a:outerShdw blurRad="50800" dist="38100" dir="2700000" algn="tl" rotWithShape="0">
                    <a:schemeClr val="accent4">
                      <a:alpha val="43000"/>
                    </a:schemeClr>
                  </a:outerShdw>
                </a:effectLst>
                <a:latin typeface="Arial Bold" charset="0"/>
              </a:rPr>
              <a:t>3D content creation is hard</a:t>
            </a:r>
          </a:p>
        </p:txBody>
      </p:sp>
      <p:sp>
        <p:nvSpPr>
          <p:cNvPr id="39939" name="Rectangle 3"/>
          <p:cNvSpPr>
            <a:spLocks noGrp="1" noChangeArrowheads="1"/>
          </p:cNvSpPr>
          <p:nvPr>
            <p:ph type="body" idx="1"/>
          </p:nvPr>
        </p:nvSpPr>
        <p:spPr>
          <a:xfrm>
            <a:off x="279400" y="842963"/>
            <a:ext cx="6732588" cy="3119437"/>
          </a:xfrm>
        </p:spPr>
        <p:txBody>
          <a:bodyPr/>
          <a:lstStyle/>
          <a:p>
            <a:pPr eaLnBrk="1" hangingPunct="1">
              <a:spcBef>
                <a:spcPts val="200"/>
              </a:spcBef>
              <a:spcAft>
                <a:spcPts val="200"/>
              </a:spcAft>
              <a:buClr>
                <a:schemeClr val="accent6"/>
              </a:buClr>
              <a:buFont typeface="Wingdings" pitchFamily="-112" charset="2"/>
              <a:buChar char="§"/>
              <a:defRPr/>
            </a:pPr>
            <a:r>
              <a:rPr lang="en-US" altLang="zh-CN" sz="1800" dirty="0">
                <a:effectLst/>
                <a:ea typeface="ＭＳ Ｐゴシック" pitchFamily="-112" charset="-128"/>
              </a:rPr>
              <a:t>2D-to-3D: an ill-posed </a:t>
            </a:r>
            <a:r>
              <a:rPr lang="en-US" altLang="zh-CN" sz="1800" dirty="0" smtClean="0">
                <a:effectLst/>
                <a:ea typeface="ＭＳ Ｐゴシック" pitchFamily="-112" charset="-128"/>
              </a:rPr>
              <a:t>problem:</a:t>
            </a:r>
          </a:p>
          <a:p>
            <a:pPr lvl="1" eaLnBrk="1" hangingPunct="1">
              <a:spcBef>
                <a:spcPts val="200"/>
              </a:spcBef>
              <a:spcAft>
                <a:spcPts val="200"/>
              </a:spcAft>
              <a:buFont typeface="Wingdings" pitchFamily="-112" charset="2"/>
              <a:buChar char="§"/>
              <a:defRPr/>
            </a:pPr>
            <a:r>
              <a:rPr lang="en-US" altLang="zh-CN" sz="1400" dirty="0">
                <a:effectLst/>
                <a:ea typeface="ＭＳ Ｐゴシック" pitchFamily="-112" charset="-128"/>
              </a:rPr>
              <a:t>Shape from shading, sketch-based modeling, </a:t>
            </a:r>
            <a:r>
              <a:rPr lang="en-US" altLang="zh-CN" sz="1400" dirty="0" smtClean="0">
                <a:effectLst/>
                <a:ea typeface="ＭＳ Ｐゴシック" pitchFamily="-112" charset="-128"/>
              </a:rPr>
              <a:t>…</a:t>
            </a:r>
          </a:p>
          <a:p>
            <a:pPr eaLnBrk="1" hangingPunct="1">
              <a:spcBef>
                <a:spcPts val="200"/>
              </a:spcBef>
              <a:spcAft>
                <a:spcPts val="200"/>
              </a:spcAft>
              <a:buClr>
                <a:schemeClr val="accent6"/>
              </a:buClr>
              <a:buFont typeface="Wingdings" pitchFamily="-112" charset="2"/>
              <a:buChar char="§"/>
              <a:defRPr/>
            </a:pPr>
            <a:r>
              <a:rPr lang="en-US" altLang="zh-CN" sz="1800" dirty="0" smtClean="0">
                <a:effectLst/>
                <a:ea typeface="ＭＳ Ｐゴシック" pitchFamily="-112" charset="-128"/>
              </a:rPr>
              <a:t>3D creation </a:t>
            </a:r>
            <a:r>
              <a:rPr lang="en-US" altLang="zh-CN" sz="1800" dirty="0">
                <a:effectLst/>
                <a:ea typeface="ＭＳ Ｐゴシック" pitchFamily="-112" charset="-128"/>
              </a:rPr>
              <a:t>from scratch is hard: job for skilled artists</a:t>
            </a:r>
          </a:p>
          <a:p>
            <a:pPr marL="0" indent="0" eaLnBrk="1" hangingPunct="1">
              <a:spcBef>
                <a:spcPts val="200"/>
              </a:spcBef>
              <a:spcAft>
                <a:spcPts val="200"/>
              </a:spcAft>
              <a:buClr>
                <a:schemeClr val="accent6"/>
              </a:buClr>
              <a:buNone/>
              <a:defRPr/>
            </a:pPr>
            <a:endParaRPr lang="en-US" altLang="zh-CN" sz="1800" dirty="0">
              <a:effectLst/>
              <a:ea typeface="ＭＳ Ｐゴシック" pitchFamily="-112" charset="-128"/>
            </a:endParaRPr>
          </a:p>
        </p:txBody>
      </p:sp>
      <p:pic>
        <p:nvPicPr>
          <p:cNvPr id="3" name="Picture 2" descr="S11_LogoHor.png"/>
          <p:cNvPicPr>
            <a:picLocks noChangeAspect="1"/>
          </p:cNvPicPr>
          <p:nvPr/>
        </p:nvPicPr>
        <p:blipFill rotWithShape="1">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sp>
        <p:nvSpPr>
          <p:cNvPr id="13" name="Text Box 7"/>
          <p:cNvSpPr txBox="1">
            <a:spLocks noChangeArrowheads="1"/>
          </p:cNvSpPr>
          <p:nvPr/>
        </p:nvSpPr>
        <p:spPr bwMode="auto">
          <a:xfrm>
            <a:off x="457200" y="2362200"/>
            <a:ext cx="6324600" cy="784830"/>
          </a:xfrm>
          <a:prstGeom prst="rect">
            <a:avLst/>
          </a:prstGeom>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2400">
                <a:solidFill>
                  <a:schemeClr val="tx1"/>
                </a:solidFill>
                <a:latin typeface="Arial" charset="0"/>
                <a:ea typeface="MS PGothic" pitchFamily="34" charset="-128"/>
              </a:defRPr>
            </a:lvl1pPr>
            <a:lvl2pPr marL="37931725" indent="-37474525"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lgn="ctr" eaLnBrk="1" hangingPunct="1">
              <a:spcBef>
                <a:spcPct val="50000"/>
              </a:spcBef>
            </a:pPr>
            <a:r>
              <a:rPr lang="en-US" sz="1800" dirty="0">
                <a:latin typeface="+mn-lt"/>
                <a:ea typeface="ＭＳ Ｐゴシック" pitchFamily="-112" charset="-128"/>
                <a:cs typeface="ＭＳ Ｐゴシック" pitchFamily="-108" charset="-128"/>
              </a:rPr>
              <a:t>One of </a:t>
            </a:r>
            <a:r>
              <a:rPr lang="en-US" sz="1800" dirty="0" smtClean="0">
                <a:latin typeface="+mn-lt"/>
                <a:ea typeface="ＭＳ Ｐゴシック" pitchFamily="-112" charset="-128"/>
                <a:cs typeface="ＭＳ Ｐゴシック" pitchFamily="-108" charset="-128"/>
              </a:rPr>
              <a:t>the most fundamental </a:t>
            </a:r>
            <a:r>
              <a:rPr lang="en-US" sz="1800" dirty="0">
                <a:latin typeface="+mn-lt"/>
                <a:ea typeface="ＭＳ Ｐゴシック" pitchFamily="-112" charset="-128"/>
                <a:cs typeface="ＭＳ Ｐゴシック" pitchFamily="-108" charset="-128"/>
              </a:rPr>
              <a:t>problems in </a:t>
            </a:r>
            <a:r>
              <a:rPr lang="en-US" sz="1800" dirty="0" smtClean="0">
                <a:latin typeface="+mn-lt"/>
                <a:ea typeface="ＭＳ Ｐゴシック" pitchFamily="-112" charset="-128"/>
                <a:cs typeface="ＭＳ Ｐゴシック" pitchFamily="-108" charset="-128"/>
              </a:rPr>
              <a:t>graphics</a:t>
            </a:r>
          </a:p>
          <a:p>
            <a:pPr algn="ctr" eaLnBrk="1" hangingPunct="1">
              <a:spcBef>
                <a:spcPct val="50000"/>
              </a:spcBef>
            </a:pPr>
            <a:r>
              <a:rPr lang="en-US" sz="1800" dirty="0" smtClean="0">
                <a:latin typeface="+mn-lt"/>
                <a:ea typeface="ＭＳ Ｐゴシック" pitchFamily="-112" charset="-128"/>
                <a:cs typeface="ＭＳ Ｐゴシック" pitchFamily="-108" charset="-128"/>
              </a:rPr>
              <a:t>Jim </a:t>
            </a:r>
            <a:r>
              <a:rPr lang="en-US" sz="1800" dirty="0" err="1" smtClean="0">
                <a:latin typeface="+mn-lt"/>
                <a:ea typeface="ＭＳ Ｐゴシック" pitchFamily="-112" charset="-128"/>
                <a:cs typeface="ＭＳ Ｐゴシック" pitchFamily="-108" charset="-128"/>
              </a:rPr>
              <a:t>Kajiya’s</a:t>
            </a:r>
            <a:r>
              <a:rPr lang="en-US" sz="1800" dirty="0" smtClean="0">
                <a:latin typeface="+mn-lt"/>
                <a:ea typeface="ＭＳ Ｐゴシック" pitchFamily="-112" charset="-128"/>
                <a:cs typeface="ＭＳ Ｐゴシック" pitchFamily="-108" charset="-128"/>
              </a:rPr>
              <a:t> Award Talk: Geometric modeling still hard!</a:t>
            </a:r>
            <a:endParaRPr lang="en-US" sz="1800" dirty="0">
              <a:latin typeface="+mn-lt"/>
              <a:ea typeface="ＭＳ Ｐゴシック" pitchFamily="-112" charset="-128"/>
              <a:cs typeface="ＭＳ Ｐゴシック" pitchFamily="-108"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0057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a:solidFill>
                  <a:schemeClr val="bg2"/>
                </a:solidFill>
                <a:effectLst>
                  <a:outerShdw blurRad="50800" dist="38100" dir="2700000" algn="tl" rotWithShape="0">
                    <a:schemeClr val="accent4">
                      <a:alpha val="43000"/>
                    </a:schemeClr>
                  </a:outerShdw>
                </a:effectLst>
                <a:latin typeface="Arial Bold" charset="0"/>
              </a:rPr>
              <a:t>Usable 3D content even harder</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1"/>
          </p:nvPr>
        </p:nvSpPr>
        <p:spPr>
          <a:xfrm>
            <a:off x="279400" y="842963"/>
            <a:ext cx="6732588" cy="3119437"/>
          </a:xfrm>
        </p:spPr>
        <p:txBody>
          <a:bodyPr/>
          <a:lstStyle/>
          <a:p>
            <a:pPr eaLnBrk="1" hangingPunct="1">
              <a:spcBef>
                <a:spcPts val="200"/>
              </a:spcBef>
              <a:spcAft>
                <a:spcPts val="200"/>
              </a:spcAft>
              <a:buClr>
                <a:schemeClr val="accent6"/>
              </a:buClr>
              <a:buFont typeface="Wingdings" pitchFamily="-112" charset="2"/>
              <a:buChar char="§"/>
              <a:defRPr/>
            </a:pPr>
            <a:r>
              <a:rPr lang="en-US" altLang="zh-CN" sz="1800" dirty="0">
                <a:effectLst/>
                <a:ea typeface="ＭＳ Ｐゴシック" pitchFamily="-112" charset="-128"/>
              </a:rPr>
              <a:t>Models created are meant for subsequent </a:t>
            </a:r>
            <a:r>
              <a:rPr lang="en-US" altLang="zh-CN" sz="1800" dirty="0" smtClean="0">
                <a:effectLst/>
                <a:ea typeface="ＭＳ Ｐゴシック" pitchFamily="-112" charset="-128"/>
              </a:rPr>
              <a:t>use</a:t>
            </a:r>
            <a:endParaRPr lang="en-US" altLang="zh-CN" sz="1000" dirty="0">
              <a:effectLst/>
              <a:ea typeface="ＭＳ Ｐゴシック" pitchFamily="-112" charset="-128"/>
            </a:endParaRPr>
          </a:p>
          <a:p>
            <a:pPr lvl="1" eaLnBrk="1" hangingPunct="1">
              <a:spcBef>
                <a:spcPts val="200"/>
              </a:spcBef>
              <a:spcAft>
                <a:spcPts val="200"/>
              </a:spcAft>
              <a:buFont typeface="Wingdings" pitchFamily="-112" charset="2"/>
              <a:buChar char="§"/>
              <a:defRPr/>
            </a:pPr>
            <a:r>
              <a:rPr lang="en-US" altLang="zh-CN" sz="1400" dirty="0" smtClean="0">
                <a:effectLst/>
                <a:ea typeface="ＭＳ Ｐゴシック" pitchFamily="-112" charset="-128"/>
              </a:rPr>
              <a:t>Editing, modification, generation of new models …</a:t>
            </a:r>
          </a:p>
          <a:p>
            <a:pPr lvl="1" eaLnBrk="1" hangingPunct="1">
              <a:spcBef>
                <a:spcPts val="200"/>
              </a:spcBef>
              <a:spcAft>
                <a:spcPts val="200"/>
              </a:spcAft>
              <a:buFont typeface="Wingdings" pitchFamily="-112" charset="2"/>
              <a:buChar char="§"/>
              <a:defRPr/>
            </a:pPr>
            <a:endParaRPr lang="en-US" altLang="zh-CN" sz="1400" dirty="0" smtClean="0">
              <a:effectLst/>
              <a:ea typeface="ＭＳ Ｐゴシック" pitchFamily="-112" charset="-128"/>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pic>
        <p:nvPicPr>
          <p:cNvPr id="10242" name="Picture 2"/>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75653" y="1761704"/>
            <a:ext cx="4672672" cy="175742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2" name="矩形 11"/>
          <p:cNvSpPr/>
          <p:nvPr/>
        </p:nvSpPr>
        <p:spPr>
          <a:xfrm>
            <a:off x="2548068" y="3541734"/>
            <a:ext cx="2000718" cy="307777"/>
          </a:xfrm>
          <a:prstGeom prst="rect">
            <a:avLst/>
          </a:prstGeom>
        </p:spPr>
        <p:txBody>
          <a:bodyPr wrap="none">
            <a:spAutoFit/>
          </a:bodyPr>
          <a:lstStyle/>
          <a:p>
            <a:r>
              <a:rPr lang="en-US" altLang="zh-CN" sz="1400" dirty="0" err="1" smtClean="0">
                <a:ea typeface="ＭＳ Ｐゴシック" pitchFamily="-112" charset="-128"/>
              </a:rPr>
              <a:t>iWires</a:t>
            </a:r>
            <a:r>
              <a:rPr lang="en-US" altLang="zh-CN" sz="1400" dirty="0" smtClean="0">
                <a:ea typeface="ＭＳ Ｐゴシック" pitchFamily="-112" charset="-128"/>
              </a:rPr>
              <a:t> [Gal et al. 2009]</a:t>
            </a:r>
            <a:endParaRPr lang="zh-CN" altLang="en-US" sz="14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362510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a:solidFill>
                  <a:schemeClr val="bg2"/>
                </a:solidFill>
                <a:effectLst>
                  <a:outerShdw blurRad="50800" dist="38100" dir="2700000" algn="tl" rotWithShape="0">
                    <a:schemeClr val="accent4">
                      <a:alpha val="43000"/>
                    </a:schemeClr>
                  </a:outerShdw>
                </a:effectLst>
                <a:latin typeface="Arial Bold" charset="0"/>
              </a:rPr>
              <a:t>Usable 3D content even harder</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1"/>
          </p:nvPr>
        </p:nvSpPr>
        <p:spPr>
          <a:xfrm>
            <a:off x="279400" y="762000"/>
            <a:ext cx="6732588" cy="1299592"/>
          </a:xfrm>
        </p:spPr>
        <p:txBody>
          <a:bodyPr/>
          <a:lstStyle/>
          <a:p>
            <a:pPr eaLnBrk="1" hangingPunct="1">
              <a:spcBef>
                <a:spcPts val="200"/>
              </a:spcBef>
              <a:spcAft>
                <a:spcPts val="200"/>
              </a:spcAft>
              <a:buFont typeface="Wingdings" pitchFamily="-112" charset="2"/>
              <a:buChar char="§"/>
              <a:defRPr/>
            </a:pPr>
            <a:r>
              <a:rPr lang="en-US" altLang="zh-CN" sz="1800" dirty="0" smtClean="0">
                <a:effectLst/>
                <a:ea typeface="ＭＳ Ｐゴシック" pitchFamily="-112" charset="-128"/>
              </a:rPr>
              <a:t>Creation of readily usable models</a:t>
            </a:r>
            <a:endParaRPr lang="en-US" altLang="zh-CN" sz="1800" dirty="0">
              <a:effectLst/>
              <a:ea typeface="ＭＳ Ｐゴシック" pitchFamily="-112" charset="-128"/>
            </a:endParaRPr>
          </a:p>
          <a:p>
            <a:pPr lvl="1" eaLnBrk="1" hangingPunct="1">
              <a:spcBef>
                <a:spcPts val="200"/>
              </a:spcBef>
              <a:spcAft>
                <a:spcPts val="200"/>
              </a:spcAft>
              <a:buFont typeface="Wingdings" pitchFamily="-112" charset="2"/>
              <a:buChar char="§"/>
              <a:defRPr/>
            </a:pPr>
            <a:r>
              <a:rPr lang="en-US" altLang="zh-CN" sz="1400" dirty="0">
                <a:effectLst/>
                <a:ea typeface="ＭＳ Ｐゴシック" pitchFamily="-112" charset="-128"/>
              </a:rPr>
              <a:t>Part </a:t>
            </a:r>
            <a:r>
              <a:rPr lang="en-US" altLang="zh-CN" sz="1400" dirty="0" smtClean="0">
                <a:effectLst/>
                <a:ea typeface="ＭＳ Ｐゴシック" pitchFamily="-112" charset="-128"/>
              </a:rPr>
              <a:t>information (segmentation) or characteristic curves (wires)</a:t>
            </a:r>
          </a:p>
          <a:p>
            <a:pPr lvl="1" eaLnBrk="1" hangingPunct="1">
              <a:spcBef>
                <a:spcPts val="200"/>
              </a:spcBef>
              <a:spcAft>
                <a:spcPts val="200"/>
              </a:spcAft>
              <a:buFont typeface="Wingdings" pitchFamily="-112" charset="2"/>
              <a:buChar char="§"/>
              <a:defRPr/>
            </a:pPr>
            <a:r>
              <a:rPr lang="en-US" altLang="zh-CN" sz="1400" dirty="0">
                <a:effectLst/>
                <a:ea typeface="ＭＳ Ｐゴシック" pitchFamily="-112" charset="-128"/>
              </a:rPr>
              <a:t>Structural relations between </a:t>
            </a:r>
            <a:r>
              <a:rPr lang="en-US" altLang="zh-CN" sz="1400" dirty="0" smtClean="0">
                <a:effectLst/>
                <a:ea typeface="ＭＳ Ｐゴシック" pitchFamily="-112" charset="-128"/>
              </a:rPr>
              <a:t>parts/wires</a:t>
            </a:r>
            <a:endParaRPr lang="en-US" altLang="zh-CN" sz="1400" dirty="0">
              <a:effectLst/>
              <a:ea typeface="ＭＳ Ｐゴシック" pitchFamily="-112" charset="-128"/>
            </a:endParaRPr>
          </a:p>
          <a:p>
            <a:pPr lvl="1" eaLnBrk="1" hangingPunct="1">
              <a:spcBef>
                <a:spcPts val="200"/>
              </a:spcBef>
              <a:spcAft>
                <a:spcPts val="200"/>
              </a:spcAft>
              <a:buFont typeface="Wingdings" pitchFamily="-112" charset="2"/>
              <a:buChar char="§"/>
              <a:defRPr/>
            </a:pPr>
            <a:r>
              <a:rPr lang="fr-FR" altLang="zh-CN" sz="1400" dirty="0" err="1">
                <a:effectLst/>
                <a:ea typeface="ＭＳ Ｐゴシック" pitchFamily="-112" charset="-128"/>
              </a:rPr>
              <a:t>Correspondence</a:t>
            </a:r>
            <a:r>
              <a:rPr lang="fr-FR" altLang="zh-CN" sz="1400" dirty="0" smtClean="0">
                <a:effectLst/>
                <a:ea typeface="ＭＳ Ｐゴシック" pitchFamily="-112" charset="-128"/>
              </a:rPr>
              <a:t> </a:t>
            </a:r>
            <a:r>
              <a:rPr lang="fr-FR" altLang="zh-CN" sz="1400" dirty="0" err="1" smtClean="0">
                <a:effectLst/>
                <a:ea typeface="ＭＳ Ｐゴシック" pitchFamily="-112" charset="-128"/>
              </a:rPr>
              <a:t>among</a:t>
            </a:r>
            <a:r>
              <a:rPr lang="fr-FR" altLang="zh-CN" sz="1400" dirty="0" smtClean="0">
                <a:effectLst/>
                <a:ea typeface="ＭＳ Ｐゴシック" pitchFamily="-112" charset="-128"/>
              </a:rPr>
              <a:t> </a:t>
            </a:r>
            <a:r>
              <a:rPr lang="fr-FR" altLang="zh-CN" sz="1400" dirty="0">
                <a:effectLst/>
                <a:ea typeface="ＭＳ Ｐゴシック" pitchFamily="-112" charset="-128"/>
              </a:rPr>
              <a:t>relevant </a:t>
            </a:r>
            <a:r>
              <a:rPr lang="fr-FR" altLang="zh-CN" sz="1400" dirty="0" err="1" smtClean="0">
                <a:effectLst/>
                <a:ea typeface="ＭＳ Ｐゴシック" pitchFamily="-112" charset="-128"/>
              </a:rPr>
              <a:t>models</a:t>
            </a:r>
            <a:r>
              <a:rPr lang="fr-FR" altLang="zh-CN" sz="1400" dirty="0" smtClean="0">
                <a:effectLst/>
                <a:ea typeface="ＭＳ Ｐゴシック" pitchFamily="-112" charset="-128"/>
              </a:rPr>
              <a:t>: </a:t>
            </a:r>
            <a:r>
              <a:rPr lang="fr-FR" altLang="zh-CN" sz="1400" dirty="0" err="1" smtClean="0">
                <a:effectLst/>
                <a:ea typeface="ＭＳ Ｐゴシック" pitchFamily="-112" charset="-128"/>
              </a:rPr>
              <a:t>co-segmentation</a:t>
            </a:r>
            <a:r>
              <a:rPr lang="fr-FR" altLang="zh-CN" sz="1400" dirty="0" smtClean="0">
                <a:effectLst/>
                <a:ea typeface="ＭＳ Ｐゴシック" pitchFamily="-112" charset="-128"/>
              </a:rPr>
              <a:t>, etc.</a:t>
            </a: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grpSp>
        <p:nvGrpSpPr>
          <p:cNvPr id="4" name="组合 3"/>
          <p:cNvGrpSpPr/>
          <p:nvPr/>
        </p:nvGrpSpPr>
        <p:grpSpPr>
          <a:xfrm>
            <a:off x="2205960" y="2286000"/>
            <a:ext cx="2538498" cy="1146816"/>
            <a:chOff x="4266356" y="2201416"/>
            <a:chExt cx="2929705" cy="1323552"/>
          </a:xfrm>
        </p:grpSpPr>
        <p:pic>
          <p:nvPicPr>
            <p:cNvPr id="11266" name="Picture 2"/>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66356" y="2280337"/>
              <a:ext cx="1460594" cy="124463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28161" y="2201416"/>
              <a:ext cx="1567900" cy="132355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2" name="矩形 1"/>
          <p:cNvSpPr/>
          <p:nvPr/>
        </p:nvSpPr>
        <p:spPr>
          <a:xfrm>
            <a:off x="2590800" y="3581400"/>
            <a:ext cx="2095445" cy="461665"/>
          </a:xfrm>
          <a:prstGeom prst="rect">
            <a:avLst/>
          </a:prstGeom>
        </p:spPr>
        <p:txBody>
          <a:bodyPr wrap="none">
            <a:spAutoFit/>
          </a:bodyPr>
          <a:lstStyle/>
          <a:p>
            <a:pPr algn="ctr"/>
            <a:r>
              <a:rPr lang="fr-FR" altLang="zh-CN" sz="1200" dirty="0" err="1" smtClean="0">
                <a:ea typeface="ＭＳ Ｐゴシック" pitchFamily="-112" charset="-128"/>
              </a:rPr>
              <a:t>Component-wise</a:t>
            </a:r>
            <a:r>
              <a:rPr lang="fr-FR" altLang="zh-CN" sz="1200" dirty="0" smtClean="0">
                <a:ea typeface="ＭＳ Ｐゴシック" pitchFamily="-112" charset="-128"/>
              </a:rPr>
              <a:t> </a:t>
            </a:r>
            <a:r>
              <a:rPr lang="fr-FR" altLang="zh-CN" sz="1200" dirty="0" err="1" smtClean="0">
                <a:ea typeface="ＭＳ Ｐゴシック" pitchFamily="-112" charset="-128"/>
              </a:rPr>
              <a:t>controllers</a:t>
            </a:r>
            <a:endParaRPr lang="fr-FR" altLang="zh-CN" sz="1200" dirty="0" smtClean="0">
              <a:ea typeface="ＭＳ Ｐゴシック" pitchFamily="-112" charset="-128"/>
            </a:endParaRPr>
          </a:p>
          <a:p>
            <a:pPr algn="ctr"/>
            <a:r>
              <a:rPr lang="en-US" altLang="zh-CN" sz="1200" dirty="0" smtClean="0"/>
              <a:t>[</a:t>
            </a:r>
            <a:r>
              <a:rPr lang="en-US" altLang="zh-CN" sz="1200" dirty="0" err="1" smtClean="0"/>
              <a:t>Zheng</a:t>
            </a:r>
            <a:r>
              <a:rPr lang="en-US" altLang="zh-CN" sz="1200" dirty="0" smtClean="0"/>
              <a:t> et al. 2011]</a:t>
            </a:r>
            <a:endParaRPr lang="zh-CN" altLang="en-US" sz="1200" dirty="0"/>
          </a:p>
        </p:txBody>
      </p:sp>
      <p:pic>
        <p:nvPicPr>
          <p:cNvPr id="9" name="Picture 4"/>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7761" y="2177707"/>
            <a:ext cx="1992908" cy="155152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0" name="矩形 9"/>
          <p:cNvSpPr/>
          <p:nvPr/>
        </p:nvSpPr>
        <p:spPr>
          <a:xfrm>
            <a:off x="327539" y="3757471"/>
            <a:ext cx="1729861" cy="276999"/>
          </a:xfrm>
          <a:prstGeom prst="rect">
            <a:avLst/>
          </a:prstGeom>
        </p:spPr>
        <p:txBody>
          <a:bodyPr wrap="none">
            <a:spAutoFit/>
          </a:bodyPr>
          <a:lstStyle/>
          <a:p>
            <a:pPr algn="ctr"/>
            <a:r>
              <a:rPr lang="fr-FR" altLang="zh-CN" sz="1200" dirty="0" err="1" smtClean="0">
                <a:ea typeface="ＭＳ Ｐゴシック" pitchFamily="-112" charset="-128"/>
              </a:rPr>
              <a:t>iWires</a:t>
            </a:r>
            <a:r>
              <a:rPr lang="fr-FR" altLang="zh-CN" sz="1200" dirty="0" smtClean="0">
                <a:ea typeface="ＭＳ Ｐゴシック" pitchFamily="-112" charset="-128"/>
              </a:rPr>
              <a:t> </a:t>
            </a:r>
            <a:r>
              <a:rPr lang="en-US" altLang="zh-CN" sz="1200" dirty="0" smtClean="0"/>
              <a:t>[Gal et al. 2011]</a:t>
            </a:r>
            <a:endParaRPr lang="zh-CN" altLang="en-US" sz="1200" dirty="0"/>
          </a:p>
        </p:txBody>
      </p:sp>
      <p:grpSp>
        <p:nvGrpSpPr>
          <p:cNvPr id="5" name="组合 4"/>
          <p:cNvGrpSpPr/>
          <p:nvPr/>
        </p:nvGrpSpPr>
        <p:grpSpPr>
          <a:xfrm>
            <a:off x="4864607" y="2286000"/>
            <a:ext cx="2347988" cy="1207677"/>
            <a:chOff x="2946754" y="1337320"/>
            <a:chExt cx="4085270" cy="2048443"/>
          </a:xfrm>
        </p:grpSpPr>
        <p:pic>
          <p:nvPicPr>
            <p:cNvPr id="12" name="Picture 23"/>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46754" y="1337320"/>
              <a:ext cx="3498313" cy="100173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3" name="Picture 25"/>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50588" y="2386397"/>
              <a:ext cx="1823684" cy="99936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4" name="Picture 26"/>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38613" y="2364748"/>
              <a:ext cx="1692627" cy="101918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5" name="Picture 28"/>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31790" y="1439713"/>
              <a:ext cx="600234" cy="85800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18" name="矩形 17"/>
          <p:cNvSpPr/>
          <p:nvPr/>
        </p:nvSpPr>
        <p:spPr>
          <a:xfrm>
            <a:off x="5425239" y="3581400"/>
            <a:ext cx="1356561" cy="461665"/>
          </a:xfrm>
          <a:prstGeom prst="rect">
            <a:avLst/>
          </a:prstGeom>
        </p:spPr>
        <p:txBody>
          <a:bodyPr wrap="none">
            <a:spAutoFit/>
          </a:bodyPr>
          <a:lstStyle/>
          <a:p>
            <a:pPr algn="ctr"/>
            <a:r>
              <a:rPr lang="fr-FR" altLang="zh-CN" sz="1200" dirty="0" err="1" smtClean="0">
                <a:ea typeface="ＭＳ Ｐゴシック" pitchFamily="-112" charset="-128"/>
              </a:rPr>
              <a:t>Co-segmentation</a:t>
            </a:r>
            <a:endParaRPr lang="fr-FR" altLang="zh-CN" sz="1200" dirty="0" smtClean="0">
              <a:ea typeface="ＭＳ Ｐゴシック" pitchFamily="-112" charset="-128"/>
            </a:endParaRPr>
          </a:p>
          <a:p>
            <a:pPr algn="ctr"/>
            <a:r>
              <a:rPr lang="en-US" altLang="zh-CN" sz="1200" dirty="0" smtClean="0"/>
              <a:t>[</a:t>
            </a:r>
            <a:r>
              <a:rPr lang="en-US" altLang="zh-CN" sz="1200" dirty="0" err="1" smtClean="0"/>
              <a:t>Xu</a:t>
            </a:r>
            <a:r>
              <a:rPr lang="en-US" altLang="zh-CN" sz="1200" dirty="0" smtClean="0"/>
              <a:t> et al. 2010]</a:t>
            </a:r>
            <a:endParaRPr lang="zh-CN" altLang="en-US" sz="1200" dirty="0"/>
          </a:p>
        </p:txBody>
      </p:sp>
      <p:sp>
        <p:nvSpPr>
          <p:cNvPr id="17" name="Text Box 7"/>
          <p:cNvSpPr txBox="1">
            <a:spLocks noChangeArrowheads="1"/>
          </p:cNvSpPr>
          <p:nvPr/>
        </p:nvSpPr>
        <p:spPr bwMode="auto">
          <a:xfrm>
            <a:off x="304800" y="2818117"/>
            <a:ext cx="6553200" cy="369332"/>
          </a:xfrm>
          <a:prstGeom prst="rect">
            <a:avLst/>
          </a:prstGeom>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2400">
                <a:solidFill>
                  <a:schemeClr val="tx1"/>
                </a:solidFill>
                <a:latin typeface="Arial" charset="0"/>
                <a:ea typeface="MS PGothic" pitchFamily="34" charset="-128"/>
              </a:defRPr>
            </a:lvl1pPr>
            <a:lvl2pPr marL="37931725" indent="-37474525"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lgn="ctr" eaLnBrk="1" hangingPunct="1">
              <a:spcBef>
                <a:spcPct val="50000"/>
              </a:spcBef>
            </a:pPr>
            <a:r>
              <a:rPr lang="en-US" sz="1800" dirty="0" smtClean="0">
                <a:latin typeface="+mn-lt"/>
                <a:ea typeface="ＭＳ Ｐゴシック" pitchFamily="-112" charset="-128"/>
                <a:cs typeface="ＭＳ Ｐゴシック" pitchFamily="-108" charset="-128"/>
              </a:rPr>
              <a:t>Hard shape analysis problems, esp. for man-made models</a:t>
            </a:r>
            <a:endParaRPr lang="en-US" sz="1800" dirty="0">
              <a:latin typeface="+mn-lt"/>
              <a:ea typeface="ＭＳ Ｐゴシック" pitchFamily="-112" charset="-128"/>
              <a:cs typeface="ＭＳ Ｐゴシック" pitchFamily="-108"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2930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de-DE" sz="2400" b="1" smtClean="0">
                <a:solidFill>
                  <a:schemeClr val="bg2"/>
                </a:solidFill>
                <a:effectLst>
                  <a:outerShdw blurRad="50800" dist="38100" dir="2700000" algn="tl" rotWithShape="0">
                    <a:schemeClr val="accent4">
                      <a:alpha val="43000"/>
                    </a:schemeClr>
                  </a:outerShdw>
                </a:effectLst>
                <a:latin typeface="Arial Bold" charset="0"/>
              </a:rPr>
              <a:t>Key: model reuse</a:t>
            </a:r>
            <a:endParaRPr lang="en-US" sz="2400" b="1" dirty="0">
              <a:solidFill>
                <a:schemeClr val="bg2"/>
              </a:solidFill>
              <a:effectLst>
                <a:outerShdw blurRad="50800" dist="38100" dir="2700000" algn="tl" rotWithShape="0">
                  <a:schemeClr val="accent4">
                    <a:alpha val="43000"/>
                  </a:schemeClr>
                </a:outerShdw>
              </a:effectLst>
              <a:latin typeface="Arial Bold" charset="0"/>
            </a:endParaRPr>
          </a:p>
        </p:txBody>
      </p:sp>
      <p:sp>
        <p:nvSpPr>
          <p:cNvPr id="39939" name="Rectangle 3"/>
          <p:cNvSpPr>
            <a:spLocks noGrp="1" noChangeArrowheads="1"/>
          </p:cNvSpPr>
          <p:nvPr>
            <p:ph type="body" idx="1"/>
          </p:nvPr>
        </p:nvSpPr>
        <p:spPr>
          <a:xfrm>
            <a:off x="279400" y="842963"/>
            <a:ext cx="6732588" cy="3119437"/>
          </a:xfrm>
        </p:spPr>
        <p:txBody>
          <a:bodyPr/>
          <a:lstStyle/>
          <a:p>
            <a:pPr eaLnBrk="1" hangingPunct="1">
              <a:spcBef>
                <a:spcPts val="200"/>
              </a:spcBef>
              <a:spcAft>
                <a:spcPts val="200"/>
              </a:spcAft>
              <a:buClr>
                <a:schemeClr val="accent6"/>
              </a:buClr>
              <a:buFont typeface="Wingdings" pitchFamily="-112" charset="2"/>
              <a:buChar char="§"/>
              <a:defRPr/>
            </a:pPr>
            <a:r>
              <a:rPr lang="en-US" altLang="zh-CN" sz="1800" dirty="0">
                <a:solidFill>
                  <a:srgbClr val="0000FF"/>
                </a:solidFill>
                <a:effectLst/>
                <a:ea typeface="ＭＳ Ｐゴシック" pitchFamily="-112" charset="-128"/>
              </a:rPr>
              <a:t>Reuse</a:t>
            </a:r>
            <a:r>
              <a:rPr lang="en-US" altLang="zh-CN" sz="1800" dirty="0">
                <a:effectLst/>
                <a:ea typeface="ＭＳ Ｐゴシック" pitchFamily="-112" charset="-128"/>
              </a:rPr>
              <a:t> </a:t>
            </a:r>
            <a:r>
              <a:rPr lang="en-US" altLang="zh-CN" sz="1800" dirty="0" smtClean="0">
                <a:effectLst/>
                <a:ea typeface="ＭＳ Ｐゴシック" pitchFamily="-112" charset="-128"/>
              </a:rPr>
              <a:t>pre-existing </a:t>
            </a:r>
            <a:r>
              <a:rPr lang="en-US" altLang="zh-CN" sz="1800" dirty="0">
                <a:effectLst/>
                <a:ea typeface="ＭＳ Ｐゴシック" pitchFamily="-112" charset="-128"/>
              </a:rPr>
              <a:t>3D </a:t>
            </a:r>
            <a:r>
              <a:rPr lang="en-US" altLang="zh-CN" sz="1800" dirty="0" smtClean="0">
                <a:effectLst/>
                <a:ea typeface="ＭＳ Ｐゴシック" pitchFamily="-112" charset="-128"/>
              </a:rPr>
              <a:t>models</a:t>
            </a:r>
            <a:endParaRPr lang="en-US" altLang="zh-CN" sz="1400" dirty="0" smtClean="0">
              <a:effectLst/>
              <a:ea typeface="ＭＳ Ｐゴシック" pitchFamily="-112" charset="-128"/>
            </a:endParaRPr>
          </a:p>
          <a:p>
            <a:pPr eaLnBrk="1" hangingPunct="1">
              <a:spcBef>
                <a:spcPts val="200"/>
              </a:spcBef>
              <a:spcAft>
                <a:spcPts val="200"/>
              </a:spcAft>
              <a:buFont typeface="Wingdings" pitchFamily="-112" charset="2"/>
              <a:buChar char="§"/>
              <a:defRPr/>
            </a:pPr>
            <a:r>
              <a:rPr lang="en-US" altLang="zh-CN" sz="1800" dirty="0" smtClean="0">
                <a:effectLst/>
                <a:ea typeface="ＭＳ Ｐゴシック" pitchFamily="-112" charset="-128"/>
              </a:rPr>
              <a:t>Particularly their pre-analyzed structures</a:t>
            </a:r>
            <a:endParaRPr lang="en-US" altLang="zh-CN" sz="1800" dirty="0">
              <a:effectLst/>
              <a:ea typeface="ＭＳ Ｐゴシック" pitchFamily="-112" charset="-128"/>
            </a:endParaRPr>
          </a:p>
        </p:txBody>
      </p:sp>
      <p:pic>
        <p:nvPicPr>
          <p:cNvPr id="3" name="Picture 2" descr="S11_LogoHor.pn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630" r="54197"/>
          <a:stretch/>
        </p:blipFill>
        <p:spPr>
          <a:xfrm>
            <a:off x="5638800" y="40256"/>
            <a:ext cx="1584039" cy="493144"/>
          </a:xfrm>
          <a:prstGeom prst="rect">
            <a:avLst/>
          </a:prstGeom>
        </p:spPr>
      </p:pic>
      <p:grpSp>
        <p:nvGrpSpPr>
          <p:cNvPr id="5" name="组合 4"/>
          <p:cNvGrpSpPr/>
          <p:nvPr/>
        </p:nvGrpSpPr>
        <p:grpSpPr>
          <a:xfrm>
            <a:off x="4537080" y="2224094"/>
            <a:ext cx="2574729" cy="1419393"/>
            <a:chOff x="2946754" y="1337320"/>
            <a:chExt cx="4085270" cy="2048443"/>
          </a:xfrm>
        </p:grpSpPr>
        <p:pic>
          <p:nvPicPr>
            <p:cNvPr id="6" name="Picture 2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46754" y="1337320"/>
              <a:ext cx="3498313" cy="100173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7" name="Picture 25"/>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50588" y="2386397"/>
              <a:ext cx="1823684" cy="99936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8" name="Picture 26"/>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38613" y="2364748"/>
              <a:ext cx="1692627" cy="101918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9" name="Picture 28"/>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31790" y="1439713"/>
              <a:ext cx="600234" cy="85800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pic>
        <p:nvPicPr>
          <p:cNvPr id="10" name="Picture 9"/>
          <p:cNvPicPr>
            <a:picLocks noChangeAspect="1"/>
          </p:cNvPicPr>
          <p:nvPr/>
        </p:nvPicPr>
        <p:blipFill>
          <a:blip r:embed="rId8"/>
          <a:stretch>
            <a:fillRect/>
          </a:stretch>
        </p:blipFill>
        <p:spPr>
          <a:xfrm>
            <a:off x="377830" y="1831978"/>
            <a:ext cx="3962400" cy="1663770"/>
          </a:xfrm>
          <a:prstGeom prst="rect">
            <a:avLst/>
          </a:prstGeom>
        </p:spPr>
      </p:pic>
      <p:grpSp>
        <p:nvGrpSpPr>
          <p:cNvPr id="11" name="组合 3"/>
          <p:cNvGrpSpPr/>
          <p:nvPr/>
        </p:nvGrpSpPr>
        <p:grpSpPr>
          <a:xfrm>
            <a:off x="4724400" y="896981"/>
            <a:ext cx="2286000" cy="1084220"/>
            <a:chOff x="4266356" y="2201416"/>
            <a:chExt cx="2929705" cy="1323552"/>
          </a:xfrm>
        </p:grpSpPr>
        <p:pic>
          <p:nvPicPr>
            <p:cNvPr id="12" name="Picture 2"/>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66356" y="2280337"/>
              <a:ext cx="1460594" cy="124463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28161" y="2201416"/>
              <a:ext cx="1567900" cy="132355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14" name="矩形 17"/>
          <p:cNvSpPr/>
          <p:nvPr/>
        </p:nvSpPr>
        <p:spPr>
          <a:xfrm>
            <a:off x="1064190" y="3481387"/>
            <a:ext cx="3050610" cy="461665"/>
          </a:xfrm>
          <a:prstGeom prst="rect">
            <a:avLst/>
          </a:prstGeom>
        </p:spPr>
        <p:txBody>
          <a:bodyPr wrap="none">
            <a:spAutoFit/>
          </a:bodyPr>
          <a:lstStyle/>
          <a:p>
            <a:pPr algn="ctr"/>
            <a:r>
              <a:rPr lang="fr-FR" altLang="zh-CN" sz="1200" dirty="0" smtClean="0">
                <a:ea typeface="ＭＳ Ｐゴシック" pitchFamily="-112" charset="-128"/>
              </a:rPr>
              <a:t>Segmentation benchmarks</a:t>
            </a:r>
          </a:p>
          <a:p>
            <a:pPr algn="ctr"/>
            <a:r>
              <a:rPr lang="en-US" altLang="zh-CN" sz="1200" dirty="0" smtClean="0"/>
              <a:t>[Chen et al. 2009, </a:t>
            </a:r>
            <a:r>
              <a:rPr lang="en-US" altLang="zh-CN" sz="1200" dirty="0" err="1" smtClean="0"/>
              <a:t>Kalogerakis</a:t>
            </a:r>
            <a:r>
              <a:rPr lang="en-US" altLang="zh-CN" sz="1200" dirty="0" smtClean="0"/>
              <a:t> et al. 2010]</a:t>
            </a:r>
            <a:endParaRPr lang="zh-CN" altLang="en-US" sz="1200" dirty="0"/>
          </a:p>
        </p:txBody>
      </p:sp>
      <p:sp>
        <p:nvSpPr>
          <p:cNvPr id="15" name="Text Box 7"/>
          <p:cNvSpPr txBox="1">
            <a:spLocks noChangeArrowheads="1"/>
          </p:cNvSpPr>
          <p:nvPr/>
        </p:nvSpPr>
        <p:spPr bwMode="auto">
          <a:xfrm>
            <a:off x="1055662" y="2722862"/>
            <a:ext cx="5595785" cy="400110"/>
          </a:xfrm>
          <a:prstGeom prst="rect">
            <a:avLst/>
          </a:prstGeom>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2400">
                <a:solidFill>
                  <a:schemeClr val="tx1"/>
                </a:solidFill>
                <a:latin typeface="Arial" charset="0"/>
                <a:ea typeface="MS PGothic" pitchFamily="34" charset="-128"/>
              </a:defRPr>
            </a:lvl1pPr>
            <a:lvl2pPr marL="37931725" indent="-37474525"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lgn="ctr" eaLnBrk="1" hangingPunct="1">
              <a:spcBef>
                <a:spcPct val="50000"/>
              </a:spcBef>
            </a:pPr>
            <a:r>
              <a:rPr lang="en-US" sz="2000" dirty="0" smtClean="0">
                <a:latin typeface="+mn-lt"/>
                <a:ea typeface="ＭＳ Ｐゴシック" pitchFamily="-112" charset="-128"/>
                <a:cs typeface="ＭＳ Ｐゴシック" pitchFamily="-108" charset="-128"/>
              </a:rPr>
              <a:t>Not only serve to evaluate, but also to </a:t>
            </a:r>
            <a:r>
              <a:rPr lang="en-US" sz="2000" dirty="0" smtClean="0">
                <a:solidFill>
                  <a:srgbClr val="0000FF"/>
                </a:solidFill>
                <a:latin typeface="+mn-lt"/>
                <a:ea typeface="ＭＳ Ｐゴシック" pitchFamily="-112" charset="-128"/>
                <a:cs typeface="ＭＳ Ｐゴシック" pitchFamily="-108" charset="-128"/>
              </a:rPr>
              <a:t>create</a:t>
            </a:r>
            <a:endParaRPr lang="en-US" sz="2000" dirty="0">
              <a:latin typeface="+mn-lt"/>
              <a:ea typeface="ＭＳ Ｐゴシック" pitchFamily="-112" charset="-128"/>
              <a:cs typeface="ＭＳ Ｐゴシック" pitchFamily="-108"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2227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Custom Design">
  <a:themeElements>
    <a:clrScheme name="SIGGRAPH 2011">
      <a:dk1>
        <a:srgbClr val="532903"/>
      </a:dk1>
      <a:lt1>
        <a:srgbClr val="784A2B"/>
      </a:lt1>
      <a:dk2>
        <a:srgbClr val="784A2B"/>
      </a:dk2>
      <a:lt2>
        <a:srgbClr val="96714E"/>
      </a:lt2>
      <a:accent1>
        <a:srgbClr val="78BD57"/>
      </a:accent1>
      <a:accent2>
        <a:srgbClr val="26A85C"/>
      </a:accent2>
      <a:accent3>
        <a:srgbClr val="117D7D"/>
      </a:accent3>
      <a:accent4>
        <a:srgbClr val="78BD57"/>
      </a:accent4>
      <a:accent5>
        <a:srgbClr val="43A7D7"/>
      </a:accent5>
      <a:accent6>
        <a:srgbClr val="0C569E"/>
      </a:accent6>
      <a:hlink>
        <a:srgbClr val="0C569E"/>
      </a:hlink>
      <a:folHlink>
        <a:srgbClr val="117D7D"/>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15871</TotalTime>
  <Words>3351</Words>
  <Application>Microsoft Office PowerPoint</Application>
  <PresentationFormat>Custom</PresentationFormat>
  <Paragraphs>414</Paragraphs>
  <Slides>50</Slides>
  <Notes>48</Notes>
  <HiddenSlides>0</HiddenSlides>
  <MMClips>3</MMClips>
  <ScaleCrop>false</ScaleCrop>
  <HeadingPairs>
    <vt:vector size="4" baseType="variant">
      <vt:variant>
        <vt:lpstr>Design Template</vt:lpstr>
      </vt:variant>
      <vt:variant>
        <vt:i4>1</vt:i4>
      </vt:variant>
      <vt:variant>
        <vt:lpstr>Slide Titles</vt:lpstr>
      </vt:variant>
      <vt:variant>
        <vt:i4>50</vt:i4>
      </vt:variant>
    </vt:vector>
  </HeadingPairs>
  <TitlesOfParts>
    <vt:vector size="51" baseType="lpstr">
      <vt:lpstr>Custom Design</vt:lpstr>
      <vt:lpstr>Slide 1</vt:lpstr>
      <vt:lpstr>Slide 2</vt:lpstr>
      <vt:lpstr>3D content creation</vt:lpstr>
      <vt:lpstr>Realistic reconstruction</vt:lpstr>
      <vt:lpstr>Creative inspiration</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Results</vt:lpstr>
      <vt:lpstr>Slide 37</vt:lpstr>
      <vt:lpstr>Slide 38</vt:lpstr>
      <vt:lpstr>Slide 39</vt:lpstr>
      <vt:lpstr>Slide 40</vt:lpstr>
      <vt:lpstr>Slide 41</vt:lpstr>
      <vt:lpstr>Slide 42</vt:lpstr>
      <vt:lpstr>Slide 43</vt:lpstr>
      <vt:lpstr>Slide 44</vt:lpstr>
      <vt:lpstr>Slide 45</vt:lpstr>
      <vt:lpstr>Conflicting constraints</vt:lpstr>
      <vt:lpstr>Slide 47</vt:lpstr>
      <vt:lpstr>Slide 48</vt:lpstr>
      <vt:lpstr>Slide 49</vt:lpstr>
      <vt:lpstr>Slide 50</vt:lpstr>
    </vt:vector>
  </TitlesOfParts>
  <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 Overby</dc:creator>
  <cp:lastModifiedBy>Hao Zhang</cp:lastModifiedBy>
  <cp:revision>624</cp:revision>
  <cp:lastPrinted>2011-08-05T02:01:29Z</cp:lastPrinted>
  <dcterms:created xsi:type="dcterms:W3CDTF">2011-08-10T18:42:40Z</dcterms:created>
  <dcterms:modified xsi:type="dcterms:W3CDTF">2011-08-10T18:45:05Z</dcterms:modified>
</cp:coreProperties>
</file>